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9" r:id="rId3"/>
    <p:sldId id="272" r:id="rId4"/>
    <p:sldId id="273" r:id="rId5"/>
    <p:sldId id="274" r:id="rId6"/>
    <p:sldId id="276" r:id="rId7"/>
    <p:sldId id="275" r:id="rId8"/>
    <p:sldId id="279" r:id="rId9"/>
    <p:sldId id="280" r:id="rId10"/>
    <p:sldId id="281" r:id="rId11"/>
    <p:sldId id="278" r:id="rId12"/>
  </p:sldIdLst>
  <p:sldSz cx="121793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3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Shape 115"/>
          <p:cNvSpPr>
            <a:spLocks noGrp="1" noRot="1" noChangeAspect="1"/>
          </p:cNvSpPr>
          <p:nvPr>
            <p:ph type="sldImg"/>
          </p:nvPr>
        </p:nvSpPr>
        <p:spPr>
          <a:xfrm>
            <a:off x="1143000" y="685800"/>
            <a:ext cx="4572000" cy="3429000"/>
          </a:xfrm>
          <a:prstGeom prst="rect">
            <a:avLst/>
          </a:prstGeom>
        </p:spPr>
        <p:txBody>
          <a:bodyPr/>
          <a:lstStyle/>
          <a:p>
            <a:endParaRPr/>
          </a:p>
        </p:txBody>
      </p:sp>
      <p:sp>
        <p:nvSpPr>
          <p:cNvPr id="116" name="Shape 11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solidFill>
          <a:srgbClr val="6A3A20"/>
        </a:solidFill>
        <a:latin typeface="+mj-lt"/>
        <a:ea typeface="+mj-ea"/>
        <a:cs typeface="+mj-cs"/>
        <a:sym typeface="Constantia"/>
      </a:defRPr>
    </a:lvl1pPr>
    <a:lvl2pPr indent="228600" latinLnBrk="0">
      <a:spcBef>
        <a:spcPts val="400"/>
      </a:spcBef>
      <a:defRPr sz="1200">
        <a:solidFill>
          <a:srgbClr val="6A3A20"/>
        </a:solidFill>
        <a:latin typeface="+mj-lt"/>
        <a:ea typeface="+mj-ea"/>
        <a:cs typeface="+mj-cs"/>
        <a:sym typeface="Constantia"/>
      </a:defRPr>
    </a:lvl2pPr>
    <a:lvl3pPr indent="457200" latinLnBrk="0">
      <a:spcBef>
        <a:spcPts val="400"/>
      </a:spcBef>
      <a:defRPr sz="1200">
        <a:solidFill>
          <a:srgbClr val="6A3A20"/>
        </a:solidFill>
        <a:latin typeface="+mj-lt"/>
        <a:ea typeface="+mj-ea"/>
        <a:cs typeface="+mj-cs"/>
        <a:sym typeface="Constantia"/>
      </a:defRPr>
    </a:lvl3pPr>
    <a:lvl4pPr indent="685800" latinLnBrk="0">
      <a:spcBef>
        <a:spcPts val="400"/>
      </a:spcBef>
      <a:defRPr sz="1200">
        <a:solidFill>
          <a:srgbClr val="6A3A20"/>
        </a:solidFill>
        <a:latin typeface="+mj-lt"/>
        <a:ea typeface="+mj-ea"/>
        <a:cs typeface="+mj-cs"/>
        <a:sym typeface="Constantia"/>
      </a:defRPr>
    </a:lvl4pPr>
    <a:lvl5pPr indent="914400" latinLnBrk="0">
      <a:spcBef>
        <a:spcPts val="400"/>
      </a:spcBef>
      <a:defRPr sz="1200">
        <a:solidFill>
          <a:srgbClr val="6A3A20"/>
        </a:solidFill>
        <a:latin typeface="+mj-lt"/>
        <a:ea typeface="+mj-ea"/>
        <a:cs typeface="+mj-cs"/>
        <a:sym typeface="Constantia"/>
      </a:defRPr>
    </a:lvl5pPr>
    <a:lvl6pPr indent="1143000" latinLnBrk="0">
      <a:spcBef>
        <a:spcPts val="400"/>
      </a:spcBef>
      <a:defRPr sz="1200">
        <a:solidFill>
          <a:srgbClr val="6A3A20"/>
        </a:solidFill>
        <a:latin typeface="+mj-lt"/>
        <a:ea typeface="+mj-ea"/>
        <a:cs typeface="+mj-cs"/>
        <a:sym typeface="Constantia"/>
      </a:defRPr>
    </a:lvl6pPr>
    <a:lvl7pPr indent="1371600" latinLnBrk="0">
      <a:spcBef>
        <a:spcPts val="400"/>
      </a:spcBef>
      <a:defRPr sz="1200">
        <a:solidFill>
          <a:srgbClr val="6A3A20"/>
        </a:solidFill>
        <a:latin typeface="+mj-lt"/>
        <a:ea typeface="+mj-ea"/>
        <a:cs typeface="+mj-cs"/>
        <a:sym typeface="Constantia"/>
      </a:defRPr>
    </a:lvl7pPr>
    <a:lvl8pPr indent="1600200" latinLnBrk="0">
      <a:spcBef>
        <a:spcPts val="400"/>
      </a:spcBef>
      <a:defRPr sz="1200">
        <a:solidFill>
          <a:srgbClr val="6A3A20"/>
        </a:solidFill>
        <a:latin typeface="+mj-lt"/>
        <a:ea typeface="+mj-ea"/>
        <a:cs typeface="+mj-cs"/>
        <a:sym typeface="Constantia"/>
      </a:defRPr>
    </a:lvl8pPr>
    <a:lvl9pPr indent="1828800" latinLnBrk="0">
      <a:spcBef>
        <a:spcPts val="400"/>
      </a:spcBef>
      <a:defRPr sz="1200">
        <a:solidFill>
          <a:srgbClr val="6A3A20"/>
        </a:solidFill>
        <a:latin typeface="+mj-lt"/>
        <a:ea typeface="+mj-ea"/>
        <a:cs typeface="+mj-cs"/>
        <a:sym typeface="Constantia"/>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Title Text"/>
          <p:cNvSpPr txBox="1">
            <a:spLocks noGrp="1"/>
          </p:cNvSpPr>
          <p:nvPr>
            <p:ph type="title"/>
          </p:nvPr>
        </p:nvSpPr>
        <p:spPr>
          <a:prstGeom prst="rect">
            <a:avLst/>
          </a:prstGeom>
        </p:spPr>
        <p:txBody>
          <a:bodyPr/>
          <a:lstStyle/>
          <a:p>
            <a:r>
              <a:t>Title Text</a:t>
            </a:r>
          </a:p>
        </p:txBody>
      </p:sp>
      <p:sp>
        <p:nvSpPr>
          <p:cNvPr id="1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8" name="Title Text"/>
          <p:cNvSpPr txBox="1">
            <a:spLocks noGrp="1"/>
          </p:cNvSpPr>
          <p:nvPr>
            <p:ph type="title"/>
          </p:nvPr>
        </p:nvSpPr>
        <p:spPr>
          <a:prstGeom prst="rect">
            <a:avLst/>
          </a:prstGeom>
        </p:spPr>
        <p:txBody>
          <a:bodyPr/>
          <a:lstStyle/>
          <a:p>
            <a:r>
              <a:t>Title Text</a:t>
            </a:r>
          </a:p>
        </p:txBody>
      </p:sp>
      <p:sp>
        <p:nvSpPr>
          <p:cNvPr id="99"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0"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7" name="Title Text"/>
          <p:cNvSpPr txBox="1">
            <a:spLocks noGrp="1"/>
          </p:cNvSpPr>
          <p:nvPr>
            <p:ph type="title"/>
          </p:nvPr>
        </p:nvSpPr>
        <p:spPr>
          <a:prstGeom prst="rect">
            <a:avLst/>
          </a:prstGeom>
        </p:spPr>
        <p:txBody>
          <a:bodyPr/>
          <a:lstStyle/>
          <a:p>
            <a:r>
              <a:t>Title Text</a:t>
            </a:r>
          </a:p>
        </p:txBody>
      </p:sp>
      <p:sp>
        <p:nvSpPr>
          <p:cNvPr id="10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9"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0"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4" name="Title Text"/>
          <p:cNvSpPr txBox="1">
            <a:spLocks noGrp="1"/>
          </p:cNvSpPr>
          <p:nvPr>
            <p:ph type="title"/>
          </p:nvPr>
        </p:nvSpPr>
        <p:spPr>
          <a:prstGeom prst="rect">
            <a:avLst/>
          </a:prstGeom>
        </p:spPr>
        <p:txBody>
          <a:bodyPr/>
          <a:lstStyle/>
          <a:p>
            <a:r>
              <a:t>Title Text</a:t>
            </a:r>
          </a:p>
        </p:txBody>
      </p:sp>
      <p:sp>
        <p:nvSpPr>
          <p:cNvPr id="3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6"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3" name="Title Text"/>
          <p:cNvSpPr txBox="1">
            <a:spLocks noGrp="1"/>
          </p:cNvSpPr>
          <p:nvPr>
            <p:ph type="title"/>
          </p:nvPr>
        </p:nvSpPr>
        <p:spPr>
          <a:prstGeom prst="rect">
            <a:avLst/>
          </a:prstGeom>
        </p:spPr>
        <p:txBody>
          <a:bodyPr/>
          <a:lstStyle/>
          <a:p>
            <a:r>
              <a:t>Title Text</a:t>
            </a:r>
          </a:p>
        </p:txBody>
      </p:sp>
      <p:sp>
        <p:nvSpPr>
          <p:cNvPr id="4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5"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p>
            <a:r>
              <a:t>Title Text</a:t>
            </a:r>
          </a:p>
        </p:txBody>
      </p:sp>
      <p:sp>
        <p:nvSpPr>
          <p:cNvPr id="5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4"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1" name="Title Text"/>
          <p:cNvSpPr txBox="1">
            <a:spLocks noGrp="1"/>
          </p:cNvSpPr>
          <p:nvPr>
            <p:ph type="title"/>
          </p:nvPr>
        </p:nvSpPr>
        <p:spPr>
          <a:prstGeom prst="rect">
            <a:avLst/>
          </a:prstGeom>
        </p:spPr>
        <p:txBody>
          <a:bodyPr/>
          <a:lstStyle/>
          <a:p>
            <a:r>
              <a:t>Title Text</a:t>
            </a:r>
          </a:p>
        </p:txBody>
      </p:sp>
      <p:sp>
        <p:nvSpPr>
          <p:cNvPr id="6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3"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0" name="Title Text"/>
          <p:cNvSpPr txBox="1">
            <a:spLocks noGrp="1"/>
          </p:cNvSpPr>
          <p:nvPr>
            <p:ph type="title"/>
          </p:nvPr>
        </p:nvSpPr>
        <p:spPr>
          <a:prstGeom prst="rect">
            <a:avLst/>
          </a:prstGeom>
        </p:spPr>
        <p:txBody>
          <a:bodyPr/>
          <a:lstStyle/>
          <a:p>
            <a:r>
              <a:t>Title Text</a:t>
            </a:r>
          </a:p>
        </p:txBody>
      </p:sp>
      <p:sp>
        <p:nvSpPr>
          <p:cNvPr id="7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2"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9" name="Title Text"/>
          <p:cNvSpPr txBox="1">
            <a:spLocks noGrp="1"/>
          </p:cNvSpPr>
          <p:nvPr>
            <p:ph type="title"/>
          </p:nvPr>
        </p:nvSpPr>
        <p:spPr>
          <a:prstGeom prst="rect">
            <a:avLst/>
          </a:prstGeom>
        </p:spPr>
        <p:txBody>
          <a:bodyPr/>
          <a:lstStyle/>
          <a:p>
            <a:r>
              <a:t>Title Text</a:t>
            </a:r>
          </a:p>
        </p:txBody>
      </p:sp>
      <p:sp>
        <p:nvSpPr>
          <p:cNvPr id="8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1"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pic>
        <p:nvPicPr>
          <p:cNvPr id="88" name="image.png" descr="image.png"/>
          <p:cNvPicPr>
            <a:picLocks noChangeAspect="1"/>
          </p:cNvPicPr>
          <p:nvPr/>
        </p:nvPicPr>
        <p:blipFill>
          <a:blip r:embed="rId2"/>
          <a:stretch>
            <a:fillRect/>
          </a:stretch>
        </p:blipFill>
        <p:spPr>
          <a:xfrm>
            <a:off x="311150" y="311150"/>
            <a:ext cx="11576050" cy="6254750"/>
          </a:xfrm>
          <a:prstGeom prst="rect">
            <a:avLst/>
          </a:prstGeom>
          <a:ln w="12700">
            <a:miter lim="400000"/>
          </a:ln>
        </p:spPr>
      </p:pic>
      <p:sp>
        <p:nvSpPr>
          <p:cNvPr id="89" name="Title Text"/>
          <p:cNvSpPr txBox="1">
            <a:spLocks noGrp="1"/>
          </p:cNvSpPr>
          <p:nvPr>
            <p:ph type="title"/>
          </p:nvPr>
        </p:nvSpPr>
        <p:spPr>
          <a:prstGeom prst="rect">
            <a:avLst/>
          </a:prstGeom>
        </p:spPr>
        <p:txBody>
          <a:bodyPr/>
          <a:lstStyle/>
          <a:p>
            <a:r>
              <a:t>Title Text</a:t>
            </a:r>
          </a:p>
        </p:txBody>
      </p:sp>
      <p:sp>
        <p:nvSpPr>
          <p:cNvPr id="9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1"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2425"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2425"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01"/>
          <p:cNvSpPr txBox="1">
            <a:spLocks noGrp="1"/>
          </p:cNvSpPr>
          <p:nvPr>
            <p:ph type="sldNum" sz="quarter" idx="2"/>
          </p:nvPr>
        </p:nvSpPr>
        <p:spPr>
          <a:xfrm>
            <a:off x="11092001" y="6414760"/>
            <a:ext cx="258624" cy="248305"/>
          </a:xfrm>
          <a:prstGeom prst="rect">
            <a:avLst/>
          </a:prstGeom>
          <a:ln w="12700">
            <a:miter lim="400000"/>
          </a:ln>
        </p:spPr>
        <p:txBody>
          <a:bodyPr wrap="none" lIns="45719" rIns="45719" anchor="ctr">
            <a:spAutoFit/>
          </a:bodyPr>
          <a:lstStyle>
            <a:lvl1pPr algn="r" defTabSz="912812">
              <a:defRPr sz="1200">
                <a:solidFill>
                  <a:srgbClr val="898989"/>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txStyles>
    <p:titleStyle>
      <a:lvl1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1pPr>
      <a:lvl2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2pPr>
      <a:lvl3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3pPr>
      <a:lvl4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4pPr>
      <a:lvl5pPr marL="0" marR="0" indent="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5pPr>
      <a:lvl6pPr marL="0" marR="0" indent="45720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6pPr>
      <a:lvl7pPr marL="0" marR="0" indent="91440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7pPr>
      <a:lvl8pPr marL="0" marR="0" indent="137160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8pPr>
      <a:lvl9pPr marL="0" marR="0" indent="1828800" algn="l" defTabSz="912812" rtl="0" latinLnBrk="0">
        <a:lnSpc>
          <a:spcPct val="90000"/>
        </a:lnSpc>
        <a:spcBef>
          <a:spcPts val="0"/>
        </a:spcBef>
        <a:spcAft>
          <a:spcPts val="0"/>
        </a:spcAft>
        <a:buClrTx/>
        <a:buSzTx/>
        <a:buFontTx/>
        <a:buNone/>
        <a:tabLst/>
        <a:defRPr sz="4300" b="0" i="0" u="none" strike="noStrike" cap="none" spc="0" baseline="0">
          <a:solidFill>
            <a:srgbClr val="000000"/>
          </a:solidFill>
          <a:uFillTx/>
          <a:latin typeface="Calibri Light"/>
          <a:ea typeface="Calibri Light"/>
          <a:cs typeface="Calibri Light"/>
          <a:sym typeface="Calibri Light"/>
        </a:defRPr>
      </a:lvl9pPr>
    </p:titleStyle>
    <p:bodyStyle>
      <a:lvl1pPr marL="227012" marR="0" indent="-227012"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1pPr>
      <a:lvl2pPr marL="723692" marR="0" indent="-266492"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2pPr>
      <a:lvl3pPr marL="1236996" marR="0" indent="-322596"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3pPr>
      <a:lvl4pPr marL="1732149" marR="0" indent="-360549"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4pPr>
      <a:lvl5pPr marL="21693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5pPr>
      <a:lvl6pPr marL="26265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6pPr>
      <a:lvl7pPr marL="30837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7pPr>
      <a:lvl8pPr marL="35409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8pPr>
      <a:lvl9pPr marL="3998118" marR="0" indent="-340518" algn="l" defTabSz="912812" rtl="0" latinLnBrk="0">
        <a:lnSpc>
          <a:spcPct val="90000"/>
        </a:lnSpc>
        <a:spcBef>
          <a:spcPts val="1000"/>
        </a:spcBef>
        <a:spcAft>
          <a:spcPts val="0"/>
        </a:spcAft>
        <a:buClrTx/>
        <a:buSzPct val="100000"/>
        <a:buFont typeface="Arial"/>
        <a:buChar char=""/>
        <a:tabLst/>
        <a:defRPr sz="2700" b="0" i="0" u="none" strike="noStrike" cap="none" spc="0" baseline="0">
          <a:solidFill>
            <a:srgbClr val="000000"/>
          </a:solidFill>
          <a:uFillTx/>
          <a:latin typeface="Calibri"/>
          <a:ea typeface="Calibri"/>
          <a:cs typeface="Calibri"/>
          <a:sym typeface="Calibri"/>
        </a:defRPr>
      </a:lvl9pPr>
    </p:bodyStyle>
    <p:otherStyle>
      <a:lvl1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281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hillcrestonline.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Rectangle"/>
          <p:cNvSpPr/>
          <p:nvPr/>
        </p:nvSpPr>
        <p:spPr>
          <a:xfrm>
            <a:off x="1052629" y="3392906"/>
            <a:ext cx="10058400" cy="2209800"/>
          </a:xfrm>
          <a:prstGeom prst="rect">
            <a:avLst/>
          </a:prstGeom>
          <a:ln w="38100">
            <a:solidFill>
              <a:srgbClr val="002060"/>
            </a:solidFill>
          </a:ln>
        </p:spPr>
        <p:txBody>
          <a:bodyPr lIns="45719" rIns="45719" anchor="ctr"/>
          <a:lstStyle/>
          <a:p>
            <a:pPr algn="ctr" defTabSz="912812">
              <a:defRPr sz="1700"/>
            </a:pPr>
            <a:endParaRPr dirty="0"/>
          </a:p>
        </p:txBody>
      </p:sp>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7" name="TextBox 6">
            <a:extLst>
              <a:ext uri="{FF2B5EF4-FFF2-40B4-BE49-F238E27FC236}">
                <a16:creationId xmlns:a16="http://schemas.microsoft.com/office/drawing/2014/main" id="{824FF09D-C7A5-4CCF-B82B-B12BB7A06F71}"/>
              </a:ext>
            </a:extLst>
          </p:cNvPr>
          <p:cNvSpPr txBox="1"/>
          <p:nvPr/>
        </p:nvSpPr>
        <p:spPr>
          <a:xfrm>
            <a:off x="1520635" y="37899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8" name="TextBox 7">
            <a:extLst>
              <a:ext uri="{FF2B5EF4-FFF2-40B4-BE49-F238E27FC236}">
                <a16:creationId xmlns:a16="http://schemas.microsoft.com/office/drawing/2014/main" id="{1E7C78AC-8F91-4785-9147-1400EF1B31F0}"/>
              </a:ext>
            </a:extLst>
          </p:cNvPr>
          <p:cNvSpPr txBox="1"/>
          <p:nvPr/>
        </p:nvSpPr>
        <p:spPr>
          <a:xfrm>
            <a:off x="1531268" y="4633213"/>
            <a:ext cx="9329421"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800" i="1" dirty="0"/>
              <a:t>Lesson 4 (</a:t>
            </a:r>
            <a:r>
              <a:rPr lang="en-US" sz="2800" b="1" i="1" dirty="0"/>
              <a:t>Details of the selection process)</a:t>
            </a:r>
            <a:endParaRPr lang="en-US" dirty="0"/>
          </a:p>
        </p:txBody>
      </p:sp>
      <p:pic>
        <p:nvPicPr>
          <p:cNvPr id="3" name="Picture 2">
            <a:extLst>
              <a:ext uri="{FF2B5EF4-FFF2-40B4-BE49-F238E27FC236}">
                <a16:creationId xmlns:a16="http://schemas.microsoft.com/office/drawing/2014/main" id="{B569B2B0-4A9E-4E9D-83A1-7DC0472840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9289" y="725869"/>
            <a:ext cx="5907051" cy="204118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361162" y="1283972"/>
            <a:ext cx="9125000"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Being in a Relationship with God through Kingdom Community</a:t>
            </a:r>
            <a:endParaRPr lang="en-US"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400" i="1" dirty="0"/>
              <a:t>Lesson 4 (</a:t>
            </a:r>
            <a:r>
              <a:rPr lang="en-US" sz="2400" b="1" i="1" dirty="0"/>
              <a:t>Details of the selection process)</a:t>
            </a:r>
            <a:endParaRPr lang="en-US" dirty="0"/>
          </a:p>
        </p:txBody>
      </p:sp>
      <p:sp>
        <p:nvSpPr>
          <p:cNvPr id="14" name="Rectangle 13">
            <a:extLst>
              <a:ext uri="{FF2B5EF4-FFF2-40B4-BE49-F238E27FC236}">
                <a16:creationId xmlns:a16="http://schemas.microsoft.com/office/drawing/2014/main" id="{B3B53BDB-0428-4DCC-825A-C326980E4640}"/>
              </a:ext>
            </a:extLst>
          </p:cNvPr>
          <p:cNvSpPr/>
          <p:nvPr/>
        </p:nvSpPr>
        <p:spPr>
          <a:xfrm>
            <a:off x="295582" y="1804925"/>
            <a:ext cx="11496060" cy="4401205"/>
          </a:xfrm>
          <a:prstGeom prst="rect">
            <a:avLst/>
          </a:prstGeom>
        </p:spPr>
        <p:txBody>
          <a:bodyPr wrap="square">
            <a:spAutoFit/>
          </a:bodyPr>
          <a:lstStyle/>
          <a:p>
            <a:r>
              <a:rPr lang="en-US" sz="2200" dirty="0">
                <a:latin typeface="Times New Roman" panose="02020603050405020304" pitchFamily="18" charset="0"/>
                <a:cs typeface="Times New Roman" panose="02020603050405020304" pitchFamily="18" charset="0"/>
              </a:rPr>
              <a:t>The church is not a sacred building, but a gathering of God’s people. It is composed of all who have experienced the new birth (baptism) through faith in Jesus. Each new Christian, at the moment of salvation, is added by the Lord to His one universal church. Jesus is the only head of His church. His church finds expression in local congregations with each having its own leadership of elders. </a:t>
            </a:r>
          </a:p>
          <a:p>
            <a:endParaRPr lang="en-US" sz="2200" i="1" dirty="0">
              <a:latin typeface="Times New Roman" panose="02020603050405020304" pitchFamily="18" charset="0"/>
              <a:cs typeface="Times New Roman" panose="02020603050405020304" pitchFamily="18" charset="0"/>
            </a:endParaRPr>
          </a:p>
          <a:p>
            <a:pPr marL="914400" lvl="2" indent="-457200">
              <a:buFont typeface="Wingdings" panose="05000000000000000000" pitchFamily="2" charset="2"/>
              <a:buChar char="ü"/>
            </a:pPr>
            <a:r>
              <a:rPr lang="en-US" sz="2000" i="1" dirty="0">
                <a:latin typeface="Times New Roman" panose="02020603050405020304" pitchFamily="18" charset="0"/>
                <a:cs typeface="Times New Roman" panose="02020603050405020304" pitchFamily="18" charset="0"/>
              </a:rPr>
              <a:t>Acts 2:41-47, Acts 20:28, I Corinthians 1:2, Ephesians 5:23-32, Titus 1:5</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Bible leads us to understand that we all have important roles within His family. God asks men to fill some roles while asking women to fill others. We trust God’s infinite wisdom concerning our roles in our homes, in church leadership and in assembly worship.</a:t>
            </a:r>
          </a:p>
          <a:p>
            <a:pPr lvl="0"/>
            <a:endParaRPr lang="en-US" sz="1200" dirty="0">
              <a:latin typeface="Times New Roman" panose="02020603050405020304" pitchFamily="18" charset="0"/>
              <a:cs typeface="Times New Roman" panose="02020603050405020304" pitchFamily="18" charset="0"/>
            </a:endParaRPr>
          </a:p>
          <a:p>
            <a:pPr marL="914400" lvl="0" indent="-457200">
              <a:buFont typeface="Wingdings" panose="05000000000000000000" pitchFamily="2" charset="2"/>
              <a:buChar char="ü"/>
            </a:pPr>
            <a:r>
              <a:rPr lang="en-US" sz="2000" i="1" dirty="0">
                <a:latin typeface="Times New Roman" panose="02020603050405020304" pitchFamily="18" charset="0"/>
                <a:cs typeface="Times New Roman" panose="02020603050405020304" pitchFamily="18" charset="0"/>
              </a:rPr>
              <a:t>Genesis 1, Genesis 2, Genesis 3, Galatians 3:26-29, 1 Corinthians 11:3, 1 Corinthians 14:33-35, Ephesians 5:25-33, 1 Timothy 2:11-15, 1 Timothy 3: 1-2, 1 Timothy 3:12</a:t>
            </a:r>
          </a:p>
          <a:p>
            <a:endParaRPr lang="en-US" sz="800" b="1" dirty="0"/>
          </a:p>
        </p:txBody>
      </p:sp>
      <p:pic>
        <p:nvPicPr>
          <p:cNvPr id="11" name="Picture 10">
            <a:extLst>
              <a:ext uri="{FF2B5EF4-FFF2-40B4-BE49-F238E27FC236}">
                <a16:creationId xmlns:a16="http://schemas.microsoft.com/office/drawing/2014/main" id="{E937E9B5-4E2F-4FAA-BA52-CEF76A6129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
        <p:nvSpPr>
          <p:cNvPr id="9" name="01">
            <a:extLst>
              <a:ext uri="{FF2B5EF4-FFF2-40B4-BE49-F238E27FC236}">
                <a16:creationId xmlns:a16="http://schemas.microsoft.com/office/drawing/2014/main" id="{2A543874-8F10-493B-98F1-3EB0C3FBFBD1}"/>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10</a:t>
            </a:fld>
            <a:endParaRPr dirty="0"/>
          </a:p>
        </p:txBody>
      </p:sp>
    </p:spTree>
    <p:extLst>
      <p:ext uri="{BB962C8B-B14F-4D97-AF65-F5344CB8AC3E}">
        <p14:creationId xmlns:p14="http://schemas.microsoft.com/office/powerpoint/2010/main" val="91119214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2" name="Rectangle 1">
            <a:extLst>
              <a:ext uri="{FF2B5EF4-FFF2-40B4-BE49-F238E27FC236}">
                <a16:creationId xmlns:a16="http://schemas.microsoft.com/office/drawing/2014/main" id="{6D726A3B-BDA6-4D81-A246-9D32085A1A87}"/>
              </a:ext>
            </a:extLst>
          </p:cNvPr>
          <p:cNvSpPr/>
          <p:nvPr/>
        </p:nvSpPr>
        <p:spPr>
          <a:xfrm>
            <a:off x="423038" y="1879790"/>
            <a:ext cx="6456228" cy="461665"/>
          </a:xfrm>
          <a:prstGeom prst="rect">
            <a:avLst/>
          </a:prstGeom>
        </p:spPr>
        <p:txBody>
          <a:bodyPr wrap="square">
            <a:spAutoFit/>
          </a:bodyPr>
          <a:lstStyle/>
          <a:p>
            <a:r>
              <a:rPr lang="en-US" sz="2400" i="1" u="sng" dirty="0">
                <a:latin typeface="Times New Roman" panose="02020603050405020304" pitchFamily="18" charset="0"/>
                <a:cs typeface="Times New Roman" panose="02020603050405020304" pitchFamily="18" charset="0"/>
              </a:rPr>
              <a:t>Have you submitted names for the eldership role</a:t>
            </a:r>
            <a:r>
              <a:rPr lang="en-US" sz="2400" dirty="0">
                <a:latin typeface="Times New Roman" panose="02020603050405020304" pitchFamily="18" charset="0"/>
                <a:cs typeface="Times New Roman" panose="02020603050405020304" pitchFamily="18" charset="0"/>
              </a:rPr>
              <a:t>.  </a:t>
            </a:r>
            <a:endParaRPr lang="en-US" sz="800" b="1" dirty="0"/>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480385" y="1334818"/>
            <a:ext cx="3170767"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u="sng" dirty="0">
                <a:latin typeface="Times New Roman" panose="02020603050405020304" pitchFamily="18" charset="0"/>
                <a:cs typeface="Times New Roman" panose="02020603050405020304" pitchFamily="18" charset="0"/>
              </a:rPr>
              <a:t>Class Activity</a:t>
            </a:r>
            <a:endParaRPr lang="en-US" sz="2400" u="sng"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800" i="1" dirty="0"/>
              <a:t>Lesson 4 (</a:t>
            </a:r>
            <a:r>
              <a:rPr lang="en-US" sz="2800" b="1" i="1" dirty="0"/>
              <a:t>Details of the selection process)</a:t>
            </a:r>
            <a:endParaRPr lang="en-US" dirty="0"/>
          </a:p>
        </p:txBody>
      </p:sp>
      <p:pic>
        <p:nvPicPr>
          <p:cNvPr id="3" name="Picture 2">
            <a:extLst>
              <a:ext uri="{FF2B5EF4-FFF2-40B4-BE49-F238E27FC236}">
                <a16:creationId xmlns:a16="http://schemas.microsoft.com/office/drawing/2014/main" id="{CA3E8AA8-1047-4B40-BF21-15F491052578}"/>
              </a:ext>
            </a:extLst>
          </p:cNvPr>
          <p:cNvPicPr>
            <a:picLocks noChangeAspect="1"/>
          </p:cNvPicPr>
          <p:nvPr/>
        </p:nvPicPr>
        <p:blipFill>
          <a:blip r:embed="rId2"/>
          <a:stretch>
            <a:fillRect/>
          </a:stretch>
        </p:blipFill>
        <p:spPr>
          <a:xfrm>
            <a:off x="5088860" y="2527837"/>
            <a:ext cx="2171700" cy="2105025"/>
          </a:xfrm>
          <a:prstGeom prst="rect">
            <a:avLst/>
          </a:prstGeom>
        </p:spPr>
      </p:pic>
      <p:pic>
        <p:nvPicPr>
          <p:cNvPr id="5" name="Picture 4">
            <a:extLst>
              <a:ext uri="{FF2B5EF4-FFF2-40B4-BE49-F238E27FC236}">
                <a16:creationId xmlns:a16="http://schemas.microsoft.com/office/drawing/2014/main" id="{D18DF8F4-12F4-412F-ADA1-C9F84FC93D6D}"/>
              </a:ext>
            </a:extLst>
          </p:cNvPr>
          <p:cNvPicPr>
            <a:picLocks noChangeAspect="1"/>
          </p:cNvPicPr>
          <p:nvPr/>
        </p:nvPicPr>
        <p:blipFill>
          <a:blip r:embed="rId3"/>
          <a:stretch>
            <a:fillRect/>
          </a:stretch>
        </p:blipFill>
        <p:spPr>
          <a:xfrm>
            <a:off x="4598323" y="4562004"/>
            <a:ext cx="3152775" cy="1447800"/>
          </a:xfrm>
          <a:prstGeom prst="rect">
            <a:avLst/>
          </a:prstGeom>
          <a:ln>
            <a:noFill/>
          </a:ln>
          <a:effectLst>
            <a:outerShdw blurRad="292100" dist="139700" dir="2700000" algn="tl" rotWithShape="0">
              <a:srgbClr val="333333">
                <a:alpha val="65000"/>
              </a:srgbClr>
            </a:outerShdw>
          </a:effectLst>
        </p:spPr>
      </p:pic>
      <p:pic>
        <p:nvPicPr>
          <p:cNvPr id="13" name="Picture 12">
            <a:extLst>
              <a:ext uri="{FF2B5EF4-FFF2-40B4-BE49-F238E27FC236}">
                <a16:creationId xmlns:a16="http://schemas.microsoft.com/office/drawing/2014/main" id="{A460E577-1159-44D5-8D08-ECE11C78D4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
        <p:nvSpPr>
          <p:cNvPr id="11" name="01">
            <a:extLst>
              <a:ext uri="{FF2B5EF4-FFF2-40B4-BE49-F238E27FC236}">
                <a16:creationId xmlns:a16="http://schemas.microsoft.com/office/drawing/2014/main" id="{65CDD9C5-8880-4CC9-9224-5C529D57C687}"/>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11</a:t>
            </a:fld>
            <a:endParaRPr dirty="0"/>
          </a:p>
        </p:txBody>
      </p:sp>
    </p:spTree>
    <p:extLst>
      <p:ext uri="{BB962C8B-B14F-4D97-AF65-F5344CB8AC3E}">
        <p14:creationId xmlns:p14="http://schemas.microsoft.com/office/powerpoint/2010/main" val="17425835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121" name="01"/>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a:t>
            </a:fld>
            <a:endParaRPr dirty="0"/>
          </a:p>
        </p:txBody>
      </p:sp>
      <p:sp>
        <p:nvSpPr>
          <p:cNvPr id="2" name="Rectangle 1">
            <a:extLst>
              <a:ext uri="{FF2B5EF4-FFF2-40B4-BE49-F238E27FC236}">
                <a16:creationId xmlns:a16="http://schemas.microsoft.com/office/drawing/2014/main" id="{6D726A3B-BDA6-4D81-A246-9D32085A1A87}"/>
              </a:ext>
            </a:extLst>
          </p:cNvPr>
          <p:cNvSpPr/>
          <p:nvPr/>
        </p:nvSpPr>
        <p:spPr>
          <a:xfrm>
            <a:off x="396671" y="1517700"/>
            <a:ext cx="11309757" cy="4885953"/>
          </a:xfrm>
          <a:prstGeom prst="rect">
            <a:avLst/>
          </a:prstGeom>
        </p:spPr>
        <p:txBody>
          <a:bodyPr wrap="square">
            <a:spAutoFit/>
          </a:bodyPr>
          <a:lstStyle/>
          <a:p>
            <a:pPr marL="628650" lvl="0" indent="-400050">
              <a:spcBef>
                <a:spcPts val="600"/>
              </a:spcBef>
              <a:spcAft>
                <a:spcPts val="600"/>
              </a:spcAft>
              <a:buFont typeface="+mj-lt"/>
              <a:buAutoNum type="arabicPeriod"/>
            </a:pPr>
            <a:r>
              <a:rPr lang="en-US" sz="2200" dirty="0">
                <a:latin typeface="Times New Roman" panose="02020603050405020304" pitchFamily="18" charset="0"/>
                <a:cs typeface="Times New Roman" panose="02020603050405020304" pitchFamily="18" charset="0"/>
              </a:rPr>
              <a:t>To </a:t>
            </a:r>
            <a:r>
              <a:rPr lang="en-US" sz="2200" u="sng" dirty="0">
                <a:latin typeface="Times New Roman" panose="02020603050405020304" pitchFamily="18" charset="0"/>
                <a:cs typeface="Times New Roman" panose="02020603050405020304" pitchFamily="18" charset="0"/>
              </a:rPr>
              <a:t>communicate the Hillcrest Elder selection process</a:t>
            </a:r>
            <a:r>
              <a:rPr lang="en-US" sz="2200" dirty="0">
                <a:latin typeface="Times New Roman" panose="02020603050405020304" pitchFamily="18" charset="0"/>
                <a:cs typeface="Times New Roman" panose="02020603050405020304" pitchFamily="18" charset="0"/>
              </a:rPr>
              <a:t> with a </a:t>
            </a:r>
            <a:r>
              <a:rPr lang="en-US" sz="2200" u="sng" dirty="0">
                <a:latin typeface="Times New Roman" panose="02020603050405020304" pitchFamily="18" charset="0"/>
                <a:cs typeface="Times New Roman" panose="02020603050405020304" pitchFamily="18" charset="0"/>
              </a:rPr>
              <a:t>focus on timing</a:t>
            </a:r>
            <a:r>
              <a:rPr lang="en-US" sz="2200" dirty="0">
                <a:latin typeface="Times New Roman" panose="02020603050405020304" pitchFamily="18" charset="0"/>
                <a:cs typeface="Times New Roman" panose="02020603050405020304" pitchFamily="18" charset="0"/>
              </a:rPr>
              <a:t> and </a:t>
            </a:r>
            <a:r>
              <a:rPr lang="en-US" sz="2200" u="sng" dirty="0">
                <a:latin typeface="Times New Roman" panose="02020603050405020304" pitchFamily="18" charset="0"/>
                <a:cs typeface="Times New Roman" panose="02020603050405020304" pitchFamily="18" charset="0"/>
              </a:rPr>
              <a:t>key steps</a:t>
            </a:r>
            <a:r>
              <a:rPr lang="en-US" sz="2200" dirty="0">
                <a:latin typeface="Times New Roman" panose="02020603050405020304" pitchFamily="18" charset="0"/>
                <a:cs typeface="Times New Roman" panose="02020603050405020304" pitchFamily="18" charset="0"/>
              </a:rPr>
              <a:t> as we serve together in our spiritual house. </a:t>
            </a:r>
          </a:p>
          <a:p>
            <a:pPr marL="628650" lvl="0" indent="-400050">
              <a:spcBef>
                <a:spcPts val="600"/>
              </a:spcBef>
              <a:spcAft>
                <a:spcPts val="600"/>
              </a:spcAft>
              <a:buFont typeface="+mj-lt"/>
              <a:buAutoNum type="arabicPeriod"/>
            </a:pPr>
            <a:r>
              <a:rPr lang="en-US" sz="2200" dirty="0">
                <a:latin typeface="Times New Roman" panose="02020603050405020304" pitchFamily="18" charset="0"/>
                <a:cs typeface="Times New Roman" panose="02020603050405020304" pitchFamily="18" charset="0"/>
              </a:rPr>
              <a:t>To </a:t>
            </a:r>
            <a:r>
              <a:rPr lang="en-US" sz="2200" u="sng" dirty="0">
                <a:latin typeface="Times New Roman" panose="02020603050405020304" pitchFamily="18" charset="0"/>
                <a:cs typeface="Times New Roman" panose="02020603050405020304" pitchFamily="18" charset="0"/>
              </a:rPr>
              <a:t>share the importance of participating in the Eldership selection</a:t>
            </a:r>
            <a:r>
              <a:rPr lang="en-US" sz="2200" dirty="0">
                <a:latin typeface="Times New Roman" panose="02020603050405020304" pitchFamily="18" charset="0"/>
                <a:cs typeface="Times New Roman" panose="02020603050405020304" pitchFamily="18" charset="0"/>
              </a:rPr>
              <a:t> by encouraging the congregation to identify men who will serve well </a:t>
            </a:r>
          </a:p>
          <a:p>
            <a:pPr marL="628650" lvl="0" indent="-400050">
              <a:spcBef>
                <a:spcPts val="600"/>
              </a:spcBef>
              <a:spcAft>
                <a:spcPts val="600"/>
              </a:spcAft>
              <a:buFont typeface="+mj-lt"/>
              <a:buAutoNum type="arabicPeriod"/>
            </a:pPr>
            <a:r>
              <a:rPr lang="en-US" sz="2200" dirty="0">
                <a:latin typeface="Times New Roman" panose="02020603050405020304" pitchFamily="18" charset="0"/>
                <a:cs typeface="Times New Roman" panose="02020603050405020304" pitchFamily="18" charset="0"/>
              </a:rPr>
              <a:t>To </a:t>
            </a:r>
            <a:r>
              <a:rPr lang="en-US" sz="2200" u="sng" dirty="0">
                <a:latin typeface="Times New Roman" panose="02020603050405020304" pitchFamily="18" charset="0"/>
                <a:cs typeface="Times New Roman" panose="02020603050405020304" pitchFamily="18" charset="0"/>
              </a:rPr>
              <a:t>familiarize the congregation with how to access the beliefs document</a:t>
            </a:r>
            <a:r>
              <a:rPr lang="en-US" sz="2200" dirty="0">
                <a:latin typeface="Times New Roman" panose="02020603050405020304" pitchFamily="18" charset="0"/>
                <a:cs typeface="Times New Roman" panose="02020603050405020304" pitchFamily="18" charset="0"/>
              </a:rPr>
              <a:t> (expanded version) posted on the Hillcrest website and the Hillcrest policy manual.</a:t>
            </a:r>
          </a:p>
          <a:p>
            <a:endParaRPr lang="en-US" sz="2000" b="1" dirty="0"/>
          </a:p>
          <a:p>
            <a:r>
              <a:rPr lang="en-US" sz="2400" b="1" dirty="0"/>
              <a:t>(Brief History) - Details of selection process</a:t>
            </a:r>
            <a:endParaRPr lang="en-US" sz="2400" dirty="0"/>
          </a:p>
          <a:p>
            <a:endParaRPr lang="en-US" sz="105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For many years, elder selection at Hillcrest has been a simple process. Men were nominated by the congregation. A discernment line was determined. All men receiving enough nominations to place them above the discernment line, and that were willing to serve, were submitted to the congregation for affirmation (assuming there were no unresolved scriptural objections). </a:t>
            </a:r>
            <a:r>
              <a:rPr lang="en-US" sz="2000" i="1" dirty="0">
                <a:latin typeface="Times New Roman" panose="02020603050405020304" pitchFamily="18" charset="0"/>
                <a:cs typeface="Times New Roman" panose="02020603050405020304" pitchFamily="18" charset="0"/>
              </a:rPr>
              <a:t>Also, those that were affirmed, served until they retired or died</a:t>
            </a:r>
            <a:r>
              <a:rPr lang="en-US" sz="2000" dirty="0">
                <a:latin typeface="Times New Roman" panose="02020603050405020304" pitchFamily="18" charset="0"/>
                <a:cs typeface="Times New Roman" panose="02020603050405020304" pitchFamily="18" charset="0"/>
              </a:rPr>
              <a:t>.  A change to this process occurred in the early 2000’s.  </a:t>
            </a:r>
            <a:endParaRPr lang="en-US" sz="28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434771" y="1007645"/>
            <a:ext cx="3056213"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200" b="1" u="sng" dirty="0">
                <a:latin typeface="Times New Roman" panose="02020603050405020304" pitchFamily="18" charset="0"/>
                <a:cs typeface="Times New Roman" panose="02020603050405020304" pitchFamily="18" charset="0"/>
              </a:rPr>
              <a:t>Main Objectives</a:t>
            </a:r>
            <a:r>
              <a:rPr lang="en-US" sz="2400" dirty="0">
                <a:latin typeface="Times New Roman" panose="02020603050405020304" pitchFamily="18" charset="0"/>
                <a:cs typeface="Times New Roman" panose="02020603050405020304" pitchFamily="18" charset="0"/>
              </a:rPr>
              <a:t>:</a:t>
            </a:r>
            <a:endParaRPr kumimoji="0" lang="en-US" sz="2400" b="0" i="0"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Calibri"/>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400" i="1" dirty="0"/>
              <a:t>Lesson 4 (</a:t>
            </a:r>
            <a:r>
              <a:rPr lang="en-US" sz="2400" b="1" i="1" dirty="0"/>
              <a:t>Details of the selection process)</a:t>
            </a:r>
            <a:endParaRPr lang="en-US" dirty="0"/>
          </a:p>
        </p:txBody>
      </p:sp>
      <p:pic>
        <p:nvPicPr>
          <p:cNvPr id="11" name="Picture 10">
            <a:extLst>
              <a:ext uri="{FF2B5EF4-FFF2-40B4-BE49-F238E27FC236}">
                <a16:creationId xmlns:a16="http://schemas.microsoft.com/office/drawing/2014/main" id="{D4CF483D-58EB-499E-A3CE-7627ADEEEB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0800931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2400" y="109864"/>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2" name="Rectangle 1">
            <a:extLst>
              <a:ext uri="{FF2B5EF4-FFF2-40B4-BE49-F238E27FC236}">
                <a16:creationId xmlns:a16="http://schemas.microsoft.com/office/drawing/2014/main" id="{6D726A3B-BDA6-4D81-A246-9D32085A1A87}"/>
              </a:ext>
            </a:extLst>
          </p:cNvPr>
          <p:cNvSpPr/>
          <p:nvPr/>
        </p:nvSpPr>
        <p:spPr>
          <a:xfrm>
            <a:off x="560247" y="1901988"/>
            <a:ext cx="11309757" cy="2600712"/>
          </a:xfrm>
          <a:prstGeom prst="rect">
            <a:avLst/>
          </a:prstGeom>
        </p:spPr>
        <p:txBody>
          <a:bodyPr wrap="square">
            <a:spAutoFit/>
          </a:bodyPr>
          <a:lstStyle/>
          <a:p>
            <a:pPr marL="400050" lvl="1" indent="-400050">
              <a:spcBef>
                <a:spcPts val="600"/>
              </a:spcBef>
              <a:spcAft>
                <a:spcPts val="600"/>
              </a:spcAft>
              <a:tabLst>
                <a:tab pos="400050" algn="l"/>
              </a:tabLst>
            </a:pPr>
            <a:r>
              <a:rPr lang="en-US" sz="2000" dirty="0">
                <a:latin typeface="Times New Roman" panose="02020603050405020304" pitchFamily="18" charset="0"/>
                <a:cs typeface="Times New Roman" panose="02020603050405020304" pitchFamily="18" charset="0"/>
              </a:rPr>
              <a:t>1)	The current eldership completely removed themselves from the process to avoid any appearance of influencing the outcome, </a:t>
            </a:r>
          </a:p>
          <a:p>
            <a:pPr marL="342900" lvl="1" indent="-342900">
              <a:spcBef>
                <a:spcPts val="600"/>
              </a:spcBef>
              <a:spcAft>
                <a:spcPts val="600"/>
              </a:spcAft>
              <a:tabLst>
                <a:tab pos="400050" algn="l"/>
              </a:tabLst>
            </a:pPr>
            <a:r>
              <a:rPr lang="en-US" sz="2000" dirty="0">
                <a:latin typeface="Times New Roman" panose="02020603050405020304" pitchFamily="18" charset="0"/>
                <a:cs typeface="Times New Roman" panose="02020603050405020304" pitchFamily="18" charset="0"/>
              </a:rPr>
              <a:t>2)		A committee was selected through the bible classes and they oversaw the process, </a:t>
            </a:r>
          </a:p>
          <a:p>
            <a:pPr marL="400050" lvl="1" indent="-400050">
              <a:spcBef>
                <a:spcPts val="600"/>
              </a:spcBef>
              <a:spcAft>
                <a:spcPts val="600"/>
              </a:spcAft>
              <a:tabLst>
                <a:tab pos="400050" algn="l"/>
              </a:tabLst>
            </a:pPr>
            <a:r>
              <a:rPr lang="en-US" sz="2000" dirty="0">
                <a:latin typeface="Times New Roman" panose="02020603050405020304" pitchFamily="18" charset="0"/>
                <a:cs typeface="Times New Roman" panose="02020603050405020304" pitchFamily="18" charset="0"/>
              </a:rPr>
              <a:t>3)	Confidentiality in who members nominated, registered scriptural objections against, and affirmed or withheld affirmation; </a:t>
            </a:r>
          </a:p>
          <a:p>
            <a:pPr marL="342900" lvl="1" indent="-342900">
              <a:spcBef>
                <a:spcPts val="600"/>
              </a:spcBef>
              <a:spcAft>
                <a:spcPts val="600"/>
              </a:spcAft>
              <a:tabLst>
                <a:tab pos="400050" algn="l"/>
              </a:tabLst>
            </a:pPr>
            <a:r>
              <a:rPr lang="en-US" sz="2000" dirty="0">
                <a:latin typeface="Times New Roman" panose="02020603050405020304" pitchFamily="18" charset="0"/>
                <a:cs typeface="Times New Roman" panose="02020603050405020304" pitchFamily="18" charset="0"/>
              </a:rPr>
              <a:t>4)		Each nominee, including existing elders, were expected to fill out a nominee questionnaire.</a:t>
            </a:r>
          </a:p>
          <a:p>
            <a:endParaRPr lang="en-US" sz="800" b="1" dirty="0"/>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392240" y="1289991"/>
            <a:ext cx="11645773"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b="1" u="sng" dirty="0">
                <a:latin typeface="Times New Roman" panose="02020603050405020304" pitchFamily="18" charset="0"/>
                <a:cs typeface="Times New Roman" panose="02020603050405020304" pitchFamily="18" charset="0"/>
              </a:rPr>
              <a:t>Several Important Aspects of the Selection Process included</a:t>
            </a:r>
            <a:r>
              <a:rPr lang="en-US" sz="2400" b="1"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a:t>
            </a:r>
            <a:r>
              <a:rPr lang="en-US" sz="2000" i="1" u="sng" dirty="0">
                <a:latin typeface="Times New Roman" panose="02020603050405020304" pitchFamily="18" charset="0"/>
                <a:cs typeface="Times New Roman" panose="02020603050405020304" pitchFamily="18" charset="0"/>
              </a:rPr>
              <a:t>Guiding Principles</a:t>
            </a:r>
            <a:r>
              <a:rPr lang="en-US" sz="2400" b="1" i="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a:t>
            </a:r>
            <a:endParaRPr kumimoji="0" lang="en-US" sz="2400" b="0"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Calibri"/>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400" i="1" dirty="0"/>
              <a:t>Lesson 4 (</a:t>
            </a:r>
            <a:r>
              <a:rPr lang="en-US" sz="2400" b="1" i="1" dirty="0"/>
              <a:t>Details of the selection process)</a:t>
            </a:r>
            <a:endParaRPr lang="en-US" dirty="0"/>
          </a:p>
        </p:txBody>
      </p:sp>
      <p:sp>
        <p:nvSpPr>
          <p:cNvPr id="11" name="Rectangle 10">
            <a:extLst>
              <a:ext uri="{FF2B5EF4-FFF2-40B4-BE49-F238E27FC236}">
                <a16:creationId xmlns:a16="http://schemas.microsoft.com/office/drawing/2014/main" id="{0B215977-6661-4641-8D4A-C781D1E9CFB6}"/>
              </a:ext>
            </a:extLst>
          </p:cNvPr>
          <p:cNvSpPr/>
          <p:nvPr/>
        </p:nvSpPr>
        <p:spPr>
          <a:xfrm>
            <a:off x="309410" y="4415020"/>
            <a:ext cx="12141316" cy="430887"/>
          </a:xfrm>
          <a:prstGeom prst="rect">
            <a:avLst/>
          </a:prstGeom>
        </p:spPr>
        <p:txBody>
          <a:bodyPr wrap="square">
            <a:spAutoFit/>
          </a:bodyPr>
          <a:lstStyle/>
          <a:p>
            <a:pPr lvl="0"/>
            <a:r>
              <a:rPr lang="en-US" sz="2200" b="1" dirty="0">
                <a:latin typeface="Times New Roman" panose="02020603050405020304" pitchFamily="18" charset="0"/>
                <a:cs typeface="Times New Roman" panose="02020603050405020304" pitchFamily="18" charset="0"/>
              </a:rPr>
              <a:t>There have been minor edits to the process, but for the most part there isn’t much change.</a:t>
            </a:r>
          </a:p>
        </p:txBody>
      </p:sp>
      <p:sp>
        <p:nvSpPr>
          <p:cNvPr id="3" name="Rectangle 2">
            <a:extLst>
              <a:ext uri="{FF2B5EF4-FFF2-40B4-BE49-F238E27FC236}">
                <a16:creationId xmlns:a16="http://schemas.microsoft.com/office/drawing/2014/main" id="{1BA7ED6D-4A60-4DA5-A800-EE5736F81632}"/>
              </a:ext>
            </a:extLst>
          </p:cNvPr>
          <p:cNvSpPr/>
          <p:nvPr/>
        </p:nvSpPr>
        <p:spPr>
          <a:xfrm>
            <a:off x="346650" y="4914644"/>
            <a:ext cx="11626649" cy="1058047"/>
          </a:xfrm>
          <a:prstGeom prst="rect">
            <a:avLst/>
          </a:prstGeom>
        </p:spPr>
        <p:txBody>
          <a:bodyPr wrap="square">
            <a:spAutoFit/>
          </a:bodyPr>
          <a:lstStyle/>
          <a:p>
            <a:pPr lvl="0">
              <a:lnSpc>
                <a:spcPct val="107000"/>
              </a:lnSpc>
              <a:spcAft>
                <a:spcPts val="800"/>
              </a:spcAft>
            </a:pPr>
            <a:r>
              <a:rPr lang="en-US" sz="2000" u="sng" dirty="0">
                <a:latin typeface="Times New Roman" panose="02020603050405020304" pitchFamily="18" charset="0"/>
                <a:cs typeface="Times New Roman" panose="02020603050405020304" pitchFamily="18" charset="0"/>
              </a:rPr>
              <a:t>For the 2025 selection time</a:t>
            </a:r>
            <a:r>
              <a:rPr lang="en-US" sz="2000" dirty="0">
                <a:latin typeface="Times New Roman" panose="02020603050405020304" pitchFamily="18" charset="0"/>
                <a:cs typeface="Times New Roman" panose="02020603050405020304" pitchFamily="18" charset="0"/>
              </a:rPr>
              <a:t>, </a:t>
            </a:r>
            <a:r>
              <a:rPr lang="en-US" sz="2000" u="sng" dirty="0">
                <a:latin typeface="Times New Roman" panose="02020603050405020304" pitchFamily="18" charset="0"/>
                <a:cs typeface="Times New Roman" panose="02020603050405020304" pitchFamily="18" charset="0"/>
              </a:rPr>
              <a:t>there will be one change</a:t>
            </a:r>
            <a:r>
              <a:rPr lang="en-US" sz="2000" dirty="0">
                <a:latin typeface="Times New Roman" panose="02020603050405020304" pitchFamily="18" charset="0"/>
                <a:cs typeface="Times New Roman" panose="02020603050405020304" pitchFamily="18" charset="0"/>
              </a:rPr>
              <a:t>.  The change will be that All current elders seeking to continue in the role as an elder will be renewed for an additional term without participating in the affirmation process.  </a:t>
            </a:r>
            <a:r>
              <a:rPr lang="en-US" sz="2000" i="1" dirty="0">
                <a:latin typeface="Times New Roman" panose="02020603050405020304" pitchFamily="18" charset="0"/>
                <a:cs typeface="Times New Roman" panose="02020603050405020304" pitchFamily="18" charset="0"/>
              </a:rPr>
              <a:t>This gives us the opportunity to focus on the men identified for potential eldership, at this time.</a:t>
            </a:r>
            <a:endParaRPr lang="en-US" sz="2000" i="1" kern="100" dirty="0">
              <a:latin typeface="Times New Roman" panose="02020603050405020304" pitchFamily="18" charset="0"/>
              <a:ea typeface="Aptos"/>
              <a:cs typeface="Times New Roman" panose="02020603050405020304" pitchFamily="18" charset="0"/>
            </a:endParaRPr>
          </a:p>
        </p:txBody>
      </p:sp>
      <p:pic>
        <p:nvPicPr>
          <p:cNvPr id="12" name="Picture 11">
            <a:extLst>
              <a:ext uri="{FF2B5EF4-FFF2-40B4-BE49-F238E27FC236}">
                <a16:creationId xmlns:a16="http://schemas.microsoft.com/office/drawing/2014/main" id="{D2CEA339-DB60-4202-98BB-17A0B9B3B1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
        <p:nvSpPr>
          <p:cNvPr id="13" name="Rectangle 12">
            <a:extLst>
              <a:ext uri="{FF2B5EF4-FFF2-40B4-BE49-F238E27FC236}">
                <a16:creationId xmlns:a16="http://schemas.microsoft.com/office/drawing/2014/main" id="{C5ADA40F-85E2-4DBE-B858-CA7AEB5134A4}"/>
              </a:ext>
            </a:extLst>
          </p:cNvPr>
          <p:cNvSpPr/>
          <p:nvPr/>
        </p:nvSpPr>
        <p:spPr>
          <a:xfrm>
            <a:off x="323581" y="6062964"/>
            <a:ext cx="11380739" cy="430887"/>
          </a:xfrm>
          <a:prstGeom prst="rect">
            <a:avLst/>
          </a:prstGeom>
          <a:ln>
            <a:solidFill>
              <a:schemeClr val="tx1"/>
            </a:solidFill>
          </a:ln>
        </p:spPr>
        <p:txBody>
          <a:bodyPr wrap="square">
            <a:spAutoFit/>
          </a:bodyPr>
          <a:lstStyle/>
          <a:p>
            <a:pPr lvl="0"/>
            <a:r>
              <a:rPr lang="en-US" sz="2200" i="1" dirty="0">
                <a:latin typeface="Times New Roman" panose="02020603050405020304" pitchFamily="18" charset="0"/>
                <a:cs typeface="Times New Roman" panose="02020603050405020304" pitchFamily="18" charset="0"/>
              </a:rPr>
              <a:t>The elder selection process involves prayer and seeking the guidance of the Holy Spirit in all we do.</a:t>
            </a:r>
          </a:p>
        </p:txBody>
      </p:sp>
      <p:sp>
        <p:nvSpPr>
          <p:cNvPr id="14" name="01">
            <a:extLst>
              <a:ext uri="{FF2B5EF4-FFF2-40B4-BE49-F238E27FC236}">
                <a16:creationId xmlns:a16="http://schemas.microsoft.com/office/drawing/2014/main" id="{3493FFD6-CAF0-429C-899E-2FBC15E68C96}"/>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a:t>
            </a:fld>
            <a:endParaRPr dirty="0"/>
          </a:p>
        </p:txBody>
      </p:sp>
    </p:spTree>
    <p:extLst>
      <p:ext uri="{BB962C8B-B14F-4D97-AF65-F5344CB8AC3E}">
        <p14:creationId xmlns:p14="http://schemas.microsoft.com/office/powerpoint/2010/main" val="344776392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2" name="Rectangle 1">
            <a:extLst>
              <a:ext uri="{FF2B5EF4-FFF2-40B4-BE49-F238E27FC236}">
                <a16:creationId xmlns:a16="http://schemas.microsoft.com/office/drawing/2014/main" id="{6D726A3B-BDA6-4D81-A246-9D32085A1A87}"/>
              </a:ext>
            </a:extLst>
          </p:cNvPr>
          <p:cNvSpPr/>
          <p:nvPr/>
        </p:nvSpPr>
        <p:spPr>
          <a:xfrm>
            <a:off x="316712" y="1763957"/>
            <a:ext cx="11423004" cy="4970591"/>
          </a:xfrm>
          <a:prstGeom prst="rect">
            <a:avLst/>
          </a:prstGeom>
        </p:spPr>
        <p:txBody>
          <a:bodyPr wrap="square">
            <a:spAutoFit/>
          </a:bodyPr>
          <a:lstStyle/>
          <a:p>
            <a:pPr>
              <a:spcBef>
                <a:spcPts val="600"/>
              </a:spcBef>
              <a:spcAft>
                <a:spcPts val="600"/>
              </a:spcAft>
              <a:tabLst>
                <a:tab pos="862013" algn="l"/>
                <a:tab pos="1946275" algn="l"/>
              </a:tabLst>
            </a:pPr>
            <a:r>
              <a:rPr lang="en-US" sz="2400" i="1" dirty="0">
                <a:latin typeface="Times New Roman" panose="02020603050405020304" pitchFamily="18" charset="0"/>
                <a:cs typeface="Times New Roman" panose="02020603050405020304" pitchFamily="18" charset="0"/>
              </a:rPr>
              <a:t>Jan. 26</a:t>
            </a:r>
            <a:r>
              <a:rPr lang="en-US" sz="2400" dirty="0">
                <a:latin typeface="Times New Roman" panose="02020603050405020304" pitchFamily="18" charset="0"/>
                <a:cs typeface="Times New Roman" panose="02020603050405020304" pitchFamily="18" charset="0"/>
              </a:rPr>
              <a:t>	Nomination Forms due by 12:00 noon.</a:t>
            </a:r>
          </a:p>
          <a:p>
            <a:pPr>
              <a:spcBef>
                <a:spcPts val="600"/>
              </a:spcBef>
              <a:spcAft>
                <a:spcPts val="600"/>
              </a:spcAft>
              <a:tabLst>
                <a:tab pos="862013" algn="l"/>
                <a:tab pos="1946275" algn="l"/>
              </a:tabLst>
            </a:pPr>
            <a:r>
              <a:rPr lang="en-US" sz="2400" i="1" dirty="0">
                <a:latin typeface="Times New Roman" panose="02020603050405020304" pitchFamily="18" charset="0"/>
                <a:cs typeface="Times New Roman" panose="02020603050405020304" pitchFamily="18" charset="0"/>
              </a:rPr>
              <a:t>Jan. 26-28</a:t>
            </a:r>
            <a:r>
              <a:rPr lang="en-US" sz="2400" dirty="0">
                <a:latin typeface="Times New Roman" panose="02020603050405020304" pitchFamily="18" charset="0"/>
                <a:cs typeface="Times New Roman" panose="02020603050405020304" pitchFamily="18" charset="0"/>
              </a:rPr>
              <a:t>	Committee to tally nominations</a:t>
            </a:r>
          </a:p>
          <a:p>
            <a:pPr marL="1946275" indent="-1946275">
              <a:spcBef>
                <a:spcPts val="600"/>
              </a:spcBef>
              <a:spcAft>
                <a:spcPts val="600"/>
              </a:spcAft>
              <a:tabLst>
                <a:tab pos="862013" algn="l"/>
                <a:tab pos="1946275" algn="l"/>
              </a:tabLst>
            </a:pPr>
            <a:r>
              <a:rPr lang="en-US" sz="2400" i="1" dirty="0">
                <a:latin typeface="Times New Roman" panose="02020603050405020304" pitchFamily="18" charset="0"/>
                <a:cs typeface="Times New Roman" panose="02020603050405020304" pitchFamily="18" charset="0"/>
              </a:rPr>
              <a:t>Jan. 29</a:t>
            </a:r>
            <a:r>
              <a:rPr lang="en-US" sz="2400" dirty="0">
                <a:latin typeface="Times New Roman" panose="02020603050405020304" pitchFamily="18" charset="0"/>
                <a:cs typeface="Times New Roman" panose="02020603050405020304" pitchFamily="18" charset="0"/>
              </a:rPr>
              <a:t>             	Committee presents a blind list of all nominees to the elders sorted from highest to lowest number of nominations. Elders will determine, without knowing nominee names, which nominees received an adequate number of nominations to move forward in the process.</a:t>
            </a:r>
          </a:p>
          <a:p>
            <a:pPr marL="1946275" indent="-1946275">
              <a:spcBef>
                <a:spcPts val="600"/>
              </a:spcBef>
              <a:spcAft>
                <a:spcPts val="600"/>
              </a:spcAft>
              <a:tabLst>
                <a:tab pos="862013" algn="l"/>
                <a:tab pos="1946275" algn="l"/>
              </a:tabLst>
            </a:pPr>
            <a:r>
              <a:rPr lang="en-US" sz="2400" i="1" dirty="0">
                <a:latin typeface="Times New Roman" panose="02020603050405020304" pitchFamily="18" charset="0"/>
                <a:cs typeface="Times New Roman" panose="02020603050405020304" pitchFamily="18" charset="0"/>
              </a:rPr>
              <a:t>Jan. 30-Feb. 1 </a:t>
            </a:r>
            <a:r>
              <a:rPr lang="en-US" sz="2400" dirty="0">
                <a:latin typeface="Times New Roman" panose="02020603050405020304" pitchFamily="18" charset="0"/>
                <a:cs typeface="Times New Roman" panose="02020603050405020304" pitchFamily="18" charset="0"/>
              </a:rPr>
              <a:t>	Nominees receiving an adequate number of nominations to be informed by committee members (2 each) to determine who wishes to move forward.</a:t>
            </a:r>
          </a:p>
          <a:p>
            <a:pPr marL="1946275" indent="-1946275">
              <a:spcBef>
                <a:spcPts val="600"/>
              </a:spcBef>
              <a:spcAft>
                <a:spcPts val="600"/>
              </a:spcAft>
              <a:tabLst>
                <a:tab pos="862013" algn="l"/>
                <a:tab pos="1946275" algn="l"/>
              </a:tabLst>
            </a:pPr>
            <a:r>
              <a:rPr lang="en-US" sz="2400" i="1" dirty="0">
                <a:latin typeface="Times New Roman" panose="02020603050405020304" pitchFamily="18" charset="0"/>
                <a:cs typeface="Times New Roman" panose="02020603050405020304" pitchFamily="18" charset="0"/>
              </a:rPr>
              <a:t>Feb. 2         	</a:t>
            </a:r>
            <a:r>
              <a:rPr lang="en-US" sz="2400" dirty="0">
                <a:latin typeface="Times New Roman" panose="02020603050405020304" pitchFamily="18" charset="0"/>
                <a:cs typeface="Times New Roman" panose="02020603050405020304" pitchFamily="18" charset="0"/>
              </a:rPr>
              <a:t>Nominees are given Nominee Information Forms and meet with current elders and committee members to discuss responsibilities and commitment of eldership.                       </a:t>
            </a:r>
          </a:p>
          <a:p>
            <a:endParaRPr lang="en-US" sz="800" b="1" dirty="0"/>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316712" y="1251510"/>
            <a:ext cx="8379619"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The Nomination Stage</a:t>
            </a:r>
            <a:endParaRPr lang="en-US"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400" i="1" dirty="0"/>
              <a:t>Lesson 4 (</a:t>
            </a:r>
            <a:r>
              <a:rPr lang="en-US" sz="2400" b="1" i="1" dirty="0"/>
              <a:t>Details of the selection process)</a:t>
            </a:r>
            <a:endParaRPr lang="en-US" dirty="0"/>
          </a:p>
        </p:txBody>
      </p:sp>
      <p:sp>
        <p:nvSpPr>
          <p:cNvPr id="5" name="Rectangle: Rounded Corners 4">
            <a:extLst>
              <a:ext uri="{FF2B5EF4-FFF2-40B4-BE49-F238E27FC236}">
                <a16:creationId xmlns:a16="http://schemas.microsoft.com/office/drawing/2014/main" id="{98A96218-D19F-4FD3-AE65-A0C90C2ABCF8}"/>
              </a:ext>
            </a:extLst>
          </p:cNvPr>
          <p:cNvSpPr/>
          <p:nvPr/>
        </p:nvSpPr>
        <p:spPr>
          <a:xfrm>
            <a:off x="7278413" y="1752276"/>
            <a:ext cx="1918750" cy="510776"/>
          </a:xfrm>
          <a:prstGeom prst="roundRect">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2400" i="1" u="none" strike="noStrike" cap="none" spc="0" normalizeH="0" baseline="0" dirty="0">
                <a:ln>
                  <a:noFill/>
                </a:ln>
                <a:solidFill>
                  <a:srgbClr val="000000"/>
                </a:solidFill>
                <a:effectLst/>
                <a:uFillTx/>
                <a:latin typeface="Times New Roman" panose="02020603050405020304" pitchFamily="18" charset="0"/>
                <a:cs typeface="Times New Roman" panose="02020603050405020304" pitchFamily="18" charset="0"/>
                <a:sym typeface="Calibri"/>
              </a:rPr>
              <a:t>This is Today!</a:t>
            </a:r>
          </a:p>
        </p:txBody>
      </p:sp>
      <p:pic>
        <p:nvPicPr>
          <p:cNvPr id="12" name="Picture 11">
            <a:extLst>
              <a:ext uri="{FF2B5EF4-FFF2-40B4-BE49-F238E27FC236}">
                <a16:creationId xmlns:a16="http://schemas.microsoft.com/office/drawing/2014/main" id="{0367E0C0-232D-44BF-A31E-BCBC657F4F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
        <p:nvSpPr>
          <p:cNvPr id="11" name="01">
            <a:extLst>
              <a:ext uri="{FF2B5EF4-FFF2-40B4-BE49-F238E27FC236}">
                <a16:creationId xmlns:a16="http://schemas.microsoft.com/office/drawing/2014/main" id="{1CBA330D-F26E-4DBD-9392-9097039E5F4A}"/>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4</a:t>
            </a:fld>
            <a:endParaRPr dirty="0"/>
          </a:p>
        </p:txBody>
      </p:sp>
    </p:spTree>
    <p:extLst>
      <p:ext uri="{BB962C8B-B14F-4D97-AF65-F5344CB8AC3E}">
        <p14:creationId xmlns:p14="http://schemas.microsoft.com/office/powerpoint/2010/main" val="193507473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2" name="Rectangle 1">
            <a:extLst>
              <a:ext uri="{FF2B5EF4-FFF2-40B4-BE49-F238E27FC236}">
                <a16:creationId xmlns:a16="http://schemas.microsoft.com/office/drawing/2014/main" id="{6D726A3B-BDA6-4D81-A246-9D32085A1A87}"/>
              </a:ext>
            </a:extLst>
          </p:cNvPr>
          <p:cNvSpPr/>
          <p:nvPr/>
        </p:nvSpPr>
        <p:spPr>
          <a:xfrm>
            <a:off x="316712" y="1858766"/>
            <a:ext cx="11309757" cy="954107"/>
          </a:xfrm>
          <a:prstGeom prst="rect">
            <a:avLst/>
          </a:prstGeom>
        </p:spPr>
        <p:txBody>
          <a:bodyPr wrap="square">
            <a:spAutoFit/>
          </a:bodyPr>
          <a:lstStyle/>
          <a:p>
            <a:pPr>
              <a:tabLst>
                <a:tab pos="1489075" algn="l"/>
              </a:tabLst>
            </a:pPr>
            <a:r>
              <a:rPr lang="en-US" sz="2400" i="1" dirty="0">
                <a:latin typeface="Times New Roman" panose="02020603050405020304" pitchFamily="18" charset="0"/>
                <a:cs typeface="Times New Roman" panose="02020603050405020304" pitchFamily="18" charset="0"/>
              </a:rPr>
              <a:t>Feb. 11</a:t>
            </a:r>
            <a:r>
              <a:rPr lang="en-US" sz="2400" dirty="0">
                <a:latin typeface="Times New Roman" panose="02020603050405020304" pitchFamily="18" charset="0"/>
                <a:cs typeface="Times New Roman" panose="02020603050405020304" pitchFamily="18" charset="0"/>
              </a:rPr>
              <a:t>	Nominee Information Forms due to committee by 5:00 p.m..</a:t>
            </a:r>
          </a:p>
          <a:p>
            <a:pPr>
              <a:tabLst>
                <a:tab pos="1489075" algn="l"/>
              </a:tabLst>
            </a:pPr>
            <a:r>
              <a:rPr lang="en-US" sz="2400" i="1" dirty="0">
                <a:latin typeface="Times New Roman" panose="02020603050405020304" pitchFamily="18" charset="0"/>
                <a:cs typeface="Times New Roman" panose="02020603050405020304" pitchFamily="18" charset="0"/>
              </a:rPr>
              <a:t>Feb. 16</a:t>
            </a:r>
            <a:r>
              <a:rPr lang="en-US" sz="2400" dirty="0">
                <a:latin typeface="Times New Roman" panose="02020603050405020304" pitchFamily="18" charset="0"/>
                <a:cs typeface="Times New Roman" panose="02020603050405020304" pitchFamily="18" charset="0"/>
              </a:rPr>
              <a:t>	Present Nominees to congregation and call for scriptural objections</a:t>
            </a:r>
          </a:p>
          <a:p>
            <a:endParaRPr lang="en-US" sz="800" b="1" dirty="0"/>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316712" y="1316893"/>
            <a:ext cx="8379619"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The Self-Examination Stage</a:t>
            </a:r>
            <a:endParaRPr lang="en-US"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400" i="1" dirty="0"/>
              <a:t>Lesson 4 (</a:t>
            </a:r>
            <a:r>
              <a:rPr lang="en-US" sz="2400" b="1" i="1" dirty="0"/>
              <a:t>Details of the selection process)</a:t>
            </a:r>
            <a:endParaRPr lang="en-US" dirty="0"/>
          </a:p>
        </p:txBody>
      </p:sp>
      <p:sp>
        <p:nvSpPr>
          <p:cNvPr id="11" name="TextBox 10">
            <a:extLst>
              <a:ext uri="{FF2B5EF4-FFF2-40B4-BE49-F238E27FC236}">
                <a16:creationId xmlns:a16="http://schemas.microsoft.com/office/drawing/2014/main" id="{47CFFCD4-C37C-49F1-80E1-429335714B80}"/>
              </a:ext>
            </a:extLst>
          </p:cNvPr>
          <p:cNvSpPr txBox="1"/>
          <p:nvPr/>
        </p:nvSpPr>
        <p:spPr>
          <a:xfrm>
            <a:off x="316712" y="2852971"/>
            <a:ext cx="8379619"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The Congregational Examination Stage</a:t>
            </a:r>
            <a:endParaRPr lang="en-US" sz="2400" dirty="0">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08A10491-64AA-4164-9339-EF3F0CE187C1}"/>
              </a:ext>
            </a:extLst>
          </p:cNvPr>
          <p:cNvSpPr/>
          <p:nvPr/>
        </p:nvSpPr>
        <p:spPr>
          <a:xfrm>
            <a:off x="316711" y="3380017"/>
            <a:ext cx="11309757" cy="954107"/>
          </a:xfrm>
          <a:prstGeom prst="rect">
            <a:avLst/>
          </a:prstGeom>
        </p:spPr>
        <p:txBody>
          <a:bodyPr wrap="square">
            <a:spAutoFit/>
          </a:bodyPr>
          <a:lstStyle/>
          <a:p>
            <a:pPr marL="1489075" indent="-1489075"/>
            <a:r>
              <a:rPr lang="en-US" sz="2400" i="1" dirty="0">
                <a:latin typeface="Times New Roman" panose="02020603050405020304" pitchFamily="18" charset="0"/>
                <a:cs typeface="Times New Roman" panose="02020603050405020304" pitchFamily="18" charset="0"/>
              </a:rPr>
              <a:t>Feb 17.  	</a:t>
            </a:r>
            <a:r>
              <a:rPr lang="en-US" sz="2400" dirty="0">
                <a:latin typeface="Times New Roman" panose="02020603050405020304" pitchFamily="18" charset="0"/>
                <a:cs typeface="Times New Roman" panose="02020603050405020304" pitchFamily="18" charset="0"/>
              </a:rPr>
              <a:t>Nominee Information Forms available to congregation until March 30 via </a:t>
            </a:r>
            <a:r>
              <a:rPr lang="en-US" sz="2400" u="sng" dirty="0">
                <a:latin typeface="Times New Roman" panose="02020603050405020304" pitchFamily="18" charset="0"/>
                <a:cs typeface="Times New Roman" panose="02020603050405020304" pitchFamily="18" charset="0"/>
                <a:hlinkClick r:id="rId2"/>
              </a:rPr>
              <a:t>www.hillcrestonline.com</a:t>
            </a:r>
            <a:r>
              <a:rPr lang="en-US" sz="2400" dirty="0">
                <a:latin typeface="Times New Roman" panose="02020603050405020304" pitchFamily="18" charset="0"/>
                <a:cs typeface="Times New Roman" panose="02020603050405020304" pitchFamily="18" charset="0"/>
              </a:rPr>
              <a:t> website.</a:t>
            </a:r>
          </a:p>
          <a:p>
            <a:endParaRPr lang="en-US" sz="800" b="1" dirty="0"/>
          </a:p>
        </p:txBody>
      </p:sp>
      <p:sp>
        <p:nvSpPr>
          <p:cNvPr id="13" name="TextBox 12">
            <a:extLst>
              <a:ext uri="{FF2B5EF4-FFF2-40B4-BE49-F238E27FC236}">
                <a16:creationId xmlns:a16="http://schemas.microsoft.com/office/drawing/2014/main" id="{2B93AFC0-012D-47BD-AFED-9CAEDBE6B5DB}"/>
              </a:ext>
            </a:extLst>
          </p:cNvPr>
          <p:cNvSpPr txBox="1"/>
          <p:nvPr/>
        </p:nvSpPr>
        <p:spPr>
          <a:xfrm>
            <a:off x="316711" y="4414334"/>
            <a:ext cx="8379619"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The Scriptural Objection Stage</a:t>
            </a:r>
            <a:endParaRPr lang="en-US" sz="2400"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B7CBDA7C-C9B6-4D6B-82F0-89919FA505C9}"/>
              </a:ext>
            </a:extLst>
          </p:cNvPr>
          <p:cNvSpPr/>
          <p:nvPr/>
        </p:nvSpPr>
        <p:spPr>
          <a:xfrm>
            <a:off x="316711" y="4964428"/>
            <a:ext cx="11309757" cy="584775"/>
          </a:xfrm>
          <a:prstGeom prst="rect">
            <a:avLst/>
          </a:prstGeom>
        </p:spPr>
        <p:txBody>
          <a:bodyPr wrap="square">
            <a:spAutoFit/>
          </a:bodyPr>
          <a:lstStyle/>
          <a:p>
            <a:pPr>
              <a:tabLst>
                <a:tab pos="1489075" algn="l"/>
              </a:tabLst>
            </a:pPr>
            <a:r>
              <a:rPr lang="en-US" sz="2400" i="1" dirty="0">
                <a:latin typeface="Times New Roman" panose="02020603050405020304" pitchFamily="18" charset="0"/>
                <a:cs typeface="Times New Roman" panose="02020603050405020304" pitchFamily="18" charset="0"/>
              </a:rPr>
              <a:t>March 2</a:t>
            </a:r>
            <a:r>
              <a:rPr lang="en-US" sz="2400" dirty="0">
                <a:latin typeface="Times New Roman" panose="02020603050405020304" pitchFamily="18" charset="0"/>
                <a:cs typeface="Times New Roman" panose="02020603050405020304" pitchFamily="18" charset="0"/>
              </a:rPr>
              <a:t>	Period for scriptural objections ends at 5:00 p.m., candidates are determined</a:t>
            </a:r>
          </a:p>
          <a:p>
            <a:endParaRPr lang="en-US" sz="800" b="1" dirty="0"/>
          </a:p>
        </p:txBody>
      </p:sp>
      <p:pic>
        <p:nvPicPr>
          <p:cNvPr id="15" name="Picture 14">
            <a:extLst>
              <a:ext uri="{FF2B5EF4-FFF2-40B4-BE49-F238E27FC236}">
                <a16:creationId xmlns:a16="http://schemas.microsoft.com/office/drawing/2014/main" id="{C0CAB19C-1549-4B07-A6D7-842030A926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
        <p:nvSpPr>
          <p:cNvPr id="16" name="01">
            <a:extLst>
              <a:ext uri="{FF2B5EF4-FFF2-40B4-BE49-F238E27FC236}">
                <a16:creationId xmlns:a16="http://schemas.microsoft.com/office/drawing/2014/main" id="{AD4DF740-8266-4A76-80FC-E0F7F2CFA179}"/>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5</a:t>
            </a:fld>
            <a:endParaRPr dirty="0"/>
          </a:p>
        </p:txBody>
      </p:sp>
    </p:spTree>
    <p:extLst>
      <p:ext uri="{BB962C8B-B14F-4D97-AF65-F5344CB8AC3E}">
        <p14:creationId xmlns:p14="http://schemas.microsoft.com/office/powerpoint/2010/main" val="248839980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2" name="Rectangle 1">
            <a:extLst>
              <a:ext uri="{FF2B5EF4-FFF2-40B4-BE49-F238E27FC236}">
                <a16:creationId xmlns:a16="http://schemas.microsoft.com/office/drawing/2014/main" id="{6D726A3B-BDA6-4D81-A246-9D32085A1A87}"/>
              </a:ext>
            </a:extLst>
          </p:cNvPr>
          <p:cNvSpPr/>
          <p:nvPr/>
        </p:nvSpPr>
        <p:spPr>
          <a:xfrm>
            <a:off x="296289" y="1387785"/>
            <a:ext cx="11677009" cy="5357877"/>
          </a:xfrm>
          <a:prstGeom prst="rect">
            <a:avLst/>
          </a:prstGeom>
        </p:spPr>
        <p:txBody>
          <a:bodyPr wrap="square">
            <a:spAutoFit/>
          </a:bodyPr>
          <a:lstStyle/>
          <a:p>
            <a:pPr marL="1541463" indent="-1541463">
              <a:spcBef>
                <a:spcPts val="500"/>
              </a:spcBef>
              <a:spcAft>
                <a:spcPts val="500"/>
              </a:spcAft>
            </a:pPr>
            <a:r>
              <a:rPr lang="en-US" sz="2000" i="1" dirty="0">
                <a:latin typeface="Times New Roman" panose="02020603050405020304" pitchFamily="18" charset="0"/>
                <a:cs typeface="Times New Roman" panose="02020603050405020304" pitchFamily="18" charset="0"/>
              </a:rPr>
              <a:t>March 16</a:t>
            </a:r>
            <a:r>
              <a:rPr lang="en-US" sz="2000" dirty="0">
                <a:latin typeface="Times New Roman" panose="02020603050405020304" pitchFamily="18" charset="0"/>
                <a:cs typeface="Times New Roman" panose="02020603050405020304" pitchFamily="18" charset="0"/>
              </a:rPr>
              <a:t>	Elder Selection Forms distributed via email. Paper forms will also be available during morning assembly.  Each member is to vote on each candidate stating either 1) yes, I am willing to serve under the candidate’s leadership; 2) no, I prefer not to serve under the candidate’s leadership, or 3) I don’t know the candidate well enough to respond.</a:t>
            </a:r>
          </a:p>
          <a:p>
            <a:pPr marL="1541463" indent="-1541463">
              <a:spcBef>
                <a:spcPts val="500"/>
              </a:spcBef>
              <a:spcAft>
                <a:spcPts val="500"/>
              </a:spcAft>
            </a:pPr>
            <a:r>
              <a:rPr lang="en-US" sz="2000" i="1" dirty="0">
                <a:latin typeface="Times New Roman" panose="02020603050405020304" pitchFamily="18" charset="0"/>
                <a:cs typeface="Times New Roman" panose="02020603050405020304" pitchFamily="18" charset="0"/>
              </a:rPr>
              <a:t>March 17</a:t>
            </a:r>
            <a:r>
              <a:rPr lang="en-US" sz="2000" dirty="0">
                <a:latin typeface="Times New Roman" panose="02020603050405020304" pitchFamily="18" charset="0"/>
                <a:cs typeface="Times New Roman" panose="02020603050405020304" pitchFamily="18" charset="0"/>
              </a:rPr>
              <a:t>	Paper Elder Selection Forms available in auditorium on Sundays and church office (office hours).</a:t>
            </a:r>
          </a:p>
          <a:p>
            <a:pPr defTabSz="771525">
              <a:spcBef>
                <a:spcPts val="500"/>
              </a:spcBef>
              <a:spcAft>
                <a:spcPts val="500"/>
              </a:spcAft>
            </a:pPr>
            <a:r>
              <a:rPr lang="en-US" sz="2000" i="1" dirty="0">
                <a:latin typeface="Times New Roman" panose="02020603050405020304" pitchFamily="18" charset="0"/>
                <a:cs typeface="Times New Roman" panose="02020603050405020304" pitchFamily="18" charset="0"/>
              </a:rPr>
              <a:t>March 30</a:t>
            </a:r>
            <a:r>
              <a:rPr lang="en-US" sz="2000" dirty="0">
                <a:latin typeface="Times New Roman" panose="02020603050405020304" pitchFamily="18" charset="0"/>
                <a:cs typeface="Times New Roman" panose="02020603050405020304" pitchFamily="18" charset="0"/>
              </a:rPr>
              <a:t>	Last day to submit Elder Selection Forms by 12:00 noon</a:t>
            </a:r>
          </a:p>
          <a:p>
            <a:pPr>
              <a:spcBef>
                <a:spcPts val="500"/>
              </a:spcBef>
              <a:spcAft>
                <a:spcPts val="500"/>
              </a:spcAft>
              <a:tabLst>
                <a:tab pos="1541463" algn="l"/>
              </a:tabLst>
            </a:pPr>
            <a:r>
              <a:rPr lang="en-US" sz="2000" i="1" dirty="0">
                <a:latin typeface="Times New Roman" panose="02020603050405020304" pitchFamily="18" charset="0"/>
                <a:cs typeface="Times New Roman" panose="02020603050405020304" pitchFamily="18" charset="0"/>
              </a:rPr>
              <a:t>March 30-31</a:t>
            </a:r>
            <a:r>
              <a:rPr lang="en-US" sz="2000" dirty="0">
                <a:latin typeface="Times New Roman" panose="02020603050405020304" pitchFamily="18" charset="0"/>
                <a:cs typeface="Times New Roman" panose="02020603050405020304" pitchFamily="18" charset="0"/>
              </a:rPr>
              <a:t> 	Tabulation of nominees by 3</a:t>
            </a:r>
            <a:r>
              <a:rPr lang="en-US" sz="2000" baseline="30000" dirty="0">
                <a:latin typeface="Times New Roman" panose="02020603050405020304" pitchFamily="18" charset="0"/>
                <a:cs typeface="Times New Roman" panose="02020603050405020304" pitchFamily="18" charset="0"/>
              </a:rPr>
              <a:t>rd </a:t>
            </a:r>
            <a:r>
              <a:rPr lang="en-US" sz="2000" dirty="0">
                <a:latin typeface="Times New Roman" panose="02020603050405020304" pitchFamily="18" charset="0"/>
                <a:cs typeface="Times New Roman" panose="02020603050405020304" pitchFamily="18" charset="0"/>
              </a:rPr>
              <a:t>party</a:t>
            </a:r>
          </a:p>
          <a:p>
            <a:pPr marL="1541463" indent="-1541463">
              <a:spcBef>
                <a:spcPts val="500"/>
              </a:spcBef>
              <a:spcAft>
                <a:spcPts val="500"/>
              </a:spcAft>
              <a:tabLst>
                <a:tab pos="1541463" algn="l"/>
              </a:tabLst>
            </a:pPr>
            <a:r>
              <a:rPr lang="en-US" sz="2000" i="1" dirty="0">
                <a:latin typeface="Times New Roman" panose="02020603050405020304" pitchFamily="18" charset="0"/>
                <a:cs typeface="Times New Roman" panose="02020603050405020304" pitchFamily="18" charset="0"/>
              </a:rPr>
              <a:t>April 1 	</a:t>
            </a:r>
            <a:r>
              <a:rPr lang="en-US" sz="2000" dirty="0">
                <a:latin typeface="Times New Roman" panose="02020603050405020304" pitchFamily="18" charset="0"/>
                <a:cs typeface="Times New Roman" panose="02020603050405020304" pitchFamily="18" charset="0"/>
              </a:rPr>
              <a:t>3</a:t>
            </a:r>
            <a:r>
              <a:rPr lang="en-US" sz="2000" baseline="30000" dirty="0">
                <a:latin typeface="Times New Roman" panose="02020603050405020304" pitchFamily="18" charset="0"/>
                <a:cs typeface="Times New Roman" panose="02020603050405020304" pitchFamily="18" charset="0"/>
              </a:rPr>
              <a:t>rd</a:t>
            </a:r>
            <a:r>
              <a:rPr lang="en-US" sz="2000" dirty="0">
                <a:latin typeface="Times New Roman" panose="02020603050405020304" pitchFamily="18" charset="0"/>
                <a:cs typeface="Times New Roman" panose="02020603050405020304" pitchFamily="18" charset="0"/>
              </a:rPr>
              <a:t> Party presents a blind list of all nominees showing their respective percentage of members who find them acceptable (using only the Yes and No votes), and the percentage of members who know the elder candidate (using all votes). Committee determines what the appropriate threshold percentages should be and which anonymous candidates will be considered called out by the congregation.</a:t>
            </a:r>
          </a:p>
          <a:p>
            <a:pPr>
              <a:spcBef>
                <a:spcPts val="500"/>
              </a:spcBef>
              <a:spcAft>
                <a:spcPts val="500"/>
              </a:spcAft>
              <a:tabLst>
                <a:tab pos="1541463" algn="l"/>
              </a:tabLst>
            </a:pPr>
            <a:r>
              <a:rPr lang="en-US" sz="2000" i="1" dirty="0">
                <a:latin typeface="Times New Roman" panose="02020603050405020304" pitchFamily="18" charset="0"/>
                <a:cs typeface="Times New Roman" panose="02020603050405020304" pitchFamily="18" charset="0"/>
              </a:rPr>
              <a:t>April 6</a:t>
            </a:r>
            <a:r>
              <a:rPr lang="en-US" sz="2000" dirty="0">
                <a:latin typeface="Times New Roman" panose="02020603050405020304" pitchFamily="18" charset="0"/>
                <a:cs typeface="Times New Roman" panose="02020603050405020304" pitchFamily="18" charset="0"/>
              </a:rPr>
              <a:t>	Announce additional elders to congregation</a:t>
            </a:r>
          </a:p>
          <a:p>
            <a:pPr>
              <a:spcBef>
                <a:spcPts val="500"/>
              </a:spcBef>
              <a:spcAft>
                <a:spcPts val="500"/>
              </a:spcAft>
              <a:tabLst>
                <a:tab pos="1541463" algn="l"/>
              </a:tabLst>
            </a:pPr>
            <a:r>
              <a:rPr lang="en-US" sz="2000" i="1" dirty="0">
                <a:latin typeface="Times New Roman" panose="02020603050405020304" pitchFamily="18" charset="0"/>
                <a:cs typeface="Times New Roman" panose="02020603050405020304" pitchFamily="18" charset="0"/>
              </a:rPr>
              <a:t>April 13</a:t>
            </a:r>
            <a:r>
              <a:rPr lang="en-US" sz="2000" dirty="0">
                <a:latin typeface="Times New Roman" panose="02020603050405020304" pitchFamily="18" charset="0"/>
                <a:cs typeface="Times New Roman" panose="02020603050405020304" pitchFamily="18" charset="0"/>
              </a:rPr>
              <a:t>	Confirm additional elders in morning assembly followed by all church luncheon</a:t>
            </a:r>
          </a:p>
          <a:p>
            <a:endParaRPr lang="en-US" sz="800" b="1" dirty="0"/>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354812" y="984913"/>
            <a:ext cx="8379619"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The Candidate Stage</a:t>
            </a:r>
            <a:endParaRPr lang="en-US"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400" i="1" dirty="0"/>
              <a:t>Lesson 4 (</a:t>
            </a:r>
            <a:r>
              <a:rPr lang="en-US" sz="2400" b="1" i="1" dirty="0"/>
              <a:t>Details of the selection process)</a:t>
            </a:r>
            <a:endParaRPr lang="en-US" dirty="0"/>
          </a:p>
        </p:txBody>
      </p:sp>
      <p:pic>
        <p:nvPicPr>
          <p:cNvPr id="15" name="Picture 14">
            <a:extLst>
              <a:ext uri="{FF2B5EF4-FFF2-40B4-BE49-F238E27FC236}">
                <a16:creationId xmlns:a16="http://schemas.microsoft.com/office/drawing/2014/main" id="{CE2695D7-07E8-4072-9340-27A4BF9796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
        <p:nvSpPr>
          <p:cNvPr id="9" name="01">
            <a:extLst>
              <a:ext uri="{FF2B5EF4-FFF2-40B4-BE49-F238E27FC236}">
                <a16:creationId xmlns:a16="http://schemas.microsoft.com/office/drawing/2014/main" id="{984C9557-F78A-4ED3-A1EF-D8E0D063CD23}"/>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6</a:t>
            </a:fld>
            <a:endParaRPr dirty="0"/>
          </a:p>
        </p:txBody>
      </p:sp>
    </p:spTree>
    <p:extLst>
      <p:ext uri="{BB962C8B-B14F-4D97-AF65-F5344CB8AC3E}">
        <p14:creationId xmlns:p14="http://schemas.microsoft.com/office/powerpoint/2010/main" val="37526266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2" name="Rectangle 1">
            <a:extLst>
              <a:ext uri="{FF2B5EF4-FFF2-40B4-BE49-F238E27FC236}">
                <a16:creationId xmlns:a16="http://schemas.microsoft.com/office/drawing/2014/main" id="{6D726A3B-BDA6-4D81-A246-9D32085A1A87}"/>
              </a:ext>
            </a:extLst>
          </p:cNvPr>
          <p:cNvSpPr/>
          <p:nvPr/>
        </p:nvSpPr>
        <p:spPr>
          <a:xfrm>
            <a:off x="316711" y="1609657"/>
            <a:ext cx="11309757" cy="1569660"/>
          </a:xfrm>
          <a:prstGeom prst="rect">
            <a:avLst/>
          </a:prstGeom>
        </p:spPr>
        <p:txBody>
          <a:bodyPr wrap="square">
            <a:spAutoFit/>
          </a:bodyPr>
          <a:lstStyle/>
          <a:p>
            <a:r>
              <a:rPr lang="en-US" sz="2200" dirty="0">
                <a:latin typeface="Times New Roman" panose="02020603050405020304" pitchFamily="18" charset="0"/>
                <a:cs typeface="Times New Roman" panose="02020603050405020304" pitchFamily="18" charset="0"/>
              </a:rPr>
              <a:t>We have redistributed the class handout from Lesson 2 entitled Qualities of the Biblical Elder. We encourage all members to prayerfully review and consider this handout, and meet with the candidate you have concerns about, prior to submitting a scriptural objection to the committee for consideration.</a:t>
            </a:r>
          </a:p>
          <a:p>
            <a:endParaRPr lang="en-US" sz="800" b="1" dirty="0"/>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380212" y="1097696"/>
            <a:ext cx="3170767"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Scriptural Objection</a:t>
            </a:r>
            <a:endParaRPr lang="en-US"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400" i="1" dirty="0"/>
              <a:t>Lesson 4 (</a:t>
            </a:r>
            <a:r>
              <a:rPr lang="en-US" sz="2400" b="1" i="1" dirty="0"/>
              <a:t>Details of the selection process)</a:t>
            </a:r>
            <a:endParaRPr lang="en-US" dirty="0"/>
          </a:p>
        </p:txBody>
      </p:sp>
      <p:sp>
        <p:nvSpPr>
          <p:cNvPr id="13" name="Rectangle 12">
            <a:extLst>
              <a:ext uri="{FF2B5EF4-FFF2-40B4-BE49-F238E27FC236}">
                <a16:creationId xmlns:a16="http://schemas.microsoft.com/office/drawing/2014/main" id="{341A7F32-BF66-497B-9EF0-26344BBF5237}"/>
              </a:ext>
            </a:extLst>
          </p:cNvPr>
          <p:cNvSpPr/>
          <p:nvPr/>
        </p:nvSpPr>
        <p:spPr>
          <a:xfrm>
            <a:off x="316709" y="4756944"/>
            <a:ext cx="11309757" cy="1446550"/>
          </a:xfrm>
          <a:prstGeom prst="rect">
            <a:avLst/>
          </a:prstGeom>
        </p:spPr>
        <p:txBody>
          <a:bodyPr wrap="square">
            <a:spAutoFit/>
          </a:bodyPr>
          <a:lstStyle/>
          <a:p>
            <a:r>
              <a:rPr lang="en-US" sz="2200" b="1" dirty="0">
                <a:latin typeface="Times New Roman" panose="02020603050405020304" pitchFamily="18" charset="0"/>
                <a:cs typeface="Times New Roman" panose="02020603050405020304" pitchFamily="18" charset="0"/>
              </a:rPr>
              <a:t>Shaped by Scripture:  </a:t>
            </a:r>
            <a:r>
              <a:rPr lang="en-US" sz="2200" dirty="0">
                <a:latin typeface="Times New Roman" panose="02020603050405020304" pitchFamily="18" charset="0"/>
                <a:cs typeface="Times New Roman" panose="02020603050405020304" pitchFamily="18" charset="0"/>
              </a:rPr>
              <a:t>Our hope is to be simply Christians in Christ’s church.  </a:t>
            </a:r>
          </a:p>
          <a:p>
            <a:endParaRPr lang="en-US" sz="1050" u="sng" dirty="0">
              <a:latin typeface="Times New Roman" panose="02020603050405020304" pitchFamily="18" charset="0"/>
              <a:cs typeface="Times New Roman" panose="02020603050405020304" pitchFamily="18" charset="0"/>
            </a:endParaRPr>
          </a:p>
          <a:p>
            <a:r>
              <a:rPr lang="en-US" sz="2200" u="sng" dirty="0">
                <a:latin typeface="Times New Roman" panose="02020603050405020304" pitchFamily="18" charset="0"/>
                <a:cs typeface="Times New Roman" panose="02020603050405020304" pitchFamily="18" charset="0"/>
              </a:rPr>
              <a:t>Listed on the following slides</a:t>
            </a:r>
            <a:r>
              <a:rPr lang="en-US" sz="2200" dirty="0">
                <a:latin typeface="Times New Roman" panose="02020603050405020304" pitchFamily="18" charset="0"/>
                <a:cs typeface="Times New Roman" panose="02020603050405020304" pitchFamily="18" charset="0"/>
              </a:rPr>
              <a:t> are </a:t>
            </a:r>
            <a:r>
              <a:rPr lang="en-US" sz="2200" u="sng" dirty="0">
                <a:latin typeface="Times New Roman" panose="02020603050405020304" pitchFamily="18" charset="0"/>
                <a:cs typeface="Times New Roman" panose="02020603050405020304" pitchFamily="18" charset="0"/>
              </a:rPr>
              <a:t>some of the key areas</a:t>
            </a:r>
            <a:r>
              <a:rPr lang="en-US" sz="2200" dirty="0">
                <a:latin typeface="Times New Roman" panose="02020603050405020304" pitchFamily="18" charset="0"/>
                <a:cs typeface="Times New Roman" panose="02020603050405020304" pitchFamily="18" charset="0"/>
              </a:rPr>
              <a:t> and </a:t>
            </a:r>
            <a:r>
              <a:rPr lang="en-US" sz="2200" u="sng" dirty="0">
                <a:latin typeface="Times New Roman" panose="02020603050405020304" pitchFamily="18" charset="0"/>
                <a:cs typeface="Times New Roman" panose="02020603050405020304" pitchFamily="18" charset="0"/>
              </a:rPr>
              <a:t>scriptures</a:t>
            </a:r>
            <a:r>
              <a:rPr lang="en-US" sz="2200" dirty="0">
                <a:latin typeface="Times New Roman" panose="02020603050405020304" pitchFamily="18" charset="0"/>
                <a:cs typeface="Times New Roman" panose="02020603050405020304" pitchFamily="18" charset="0"/>
              </a:rPr>
              <a:t> covered in the </a:t>
            </a:r>
            <a:r>
              <a:rPr lang="en-US" sz="2200" u="sng" dirty="0">
                <a:latin typeface="Times New Roman" panose="02020603050405020304" pitchFamily="18" charset="0"/>
                <a:cs typeface="Times New Roman" panose="02020603050405020304" pitchFamily="18" charset="0"/>
              </a:rPr>
              <a:t>“Shaped by Scripture” section of “What we Believe</a:t>
            </a:r>
            <a:r>
              <a:rPr lang="en-US" sz="2200" dirty="0">
                <a:latin typeface="Times New Roman" panose="02020603050405020304" pitchFamily="18" charset="0"/>
                <a:cs typeface="Times New Roman" panose="02020603050405020304" pitchFamily="18" charset="0"/>
              </a:rPr>
              <a:t>”.</a:t>
            </a:r>
          </a:p>
          <a:p>
            <a:endParaRPr lang="en-US" sz="800" b="1" dirty="0"/>
          </a:p>
        </p:txBody>
      </p:sp>
      <p:pic>
        <p:nvPicPr>
          <p:cNvPr id="14" name="Picture 13">
            <a:extLst>
              <a:ext uri="{FF2B5EF4-FFF2-40B4-BE49-F238E27FC236}">
                <a16:creationId xmlns:a16="http://schemas.microsoft.com/office/drawing/2014/main" id="{5F4A00D3-6766-4A00-80E4-0E2BE4C1AE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
        <p:nvSpPr>
          <p:cNvPr id="11" name="01">
            <a:extLst>
              <a:ext uri="{FF2B5EF4-FFF2-40B4-BE49-F238E27FC236}">
                <a16:creationId xmlns:a16="http://schemas.microsoft.com/office/drawing/2014/main" id="{94500D7B-8CE8-4424-AFA1-FC647707CE76}"/>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7</a:t>
            </a:fld>
            <a:endParaRPr dirty="0"/>
          </a:p>
        </p:txBody>
      </p:sp>
      <p:sp>
        <p:nvSpPr>
          <p:cNvPr id="15" name="Rectangle 14">
            <a:extLst>
              <a:ext uri="{FF2B5EF4-FFF2-40B4-BE49-F238E27FC236}">
                <a16:creationId xmlns:a16="http://schemas.microsoft.com/office/drawing/2014/main" id="{A6771664-99A8-4520-8E10-17E44B639941}"/>
              </a:ext>
            </a:extLst>
          </p:cNvPr>
          <p:cNvSpPr/>
          <p:nvPr/>
        </p:nvSpPr>
        <p:spPr>
          <a:xfrm>
            <a:off x="316709" y="3288655"/>
            <a:ext cx="11309757" cy="1323439"/>
          </a:xfrm>
          <a:prstGeom prst="rect">
            <a:avLst/>
          </a:prstGeom>
        </p:spPr>
        <p:txBody>
          <a:bodyPr wrap="square">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a:lstStyle>
          <a:p>
            <a:pPr marL="796925" indent="-796925"/>
            <a:r>
              <a:rPr lang="en-US" sz="2300" b="1" i="1" u="sng" dirty="0">
                <a:latin typeface="Times New Roman" panose="02020603050405020304" pitchFamily="18" charset="0"/>
                <a:cs typeface="Times New Roman" panose="02020603050405020304" pitchFamily="18" charset="0"/>
              </a:rPr>
              <a:t>Note</a:t>
            </a:r>
            <a:r>
              <a:rPr lang="en-US" sz="2300" i="1" dirty="0">
                <a:latin typeface="Times New Roman" panose="02020603050405020304" pitchFamily="18" charset="0"/>
                <a:cs typeface="Times New Roman" panose="02020603050405020304" pitchFamily="18" charset="0"/>
              </a:rPr>
              <a:t>:	Every member will received an email with a link to the Belief Statement and Policy Manual that each candidate agrees to support if he is affirmed by the congregation. (</a:t>
            </a:r>
            <a:r>
              <a:rPr lang="en-US" sz="2300" i="1" u="sng" dirty="0">
                <a:latin typeface="Times New Roman" panose="02020603050405020304" pitchFamily="18" charset="0"/>
                <a:cs typeface="Times New Roman" panose="02020603050405020304" pitchFamily="18" charset="0"/>
              </a:rPr>
              <a:t>reference class handout</a:t>
            </a:r>
            <a:r>
              <a:rPr lang="en-US" sz="2300" i="1" dirty="0">
                <a:latin typeface="Times New Roman" panose="02020603050405020304" pitchFamily="18" charset="0"/>
                <a:cs typeface="Times New Roman" panose="02020603050405020304" pitchFamily="18" charset="0"/>
              </a:rPr>
              <a:t>)</a:t>
            </a:r>
          </a:p>
          <a:p>
            <a:endParaRPr lang="en-US" sz="800" b="1" dirty="0"/>
          </a:p>
        </p:txBody>
      </p:sp>
    </p:spTree>
    <p:extLst>
      <p:ext uri="{BB962C8B-B14F-4D97-AF65-F5344CB8AC3E}">
        <p14:creationId xmlns:p14="http://schemas.microsoft.com/office/powerpoint/2010/main" val="225709792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203200" y="109864"/>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316712" y="1403821"/>
            <a:ext cx="713671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Understands God’s Relationship to Christ Jesus </a:t>
            </a:r>
            <a:endParaRPr lang="en-US"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800" i="1" dirty="0"/>
              <a:t>Lesson 4 (</a:t>
            </a:r>
            <a:r>
              <a:rPr lang="en-US" sz="2800" b="1" i="1" dirty="0"/>
              <a:t>Details of the selection process)</a:t>
            </a:r>
            <a:endParaRPr lang="en-US" dirty="0"/>
          </a:p>
        </p:txBody>
      </p:sp>
      <p:sp>
        <p:nvSpPr>
          <p:cNvPr id="14" name="Rectangle 13">
            <a:extLst>
              <a:ext uri="{FF2B5EF4-FFF2-40B4-BE49-F238E27FC236}">
                <a16:creationId xmlns:a16="http://schemas.microsoft.com/office/drawing/2014/main" id="{B3B53BDB-0428-4DCC-825A-C326980E4640}"/>
              </a:ext>
            </a:extLst>
          </p:cNvPr>
          <p:cNvSpPr/>
          <p:nvPr/>
        </p:nvSpPr>
        <p:spPr>
          <a:xfrm>
            <a:off x="316712" y="1953023"/>
            <a:ext cx="10852531" cy="3323987"/>
          </a:xfrm>
          <a:prstGeom prst="rect">
            <a:avLst/>
          </a:prstGeom>
        </p:spPr>
        <p:txBody>
          <a:bodyPr wrap="square">
            <a:spAutoFit/>
          </a:bodyPr>
          <a:lstStyle/>
          <a:p>
            <a:r>
              <a:rPr lang="en-US" sz="2200" dirty="0">
                <a:latin typeface="Times New Roman" panose="02020603050405020304" pitchFamily="18" charset="0"/>
                <a:cs typeface="Times New Roman" panose="02020603050405020304" pitchFamily="18" charset="0"/>
              </a:rPr>
              <a:t>God is the Creator and Ruler of the universe. He has eternally existed in three persons: the Father, the Son, and the Holy Spirit. The three are co-equal in nature and are one God.</a:t>
            </a:r>
          </a:p>
          <a:p>
            <a:pPr lvl="0"/>
            <a:endParaRPr lang="en-US" sz="2400" dirty="0">
              <a:latin typeface="Times New Roman" panose="02020603050405020304" pitchFamily="18" charset="0"/>
              <a:cs typeface="Times New Roman" panose="02020603050405020304" pitchFamily="18" charset="0"/>
            </a:endParaRPr>
          </a:p>
          <a:p>
            <a:pPr marL="862013" lvl="0" indent="-404813">
              <a:buFont typeface="Wingdings" panose="05000000000000000000" pitchFamily="2" charset="2"/>
              <a:buChar char="ü"/>
            </a:pPr>
            <a:r>
              <a:rPr lang="en-US" sz="2000" i="1" dirty="0">
                <a:latin typeface="Times New Roman" panose="02020603050405020304" pitchFamily="18" charset="0"/>
                <a:cs typeface="Times New Roman" panose="02020603050405020304" pitchFamily="18" charset="0"/>
              </a:rPr>
              <a:t>Genesis 1:1, 26-27; 3:22, Psalm 90:2, Matthew 28:19, I Corinthians 8:6, 1 Peter 1:2</a:t>
            </a:r>
          </a:p>
          <a:p>
            <a:endParaRPr lang="en-US" sz="24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Only through Jesus will we find the way to have a relationship with our Creator, the truth concerning reality, and spiritual life both now and in eternity.</a:t>
            </a:r>
          </a:p>
          <a:p>
            <a:pPr lvl="0"/>
            <a:endParaRPr lang="en-US" sz="2400" dirty="0">
              <a:latin typeface="Times New Roman" panose="02020603050405020304" pitchFamily="18" charset="0"/>
              <a:cs typeface="Times New Roman" panose="02020603050405020304" pitchFamily="18" charset="0"/>
            </a:endParaRPr>
          </a:p>
          <a:p>
            <a:pPr marL="862013" lvl="0" indent="-404813">
              <a:buFont typeface="Wingdings" panose="05000000000000000000" pitchFamily="2" charset="2"/>
              <a:buChar char="ü"/>
            </a:pPr>
            <a:r>
              <a:rPr lang="en-US" sz="2000" i="1" dirty="0">
                <a:latin typeface="Times New Roman" panose="02020603050405020304" pitchFamily="18" charset="0"/>
                <a:cs typeface="Times New Roman" panose="02020603050405020304" pitchFamily="18" charset="0"/>
              </a:rPr>
              <a:t>John 14:6, Acts 4:12</a:t>
            </a:r>
          </a:p>
          <a:p>
            <a:endParaRPr lang="en-US" sz="800" b="1" dirty="0"/>
          </a:p>
        </p:txBody>
      </p:sp>
      <p:pic>
        <p:nvPicPr>
          <p:cNvPr id="16" name="Picture 15">
            <a:extLst>
              <a:ext uri="{FF2B5EF4-FFF2-40B4-BE49-F238E27FC236}">
                <a16:creationId xmlns:a16="http://schemas.microsoft.com/office/drawing/2014/main" id="{53CB7092-EABD-40E4-A5F9-73A947055B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pic>
        <p:nvPicPr>
          <p:cNvPr id="3" name="Picture 2">
            <a:extLst>
              <a:ext uri="{FF2B5EF4-FFF2-40B4-BE49-F238E27FC236}">
                <a16:creationId xmlns:a16="http://schemas.microsoft.com/office/drawing/2014/main" id="{E5558DF4-4C50-4F2B-8048-884030B4B722}"/>
              </a:ext>
            </a:extLst>
          </p:cNvPr>
          <p:cNvPicPr>
            <a:picLocks noChangeAspect="1"/>
          </p:cNvPicPr>
          <p:nvPr/>
        </p:nvPicPr>
        <p:blipFill>
          <a:blip r:embed="rId3"/>
          <a:stretch>
            <a:fillRect/>
          </a:stretch>
        </p:blipFill>
        <p:spPr>
          <a:xfrm>
            <a:off x="8537943" y="4584897"/>
            <a:ext cx="3139839" cy="1775538"/>
          </a:xfrm>
          <a:prstGeom prst="rect">
            <a:avLst/>
          </a:prstGeom>
        </p:spPr>
      </p:pic>
      <p:pic>
        <p:nvPicPr>
          <p:cNvPr id="5" name="Picture 4">
            <a:extLst>
              <a:ext uri="{FF2B5EF4-FFF2-40B4-BE49-F238E27FC236}">
                <a16:creationId xmlns:a16="http://schemas.microsoft.com/office/drawing/2014/main" id="{A3D8C69E-52BA-444D-863F-5A0571BFA94A}"/>
              </a:ext>
            </a:extLst>
          </p:cNvPr>
          <p:cNvPicPr>
            <a:picLocks noChangeAspect="1"/>
          </p:cNvPicPr>
          <p:nvPr/>
        </p:nvPicPr>
        <p:blipFill>
          <a:blip r:embed="rId4"/>
          <a:stretch>
            <a:fillRect/>
          </a:stretch>
        </p:blipFill>
        <p:spPr>
          <a:xfrm>
            <a:off x="6504608" y="4612788"/>
            <a:ext cx="1775538" cy="1775538"/>
          </a:xfrm>
          <a:prstGeom prst="rect">
            <a:avLst/>
          </a:prstGeom>
        </p:spPr>
      </p:pic>
      <p:pic>
        <p:nvPicPr>
          <p:cNvPr id="6" name="Picture 5">
            <a:extLst>
              <a:ext uri="{FF2B5EF4-FFF2-40B4-BE49-F238E27FC236}">
                <a16:creationId xmlns:a16="http://schemas.microsoft.com/office/drawing/2014/main" id="{6E41761E-1B21-450F-AFED-F30A2D505909}"/>
              </a:ext>
            </a:extLst>
          </p:cNvPr>
          <p:cNvPicPr>
            <a:picLocks noChangeAspect="1"/>
          </p:cNvPicPr>
          <p:nvPr/>
        </p:nvPicPr>
        <p:blipFill>
          <a:blip r:embed="rId5"/>
          <a:stretch>
            <a:fillRect/>
          </a:stretch>
        </p:blipFill>
        <p:spPr>
          <a:xfrm>
            <a:off x="10741371" y="2270170"/>
            <a:ext cx="1079878" cy="1695227"/>
          </a:xfrm>
          <a:prstGeom prst="rect">
            <a:avLst/>
          </a:prstGeom>
        </p:spPr>
      </p:pic>
      <p:sp>
        <p:nvSpPr>
          <p:cNvPr id="7" name="TextBox 6">
            <a:extLst>
              <a:ext uri="{FF2B5EF4-FFF2-40B4-BE49-F238E27FC236}">
                <a16:creationId xmlns:a16="http://schemas.microsoft.com/office/drawing/2014/main" id="{78D61B12-14EF-4587-AA23-F86B25999EF4}"/>
              </a:ext>
            </a:extLst>
          </p:cNvPr>
          <p:cNvSpPr txBox="1"/>
          <p:nvPr/>
        </p:nvSpPr>
        <p:spPr>
          <a:xfrm>
            <a:off x="407082" y="5262393"/>
            <a:ext cx="5682568" cy="1077216"/>
          </a:xfrm>
          <a:prstGeom prst="rect">
            <a:avLst/>
          </a:prstGeom>
          <a:noFill/>
          <a:ln w="19050" cap="flat">
            <a:solidFill>
              <a:srgbClr val="9933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600" b="0" i="0" u="none" strike="noStrike" cap="none" spc="0" normalizeH="0" baseline="0" dirty="0">
                <a:ln>
                  <a:noFill/>
                </a:ln>
                <a:solidFill>
                  <a:srgbClr val="000000"/>
                </a:solidFill>
                <a:effectLst/>
                <a:uFillTx/>
                <a:latin typeface="Calibri"/>
                <a:ea typeface="Calibri"/>
                <a:cs typeface="Calibri"/>
                <a:sym typeface="Calibri"/>
              </a:rPr>
              <a:t>The items covered on the next three slides include a partial listing of </a:t>
            </a:r>
            <a:r>
              <a:rPr lang="en-US" sz="1600" dirty="0"/>
              <a:t>the Hillcrest Belief Statement (Shaped by Scripture areas).  It is recommended that all members review the Hillcrest info “What We Believe”.  </a:t>
            </a:r>
            <a:r>
              <a:rPr lang="en-US" sz="1600" i="1" dirty="0"/>
              <a:t>All elders agree to support these beliefs!</a:t>
            </a:r>
            <a:endParaRPr kumimoji="0" lang="en-US" sz="1600" b="0" i="1" u="none" strike="noStrike" cap="none" spc="0" normalizeH="0" baseline="0" dirty="0">
              <a:ln>
                <a:noFill/>
              </a:ln>
              <a:solidFill>
                <a:srgbClr val="000000"/>
              </a:solidFill>
              <a:effectLst/>
              <a:uFillTx/>
              <a:latin typeface="Calibri"/>
              <a:ea typeface="Calibri"/>
              <a:cs typeface="Calibri"/>
              <a:sym typeface="Calibri"/>
            </a:endParaRPr>
          </a:p>
        </p:txBody>
      </p:sp>
      <p:sp>
        <p:nvSpPr>
          <p:cNvPr id="13" name="01">
            <a:extLst>
              <a:ext uri="{FF2B5EF4-FFF2-40B4-BE49-F238E27FC236}">
                <a16:creationId xmlns:a16="http://schemas.microsoft.com/office/drawing/2014/main" id="{06DBA6AB-7886-4950-B7C2-15AC1C6FB330}"/>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8</a:t>
            </a:fld>
            <a:endParaRPr dirty="0"/>
          </a:p>
        </p:txBody>
      </p:sp>
    </p:spTree>
    <p:extLst>
      <p:ext uri="{BB962C8B-B14F-4D97-AF65-F5344CB8AC3E}">
        <p14:creationId xmlns:p14="http://schemas.microsoft.com/office/powerpoint/2010/main" val="327641935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p:cNvSpPr/>
          <p:nvPr/>
        </p:nvSpPr>
        <p:spPr>
          <a:xfrm>
            <a:off x="150812" y="100012"/>
            <a:ext cx="11887201" cy="6553201"/>
          </a:xfrm>
          <a:prstGeom prst="rect">
            <a:avLst/>
          </a:prstGeom>
          <a:ln w="38100">
            <a:solidFill>
              <a:srgbClr val="41719C"/>
            </a:solidFill>
          </a:ln>
        </p:spPr>
        <p:txBody>
          <a:bodyPr lIns="45719" rIns="45719" anchor="ctr"/>
          <a:lstStyle/>
          <a:p>
            <a:pPr algn="ctr" defTabSz="912812">
              <a:defRPr sz="1700">
                <a:solidFill>
                  <a:srgbClr val="FFFFFF"/>
                </a:solidFill>
              </a:defRPr>
            </a:pPr>
            <a:endParaRPr/>
          </a:p>
        </p:txBody>
      </p:sp>
      <p:sp>
        <p:nvSpPr>
          <p:cNvPr id="10" name="TextBox 9">
            <a:extLst>
              <a:ext uri="{FF2B5EF4-FFF2-40B4-BE49-F238E27FC236}">
                <a16:creationId xmlns:a16="http://schemas.microsoft.com/office/drawing/2014/main" id="{DB5A3D85-1A4A-4F2A-9AF3-830BE7A20224}"/>
              </a:ext>
            </a:extLst>
          </p:cNvPr>
          <p:cNvSpPr txBox="1"/>
          <p:nvPr/>
        </p:nvSpPr>
        <p:spPr>
          <a:xfrm>
            <a:off x="1378902" y="113322"/>
            <a:ext cx="9329421"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4000" b="1" dirty="0"/>
              <a:t>Hillcrest Elder Selection</a:t>
            </a:r>
            <a:endParaRPr lang="en-US" dirty="0"/>
          </a:p>
        </p:txBody>
      </p:sp>
      <p:sp>
        <p:nvSpPr>
          <p:cNvPr id="4" name="TextBox 3">
            <a:extLst>
              <a:ext uri="{FF2B5EF4-FFF2-40B4-BE49-F238E27FC236}">
                <a16:creationId xmlns:a16="http://schemas.microsoft.com/office/drawing/2014/main" id="{2F048040-4DB5-41F3-9C1D-E5E2EF1AF031}"/>
              </a:ext>
            </a:extLst>
          </p:cNvPr>
          <p:cNvSpPr txBox="1"/>
          <p:nvPr/>
        </p:nvSpPr>
        <p:spPr>
          <a:xfrm>
            <a:off x="316712" y="1321360"/>
            <a:ext cx="7136711"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b="1" dirty="0">
                <a:latin typeface="Times New Roman" panose="02020603050405020304" pitchFamily="18" charset="0"/>
                <a:cs typeface="Times New Roman" panose="02020603050405020304" pitchFamily="18" charset="0"/>
              </a:rPr>
              <a:t>Being in a Relationship with God through Jesus</a:t>
            </a:r>
            <a:endParaRPr lang="en-US"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659236B-79DB-48EA-947D-8A1EEC207ADB}"/>
              </a:ext>
            </a:extLst>
          </p:cNvPr>
          <p:cNvSpPr txBox="1"/>
          <p:nvPr/>
        </p:nvSpPr>
        <p:spPr>
          <a:xfrm>
            <a:off x="1397345" y="728292"/>
            <a:ext cx="9329421"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b="1" dirty="0"/>
              <a:t>­­</a:t>
            </a:r>
            <a:r>
              <a:rPr lang="en-US" sz="2800" i="1" dirty="0"/>
              <a:t>Lesson 4 (</a:t>
            </a:r>
            <a:r>
              <a:rPr lang="en-US" sz="2800" b="1" i="1" dirty="0"/>
              <a:t>Details of the selection process)</a:t>
            </a:r>
            <a:endParaRPr lang="en-US" dirty="0"/>
          </a:p>
        </p:txBody>
      </p:sp>
      <p:sp>
        <p:nvSpPr>
          <p:cNvPr id="14" name="Rectangle 13">
            <a:extLst>
              <a:ext uri="{FF2B5EF4-FFF2-40B4-BE49-F238E27FC236}">
                <a16:creationId xmlns:a16="http://schemas.microsoft.com/office/drawing/2014/main" id="{B3B53BDB-0428-4DCC-825A-C326980E4640}"/>
              </a:ext>
            </a:extLst>
          </p:cNvPr>
          <p:cNvSpPr/>
          <p:nvPr/>
        </p:nvSpPr>
        <p:spPr>
          <a:xfrm>
            <a:off x="282882" y="1929980"/>
            <a:ext cx="11496060" cy="4278094"/>
          </a:xfrm>
          <a:prstGeom prst="rect">
            <a:avLst/>
          </a:prstGeom>
        </p:spPr>
        <p:txBody>
          <a:bodyPr wrap="square">
            <a:spAutoFit/>
          </a:bodyPr>
          <a:lstStyle/>
          <a:p>
            <a:r>
              <a:rPr lang="en-US" sz="2200" dirty="0">
                <a:latin typeface="Times New Roman" panose="02020603050405020304" pitchFamily="18" charset="0"/>
                <a:cs typeface="Times New Roman" panose="02020603050405020304" pitchFamily="18" charset="0"/>
              </a:rPr>
              <a:t>We are the supreme object of God’s creation.  We are made in the spiritual image of God, to be like Him in character while exercising free moral choice.  Unfortunately, we have chosen to sin and thus have become separated from God. This is the dangerous condition from which we must be saved.</a:t>
            </a:r>
          </a:p>
          <a:p>
            <a:pPr lvl="0"/>
            <a:endParaRPr lang="en-US" sz="1200" dirty="0">
              <a:latin typeface="Times New Roman" panose="02020603050405020304" pitchFamily="18" charset="0"/>
              <a:cs typeface="Times New Roman" panose="02020603050405020304" pitchFamily="18" charset="0"/>
            </a:endParaRPr>
          </a:p>
          <a:p>
            <a:pPr lvl="0"/>
            <a:endParaRPr lang="en-US" sz="1200" dirty="0">
              <a:latin typeface="Times New Roman" panose="02020603050405020304" pitchFamily="18" charset="0"/>
              <a:cs typeface="Times New Roman" panose="02020603050405020304" pitchFamily="18" charset="0"/>
            </a:endParaRPr>
          </a:p>
          <a:p>
            <a:pPr marL="862013" lvl="0" indent="-404813">
              <a:buFont typeface="Wingdings" panose="05000000000000000000" pitchFamily="2" charset="2"/>
              <a:buChar char="ü"/>
            </a:pPr>
            <a:r>
              <a:rPr lang="en-US" sz="2000" i="1" dirty="0">
                <a:latin typeface="Times New Roman" panose="02020603050405020304" pitchFamily="18" charset="0"/>
                <a:cs typeface="Times New Roman" panose="02020603050405020304" pitchFamily="18" charset="0"/>
              </a:rPr>
              <a:t>Genesis 1:27, 9:6, Psalm 8:3-6, Isaiah 53:6a, Romans 3:23, Isaiah 59:1-2</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Faith culminates in baptism of the penitent believer. Baptism (immersion) is a reenactment of the death, burial, and resurrection of Jesus.  Baptism is the time at which God pronounces forgiveness and where our guilt of sin is removed.  We recognize that baptism is essential for salvation. </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pPr marL="862013" lvl="0" indent="-404813">
              <a:buFont typeface="Wingdings" panose="05000000000000000000" pitchFamily="2" charset="2"/>
              <a:buChar char="ü"/>
            </a:pPr>
            <a:r>
              <a:rPr lang="en-US" sz="2000" i="1" dirty="0">
                <a:latin typeface="Times New Roman" panose="02020603050405020304" pitchFamily="18" charset="0"/>
                <a:cs typeface="Times New Roman" panose="02020603050405020304" pitchFamily="18" charset="0"/>
              </a:rPr>
              <a:t>Matthew 3:16, Matthew 28:19-20, John 3:3-5, Acts 2:38, Acts 8:36-39, Acts 22:16, Romans 6:1-14, 1 Peter 3:21, Ephesians 1:5</a:t>
            </a:r>
          </a:p>
          <a:p>
            <a:endParaRPr lang="en-US" sz="800" b="1" dirty="0"/>
          </a:p>
        </p:txBody>
      </p:sp>
      <p:pic>
        <p:nvPicPr>
          <p:cNvPr id="11" name="Picture 10">
            <a:extLst>
              <a:ext uri="{FF2B5EF4-FFF2-40B4-BE49-F238E27FC236}">
                <a16:creationId xmlns:a16="http://schemas.microsoft.com/office/drawing/2014/main" id="{B19951F5-B2FB-4887-BA93-18B4E33B62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727" y="161714"/>
            <a:ext cx="2048572" cy="707884"/>
          </a:xfrm>
          <a:prstGeom prst="rect">
            <a:avLst/>
          </a:prstGeom>
          <a:ln>
            <a:noFill/>
          </a:ln>
          <a:effectLst>
            <a:outerShdw blurRad="292100" dist="139700" dir="2700000" algn="tl" rotWithShape="0">
              <a:srgbClr val="333333">
                <a:alpha val="65000"/>
              </a:srgbClr>
            </a:outerShdw>
          </a:effectLst>
        </p:spPr>
      </p:pic>
      <p:sp>
        <p:nvSpPr>
          <p:cNvPr id="9" name="01">
            <a:extLst>
              <a:ext uri="{FF2B5EF4-FFF2-40B4-BE49-F238E27FC236}">
                <a16:creationId xmlns:a16="http://schemas.microsoft.com/office/drawing/2014/main" id="{4745E6C3-BD45-4DE4-9419-307DE5D66AFB}"/>
              </a:ext>
            </a:extLst>
          </p:cNvPr>
          <p:cNvSpPr txBox="1">
            <a:spLocks noGrp="1"/>
          </p:cNvSpPr>
          <p:nvPr>
            <p:ph type="sldNum" sz="quarter" idx="2"/>
          </p:nvPr>
        </p:nvSpPr>
        <p:spPr>
          <a:xfrm>
            <a:off x="11853560" y="6426558"/>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9</a:t>
            </a:fld>
            <a:endParaRPr dirty="0"/>
          </a:p>
        </p:txBody>
      </p:sp>
    </p:spTree>
    <p:extLst>
      <p:ext uri="{BB962C8B-B14F-4D97-AF65-F5344CB8AC3E}">
        <p14:creationId xmlns:p14="http://schemas.microsoft.com/office/powerpoint/2010/main" val="131443468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onstantia"/>
        <a:ea typeface="Constantia"/>
        <a:cs typeface="Constantia"/>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6A3A20"/>
      </a:dk1>
      <a:lt1>
        <a:srgbClr val="4A5F6A"/>
      </a:lt1>
      <a:dk2>
        <a:srgbClr val="A7A7A7"/>
      </a:dk2>
      <a:lt2>
        <a:srgbClr val="535353"/>
      </a:lt2>
      <a:accent1>
        <a:srgbClr val="5B9BD5"/>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onstantia"/>
        <a:ea typeface="Constantia"/>
        <a:cs typeface="Constantia"/>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5339</TotalTime>
  <Words>1591</Words>
  <Application>Microsoft Office PowerPoint</Application>
  <PresentationFormat>Custom</PresentationFormat>
  <Paragraphs>107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Arial</vt:lpstr>
      <vt:lpstr>Calibri</vt:lpstr>
      <vt:lpstr>Calibri Light</vt:lpstr>
      <vt:lpstr>Constantia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 used for Role and Function of New Testament Leaders  Elder—Shepherd—Overseer—Steward</dc:title>
  <dc:creator>Phil Vardiman</dc:creator>
  <cp:lastModifiedBy>Phillip Vardiman</cp:lastModifiedBy>
  <cp:revision>43</cp:revision>
  <dcterms:modified xsi:type="dcterms:W3CDTF">2025-01-25T17:39:25Z</dcterms:modified>
</cp:coreProperties>
</file>