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Bricolage Grotesque"/>
      <p:regular r:id="rId15"/>
    </p:embeddedFont>
    <p:embeddedFont>
      <p:font typeface="Bricolage Grotesque Bold"/>
      <p:regular r:id="rId16"/>
    </p:embeddedFont>
    <p:embeddedFont>
      <p:font typeface="Canva Sans"/>
      <p:regular r:id="rId17"/>
    </p:embeddedFont>
    <p:embeddedFont>
      <p:font typeface="Futura Display"/>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0" d="100"/>
          <a:sy n="60" d="100"/>
        </p:scale>
        <p:origin x="96"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9258300"/>
            <a:ext cx="17632204" cy="683544"/>
            <a:chOff x="0" y="0"/>
            <a:chExt cx="4643873" cy="180028"/>
          </a:xfrm>
        </p:grpSpPr>
        <p:sp>
          <p:nvSpPr>
            <p:cNvPr id="6" name="Freeform 6"/>
            <p:cNvSpPr/>
            <p:nvPr/>
          </p:nvSpPr>
          <p:spPr>
            <a:xfrm>
              <a:off x="0" y="0"/>
              <a:ext cx="4643873" cy="180028"/>
            </a:xfrm>
            <a:custGeom>
              <a:avLst/>
              <a:gdLst/>
              <a:ahLst/>
              <a:cxnLst/>
              <a:rect l="l" t="t" r="r" b="b"/>
              <a:pathLst>
                <a:path w="4643873" h="180028">
                  <a:moveTo>
                    <a:pt x="0" y="0"/>
                  </a:moveTo>
                  <a:lnTo>
                    <a:pt x="4643873" y="0"/>
                  </a:lnTo>
                  <a:lnTo>
                    <a:pt x="4643873" y="180028"/>
                  </a:lnTo>
                  <a:lnTo>
                    <a:pt x="0" y="180028"/>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4643873" cy="313378"/>
            </a:xfrm>
            <a:prstGeom prst="rect">
              <a:avLst/>
            </a:prstGeom>
          </p:spPr>
          <p:txBody>
            <a:bodyPr lIns="50800" tIns="50800" rIns="50800" bIns="50800" rtlCol="0" anchor="ctr"/>
            <a:lstStyle/>
            <a:p>
              <a:pPr algn="ctr">
                <a:lnSpc>
                  <a:spcPts val="3720"/>
                </a:lnSpc>
              </a:pPr>
              <a:endParaRPr/>
            </a:p>
          </p:txBody>
        </p:sp>
      </p:grpSp>
      <p:sp>
        <p:nvSpPr>
          <p:cNvPr id="8" name="AutoShape 8"/>
          <p:cNvSpPr/>
          <p:nvPr/>
        </p:nvSpPr>
        <p:spPr>
          <a:xfrm>
            <a:off x="327898" y="9585785"/>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9" name="Freeform 9"/>
          <p:cNvSpPr/>
          <p:nvPr/>
        </p:nvSpPr>
        <p:spPr>
          <a:xfrm flipH="1">
            <a:off x="358142" y="2781326"/>
            <a:ext cx="5300498" cy="7127808"/>
          </a:xfrm>
          <a:custGeom>
            <a:avLst/>
            <a:gdLst/>
            <a:ahLst/>
            <a:cxnLst/>
            <a:rect l="l" t="t" r="r" b="b"/>
            <a:pathLst>
              <a:path w="5300498" h="7127808">
                <a:moveTo>
                  <a:pt x="5300499" y="0"/>
                </a:moveTo>
                <a:lnTo>
                  <a:pt x="0" y="0"/>
                </a:lnTo>
                <a:lnTo>
                  <a:pt x="0" y="7127809"/>
                </a:lnTo>
                <a:lnTo>
                  <a:pt x="5300499" y="7127809"/>
                </a:lnTo>
                <a:lnTo>
                  <a:pt x="5300499" y="0"/>
                </a:lnTo>
                <a:close/>
              </a:path>
            </a:pathLst>
          </a:custGeom>
          <a:blipFill>
            <a:blip r:embed="rId2">
              <a:extLst>
                <a:ext uri="{96DAC541-7B7A-43D3-8B79-37D633B846F1}">
                  <asvg:svgBlip xmlns:asvg="http://schemas.microsoft.com/office/drawing/2016/SVG/main" r:embed="rId3"/>
                </a:ext>
              </a:extLst>
            </a:blip>
            <a:stretch>
              <a:fillRect r="-30270" b="-8074"/>
            </a:stretch>
          </a:blipFill>
        </p:spPr>
        <p:txBody>
          <a:bodyPr/>
          <a:lstStyle/>
          <a:p>
            <a:endParaRPr lang="en-US"/>
          </a:p>
        </p:txBody>
      </p:sp>
      <p:grpSp>
        <p:nvGrpSpPr>
          <p:cNvPr id="10" name="Group 10"/>
          <p:cNvGrpSpPr/>
          <p:nvPr/>
        </p:nvGrpSpPr>
        <p:grpSpPr>
          <a:xfrm>
            <a:off x="4014440" y="1890035"/>
            <a:ext cx="10259121" cy="6506931"/>
            <a:chOff x="0" y="0"/>
            <a:chExt cx="3492699" cy="2215273"/>
          </a:xfrm>
        </p:grpSpPr>
        <p:sp>
          <p:nvSpPr>
            <p:cNvPr id="11" name="Freeform 11"/>
            <p:cNvSpPr/>
            <p:nvPr/>
          </p:nvSpPr>
          <p:spPr>
            <a:xfrm>
              <a:off x="0" y="0"/>
              <a:ext cx="3492699" cy="2215273"/>
            </a:xfrm>
            <a:custGeom>
              <a:avLst/>
              <a:gdLst/>
              <a:ahLst/>
              <a:cxnLst/>
              <a:rect l="l" t="t" r="r" b="b"/>
              <a:pathLst>
                <a:path w="3492699" h="2215273">
                  <a:moveTo>
                    <a:pt x="3413281" y="0"/>
                  </a:moveTo>
                  <a:lnTo>
                    <a:pt x="79418" y="0"/>
                  </a:lnTo>
                  <a:cubicBezTo>
                    <a:pt x="79418" y="43699"/>
                    <a:pt x="44079" y="79418"/>
                    <a:pt x="0" y="79418"/>
                  </a:cubicBezTo>
                  <a:lnTo>
                    <a:pt x="0" y="2135855"/>
                  </a:lnTo>
                  <a:cubicBezTo>
                    <a:pt x="43699" y="2135855"/>
                    <a:pt x="79418" y="2171194"/>
                    <a:pt x="79418" y="2215273"/>
                  </a:cubicBezTo>
                  <a:lnTo>
                    <a:pt x="3413281" y="2215273"/>
                  </a:lnTo>
                  <a:cubicBezTo>
                    <a:pt x="3413281" y="2171573"/>
                    <a:pt x="3448620" y="2135855"/>
                    <a:pt x="3492699" y="2135855"/>
                  </a:cubicBezTo>
                  <a:lnTo>
                    <a:pt x="3492699" y="79418"/>
                  </a:lnTo>
                  <a:cubicBezTo>
                    <a:pt x="3449000" y="79418"/>
                    <a:pt x="3413281" y="44079"/>
                    <a:pt x="3413281" y="0"/>
                  </a:cubicBezTo>
                  <a:close/>
                </a:path>
              </a:pathLst>
            </a:custGeom>
            <a:solidFill>
              <a:srgbClr val="A7BFA7"/>
            </a:solidFill>
            <a:ln w="28575" cap="sq">
              <a:solidFill>
                <a:srgbClr val="000000"/>
              </a:solidFill>
              <a:prstDash val="solid"/>
              <a:miter/>
            </a:ln>
          </p:spPr>
          <p:txBody>
            <a:bodyPr/>
            <a:lstStyle/>
            <a:p>
              <a:endParaRPr lang="en-US"/>
            </a:p>
          </p:txBody>
        </p:sp>
        <p:sp>
          <p:nvSpPr>
            <p:cNvPr id="12" name="TextBox 12"/>
            <p:cNvSpPr txBox="1"/>
            <p:nvPr/>
          </p:nvSpPr>
          <p:spPr>
            <a:xfrm>
              <a:off x="38100" y="-95250"/>
              <a:ext cx="3416499" cy="2272423"/>
            </a:xfrm>
            <a:prstGeom prst="rect">
              <a:avLst/>
            </a:prstGeom>
          </p:spPr>
          <p:txBody>
            <a:bodyPr lIns="50800" tIns="50800" rIns="50800" bIns="50800" rtlCol="0" anchor="ctr"/>
            <a:lstStyle/>
            <a:p>
              <a:pPr algn="ctr">
                <a:lnSpc>
                  <a:spcPts val="3720"/>
                </a:lnSpc>
              </a:pPr>
              <a:endParaRPr/>
            </a:p>
          </p:txBody>
        </p:sp>
      </p:grpSp>
      <p:grpSp>
        <p:nvGrpSpPr>
          <p:cNvPr id="13" name="Group 13"/>
          <p:cNvGrpSpPr/>
          <p:nvPr/>
        </p:nvGrpSpPr>
        <p:grpSpPr>
          <a:xfrm>
            <a:off x="4212469" y="2105628"/>
            <a:ext cx="9863061" cy="6075744"/>
            <a:chOff x="0" y="0"/>
            <a:chExt cx="3357862" cy="2068476"/>
          </a:xfrm>
        </p:grpSpPr>
        <p:sp>
          <p:nvSpPr>
            <p:cNvPr id="14" name="Freeform 14"/>
            <p:cNvSpPr/>
            <p:nvPr/>
          </p:nvSpPr>
          <p:spPr>
            <a:xfrm>
              <a:off x="0" y="0"/>
              <a:ext cx="3357862" cy="2068476"/>
            </a:xfrm>
            <a:custGeom>
              <a:avLst/>
              <a:gdLst/>
              <a:ahLst/>
              <a:cxnLst/>
              <a:rect l="l" t="t" r="r" b="b"/>
              <a:pathLst>
                <a:path w="3357862" h="2068476">
                  <a:moveTo>
                    <a:pt x="3278443" y="0"/>
                  </a:moveTo>
                  <a:lnTo>
                    <a:pt x="79418" y="0"/>
                  </a:lnTo>
                  <a:cubicBezTo>
                    <a:pt x="79418" y="43699"/>
                    <a:pt x="44079" y="79418"/>
                    <a:pt x="0" y="79418"/>
                  </a:cubicBezTo>
                  <a:lnTo>
                    <a:pt x="0" y="1989058"/>
                  </a:lnTo>
                  <a:cubicBezTo>
                    <a:pt x="43699" y="1989058"/>
                    <a:pt x="79418" y="2024397"/>
                    <a:pt x="79418" y="2068476"/>
                  </a:cubicBezTo>
                  <a:lnTo>
                    <a:pt x="3278443" y="2068476"/>
                  </a:lnTo>
                  <a:cubicBezTo>
                    <a:pt x="3278443" y="2024777"/>
                    <a:pt x="3313783" y="1989058"/>
                    <a:pt x="3357862" y="1989058"/>
                  </a:cubicBezTo>
                  <a:lnTo>
                    <a:pt x="3357862" y="79418"/>
                  </a:lnTo>
                  <a:cubicBezTo>
                    <a:pt x="3314162" y="79418"/>
                    <a:pt x="3278443" y="44079"/>
                    <a:pt x="3278443" y="0"/>
                  </a:cubicBezTo>
                  <a:close/>
                </a:path>
              </a:pathLst>
            </a:custGeom>
            <a:solidFill>
              <a:srgbClr val="EFEBE9"/>
            </a:solidFill>
            <a:ln w="28575" cap="sq">
              <a:solidFill>
                <a:srgbClr val="000000"/>
              </a:solidFill>
              <a:prstDash val="solid"/>
              <a:miter/>
            </a:ln>
          </p:spPr>
          <p:txBody>
            <a:bodyPr/>
            <a:lstStyle/>
            <a:p>
              <a:endParaRPr lang="en-US"/>
            </a:p>
          </p:txBody>
        </p:sp>
        <p:sp>
          <p:nvSpPr>
            <p:cNvPr id="15" name="TextBox 15"/>
            <p:cNvSpPr txBox="1"/>
            <p:nvPr/>
          </p:nvSpPr>
          <p:spPr>
            <a:xfrm>
              <a:off x="38100" y="-95250"/>
              <a:ext cx="3281662" cy="2125626"/>
            </a:xfrm>
            <a:prstGeom prst="rect">
              <a:avLst/>
            </a:prstGeom>
          </p:spPr>
          <p:txBody>
            <a:bodyPr lIns="50800" tIns="50800" rIns="50800" bIns="50800" rtlCol="0" anchor="ctr"/>
            <a:lstStyle/>
            <a:p>
              <a:pPr algn="ctr">
                <a:lnSpc>
                  <a:spcPts val="3720"/>
                </a:lnSpc>
              </a:pPr>
              <a:endParaRPr/>
            </a:p>
          </p:txBody>
        </p:sp>
      </p:grpSp>
      <p:grpSp>
        <p:nvGrpSpPr>
          <p:cNvPr id="16" name="Group 16"/>
          <p:cNvGrpSpPr/>
          <p:nvPr/>
        </p:nvGrpSpPr>
        <p:grpSpPr>
          <a:xfrm>
            <a:off x="327898" y="345156"/>
            <a:ext cx="17632204" cy="683544"/>
            <a:chOff x="0" y="0"/>
            <a:chExt cx="4643873" cy="180028"/>
          </a:xfrm>
        </p:grpSpPr>
        <p:sp>
          <p:nvSpPr>
            <p:cNvPr id="17" name="Freeform 17"/>
            <p:cNvSpPr/>
            <p:nvPr/>
          </p:nvSpPr>
          <p:spPr>
            <a:xfrm>
              <a:off x="0" y="0"/>
              <a:ext cx="4643873" cy="180028"/>
            </a:xfrm>
            <a:custGeom>
              <a:avLst/>
              <a:gdLst/>
              <a:ahLst/>
              <a:cxnLst/>
              <a:rect l="l" t="t" r="r" b="b"/>
              <a:pathLst>
                <a:path w="4643873" h="180028">
                  <a:moveTo>
                    <a:pt x="0" y="0"/>
                  </a:moveTo>
                  <a:lnTo>
                    <a:pt x="4643873" y="0"/>
                  </a:lnTo>
                  <a:lnTo>
                    <a:pt x="4643873" y="180028"/>
                  </a:lnTo>
                  <a:lnTo>
                    <a:pt x="0" y="180028"/>
                  </a:lnTo>
                  <a:close/>
                </a:path>
              </a:pathLst>
            </a:custGeom>
            <a:solidFill>
              <a:srgbClr val="D6C58F"/>
            </a:solidFill>
            <a:ln w="28575" cap="sq">
              <a:solidFill>
                <a:srgbClr val="000000"/>
              </a:solidFill>
              <a:prstDash val="solid"/>
              <a:miter/>
            </a:ln>
          </p:spPr>
          <p:txBody>
            <a:bodyPr/>
            <a:lstStyle/>
            <a:p>
              <a:endParaRPr lang="en-US"/>
            </a:p>
          </p:txBody>
        </p:sp>
        <p:sp>
          <p:nvSpPr>
            <p:cNvPr id="18" name="TextBox 18"/>
            <p:cNvSpPr txBox="1"/>
            <p:nvPr/>
          </p:nvSpPr>
          <p:spPr>
            <a:xfrm>
              <a:off x="0" y="-133350"/>
              <a:ext cx="4643873" cy="313378"/>
            </a:xfrm>
            <a:prstGeom prst="rect">
              <a:avLst/>
            </a:prstGeom>
          </p:spPr>
          <p:txBody>
            <a:bodyPr lIns="50800" tIns="50800" rIns="50800" bIns="50800" rtlCol="0" anchor="ctr"/>
            <a:lstStyle/>
            <a:p>
              <a:pPr algn="ctr">
                <a:lnSpc>
                  <a:spcPts val="3720"/>
                </a:lnSpc>
              </a:pPr>
              <a:endParaRPr/>
            </a:p>
          </p:txBody>
        </p:sp>
      </p:grpSp>
      <p:sp>
        <p:nvSpPr>
          <p:cNvPr id="19" name="Freeform 19"/>
          <p:cNvSpPr/>
          <p:nvPr/>
        </p:nvSpPr>
        <p:spPr>
          <a:xfrm>
            <a:off x="12653704" y="380179"/>
            <a:ext cx="5267711" cy="5266427"/>
          </a:xfrm>
          <a:custGeom>
            <a:avLst/>
            <a:gdLst/>
            <a:ahLst/>
            <a:cxnLst/>
            <a:rect l="l" t="t" r="r" b="b"/>
            <a:pathLst>
              <a:path w="5267711" h="5266427">
                <a:moveTo>
                  <a:pt x="0" y="0"/>
                </a:moveTo>
                <a:lnTo>
                  <a:pt x="5267711" y="0"/>
                </a:lnTo>
                <a:lnTo>
                  <a:pt x="5267711" y="5266427"/>
                </a:lnTo>
                <a:lnTo>
                  <a:pt x="0" y="5266427"/>
                </a:lnTo>
                <a:lnTo>
                  <a:pt x="0" y="0"/>
                </a:lnTo>
                <a:close/>
              </a:path>
            </a:pathLst>
          </a:custGeom>
          <a:blipFill>
            <a:blip r:embed="rId4">
              <a:extLst>
                <a:ext uri="{96DAC541-7B7A-43D3-8B79-37D633B846F1}">
                  <asvg:svgBlip xmlns:asvg="http://schemas.microsoft.com/office/drawing/2016/SVG/main" r:embed="rId5"/>
                </a:ext>
              </a:extLst>
            </a:blip>
            <a:stretch>
              <a:fillRect t="-69106" r="-20190"/>
            </a:stretch>
          </a:blipFill>
        </p:spPr>
        <p:txBody>
          <a:bodyPr/>
          <a:lstStyle/>
          <a:p>
            <a:endParaRPr lang="en-US"/>
          </a:p>
        </p:txBody>
      </p:sp>
      <p:sp>
        <p:nvSpPr>
          <p:cNvPr id="20" name="TextBox 20"/>
          <p:cNvSpPr txBox="1"/>
          <p:nvPr/>
        </p:nvSpPr>
        <p:spPr>
          <a:xfrm>
            <a:off x="5732278" y="2842415"/>
            <a:ext cx="6823445" cy="2436564"/>
          </a:xfrm>
          <a:prstGeom prst="rect">
            <a:avLst/>
          </a:prstGeom>
        </p:spPr>
        <p:txBody>
          <a:bodyPr lIns="0" tIns="0" rIns="0" bIns="0" rtlCol="0" anchor="t">
            <a:spAutoFit/>
          </a:bodyPr>
          <a:lstStyle/>
          <a:p>
            <a:pPr algn="ctr">
              <a:lnSpc>
                <a:spcPts val="18965"/>
              </a:lnSpc>
            </a:pPr>
            <a:r>
              <a:rPr lang="en-US" sz="21072" b="1" spc="653" dirty="0">
                <a:solidFill>
                  <a:schemeClr val="accent3">
                    <a:lumMod val="50000"/>
                  </a:schemeClr>
                </a:solidFill>
                <a:latin typeface="Futura Display"/>
                <a:ea typeface="Futura Display"/>
                <a:cs typeface="Futura Display"/>
                <a:sym typeface="Futura Display"/>
              </a:rPr>
              <a:t>JOY</a:t>
            </a:r>
          </a:p>
        </p:txBody>
      </p:sp>
      <p:sp>
        <p:nvSpPr>
          <p:cNvPr id="21" name="TextBox 21"/>
          <p:cNvSpPr txBox="1"/>
          <p:nvPr/>
        </p:nvSpPr>
        <p:spPr>
          <a:xfrm>
            <a:off x="4573466" y="5219681"/>
            <a:ext cx="9141067" cy="1452898"/>
          </a:xfrm>
          <a:prstGeom prst="rect">
            <a:avLst/>
          </a:prstGeom>
        </p:spPr>
        <p:txBody>
          <a:bodyPr lIns="0" tIns="0" rIns="0" bIns="0" rtlCol="0" anchor="t">
            <a:spAutoFit/>
          </a:bodyPr>
          <a:lstStyle/>
          <a:p>
            <a:pPr algn="ctr">
              <a:lnSpc>
                <a:spcPts val="12178"/>
              </a:lnSpc>
            </a:pPr>
            <a:r>
              <a:rPr lang="en-US" sz="10000" b="1" spc="419" dirty="0">
                <a:solidFill>
                  <a:srgbClr val="A47D00"/>
                </a:solidFill>
                <a:latin typeface="Futura Display"/>
                <a:ea typeface="Futura Display"/>
                <a:cs typeface="Futura Display"/>
                <a:sym typeface="Futura Display"/>
              </a:rPr>
              <a:t>AMID TRIALS</a:t>
            </a:r>
          </a:p>
        </p:txBody>
      </p:sp>
      <p:sp>
        <p:nvSpPr>
          <p:cNvPr id="22" name="TextBox 22"/>
          <p:cNvSpPr txBox="1"/>
          <p:nvPr/>
        </p:nvSpPr>
        <p:spPr>
          <a:xfrm>
            <a:off x="6213343" y="6897299"/>
            <a:ext cx="5861315" cy="559549"/>
          </a:xfrm>
          <a:prstGeom prst="rect">
            <a:avLst/>
          </a:prstGeom>
        </p:spPr>
        <p:txBody>
          <a:bodyPr lIns="0" tIns="0" rIns="0" bIns="0" rtlCol="0" anchor="t">
            <a:spAutoFit/>
          </a:bodyPr>
          <a:lstStyle/>
          <a:p>
            <a:pPr marL="0" lvl="0" indent="0" algn="ctr">
              <a:lnSpc>
                <a:spcPts val="4499"/>
              </a:lnSpc>
              <a:spcBef>
                <a:spcPct val="0"/>
              </a:spcBef>
            </a:pPr>
            <a:r>
              <a:rPr lang="en-US" sz="3781">
                <a:solidFill>
                  <a:srgbClr val="000000"/>
                </a:solidFill>
                <a:latin typeface="Bricolage Grotesque"/>
                <a:ea typeface="Bricolage Grotesque"/>
                <a:cs typeface="Bricolage Grotesque"/>
                <a:sym typeface="Bricolage Grotesque"/>
              </a:rPr>
              <a:t>A study of Philippians</a:t>
            </a:r>
          </a:p>
        </p:txBody>
      </p:sp>
      <p:sp>
        <p:nvSpPr>
          <p:cNvPr id="23" name="AutoShape 23"/>
          <p:cNvSpPr/>
          <p:nvPr/>
        </p:nvSpPr>
        <p:spPr>
          <a:xfrm>
            <a:off x="327898" y="672640"/>
            <a:ext cx="17632204" cy="0"/>
          </a:xfrm>
          <a:prstGeom prst="line">
            <a:avLst/>
          </a:prstGeom>
          <a:ln w="28575"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7BFA7"/>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5" name="AutoShape 5"/>
          <p:cNvSpPr/>
          <p:nvPr/>
        </p:nvSpPr>
        <p:spPr>
          <a:xfrm>
            <a:off x="327898" y="655059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6" name="AutoShape 6"/>
          <p:cNvSpPr/>
          <p:nvPr/>
        </p:nvSpPr>
        <p:spPr>
          <a:xfrm>
            <a:off x="327898" y="7389355"/>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7" name="AutoShape 7"/>
          <p:cNvSpPr/>
          <p:nvPr/>
        </p:nvSpPr>
        <p:spPr>
          <a:xfrm>
            <a:off x="327898" y="822812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8" name="AutoShape 8"/>
          <p:cNvSpPr/>
          <p:nvPr/>
        </p:nvSpPr>
        <p:spPr>
          <a:xfrm>
            <a:off x="327898" y="9066885"/>
            <a:ext cx="17632204" cy="0"/>
          </a:xfrm>
          <a:prstGeom prst="line">
            <a:avLst/>
          </a:prstGeom>
          <a:ln w="2857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327898" y="2077918"/>
            <a:ext cx="17632204" cy="3690473"/>
            <a:chOff x="0" y="0"/>
            <a:chExt cx="4643873" cy="971977"/>
          </a:xfrm>
        </p:grpSpPr>
        <p:sp>
          <p:nvSpPr>
            <p:cNvPr id="10" name="Freeform 10"/>
            <p:cNvSpPr/>
            <p:nvPr/>
          </p:nvSpPr>
          <p:spPr>
            <a:xfrm>
              <a:off x="0" y="0"/>
              <a:ext cx="4643873" cy="971977"/>
            </a:xfrm>
            <a:custGeom>
              <a:avLst/>
              <a:gdLst/>
              <a:ahLst/>
              <a:cxnLst/>
              <a:rect l="l" t="t" r="r" b="b"/>
              <a:pathLst>
                <a:path w="4643873" h="971977">
                  <a:moveTo>
                    <a:pt x="0" y="0"/>
                  </a:moveTo>
                  <a:lnTo>
                    <a:pt x="4643873" y="0"/>
                  </a:lnTo>
                  <a:lnTo>
                    <a:pt x="4643873" y="971977"/>
                  </a:lnTo>
                  <a:lnTo>
                    <a:pt x="0" y="971977"/>
                  </a:lnTo>
                  <a:close/>
                </a:path>
              </a:pathLst>
            </a:custGeom>
            <a:solidFill>
              <a:srgbClr val="EFEBE9"/>
            </a:solidFill>
            <a:ln w="28575" cap="sq">
              <a:solidFill>
                <a:srgbClr val="000000"/>
              </a:solidFill>
              <a:prstDash val="solid"/>
              <a:miter/>
            </a:ln>
          </p:spPr>
          <p:txBody>
            <a:bodyPr/>
            <a:lstStyle/>
            <a:p>
              <a:endParaRPr lang="en-US"/>
            </a:p>
          </p:txBody>
        </p:sp>
        <p:sp>
          <p:nvSpPr>
            <p:cNvPr id="11" name="TextBox 11"/>
            <p:cNvSpPr txBox="1"/>
            <p:nvPr/>
          </p:nvSpPr>
          <p:spPr>
            <a:xfrm>
              <a:off x="0" y="-133350"/>
              <a:ext cx="4643873" cy="1105327"/>
            </a:xfrm>
            <a:prstGeom prst="rect">
              <a:avLst/>
            </a:prstGeom>
          </p:spPr>
          <p:txBody>
            <a:bodyPr lIns="50800" tIns="50800" rIns="50800" bIns="50800" rtlCol="0" anchor="ctr"/>
            <a:lstStyle/>
            <a:p>
              <a:pPr algn="ctr">
                <a:lnSpc>
                  <a:spcPts val="3720"/>
                </a:lnSpc>
              </a:pPr>
              <a:endParaRPr/>
            </a:p>
          </p:txBody>
        </p:sp>
      </p:grpSp>
      <p:sp>
        <p:nvSpPr>
          <p:cNvPr id="12" name="Freeform 12"/>
          <p:cNvSpPr/>
          <p:nvPr/>
        </p:nvSpPr>
        <p:spPr>
          <a:xfrm>
            <a:off x="4438507" y="4176311"/>
            <a:ext cx="9410987" cy="5743626"/>
          </a:xfrm>
          <a:custGeom>
            <a:avLst/>
            <a:gdLst/>
            <a:ahLst/>
            <a:cxnLst/>
            <a:rect l="l" t="t" r="r" b="b"/>
            <a:pathLst>
              <a:path w="9410987" h="5743626">
                <a:moveTo>
                  <a:pt x="0" y="0"/>
                </a:moveTo>
                <a:lnTo>
                  <a:pt x="9410986" y="0"/>
                </a:lnTo>
                <a:lnTo>
                  <a:pt x="9410986" y="5743626"/>
                </a:lnTo>
                <a:lnTo>
                  <a:pt x="0" y="5743626"/>
                </a:lnTo>
                <a:lnTo>
                  <a:pt x="0" y="0"/>
                </a:lnTo>
                <a:close/>
              </a:path>
            </a:pathLst>
          </a:custGeom>
          <a:blipFill>
            <a:blip r:embed="rId2">
              <a:extLst>
                <a:ext uri="{96DAC541-7B7A-43D3-8B79-37D633B846F1}">
                  <asvg:svgBlip xmlns:asvg="http://schemas.microsoft.com/office/drawing/2016/SVG/main" r:embed="rId3"/>
                </a:ext>
              </a:extLst>
            </a:blip>
            <a:stretch>
              <a:fillRect b="-30187"/>
            </a:stretch>
          </a:blipFill>
        </p:spPr>
        <p:txBody>
          <a:bodyPr/>
          <a:lstStyle/>
          <a:p>
            <a:endParaRPr lang="en-US"/>
          </a:p>
        </p:txBody>
      </p:sp>
      <p:sp>
        <p:nvSpPr>
          <p:cNvPr id="13" name="TextBox 13"/>
          <p:cNvSpPr txBox="1"/>
          <p:nvPr/>
        </p:nvSpPr>
        <p:spPr>
          <a:xfrm>
            <a:off x="1995268" y="2408908"/>
            <a:ext cx="14297465" cy="2897396"/>
          </a:xfrm>
          <a:prstGeom prst="rect">
            <a:avLst/>
          </a:prstGeom>
        </p:spPr>
        <p:txBody>
          <a:bodyPr lIns="0" tIns="0" rIns="0" bIns="0" rtlCol="0" anchor="t">
            <a:spAutoFit/>
          </a:bodyPr>
          <a:lstStyle/>
          <a:p>
            <a:pPr lvl="0" indent="0" algn="ctr">
              <a:lnSpc>
                <a:spcPts val="25826"/>
              </a:lnSpc>
              <a:spcBef>
                <a:spcPct val="0"/>
              </a:spcBef>
            </a:pPr>
            <a:r>
              <a:rPr lang="en-US" sz="14880" b="1" spc="461" dirty="0">
                <a:solidFill>
                  <a:schemeClr val="accent3">
                    <a:lumMod val="50000"/>
                  </a:schemeClr>
                </a:solidFill>
                <a:latin typeface="Futura Display"/>
                <a:sym typeface="Futura Display"/>
              </a:rPr>
              <a:t>FAITH</a:t>
            </a:r>
          </a:p>
        </p:txBody>
      </p:sp>
      <p:sp>
        <p:nvSpPr>
          <p:cNvPr id="14" name="TextBox 14"/>
          <p:cNvSpPr txBox="1"/>
          <p:nvPr/>
        </p:nvSpPr>
        <p:spPr>
          <a:xfrm>
            <a:off x="747993" y="303219"/>
            <a:ext cx="16511307" cy="1703845"/>
          </a:xfrm>
          <a:prstGeom prst="rect">
            <a:avLst/>
          </a:prstGeom>
        </p:spPr>
        <p:txBody>
          <a:bodyPr lIns="0" tIns="0" rIns="0" bIns="0" rtlCol="0" anchor="t">
            <a:spAutoFit/>
          </a:bodyPr>
          <a:lstStyle/>
          <a:p>
            <a:pPr marL="0" lvl="0" indent="0" algn="ctr">
              <a:lnSpc>
                <a:spcPts val="6907"/>
              </a:lnSpc>
              <a:spcBef>
                <a:spcPct val="0"/>
              </a:spcBef>
            </a:pPr>
            <a:r>
              <a:rPr lang="en-US" sz="4186">
                <a:solidFill>
                  <a:srgbClr val="000000"/>
                </a:solidFill>
                <a:latin typeface="Bricolage Grotesque"/>
                <a:ea typeface="Bricolage Grotesque"/>
                <a:cs typeface="Bricolage Grotesque"/>
                <a:sym typeface="Bricolage Grotesque"/>
              </a:rPr>
              <a:t>Our gains in Christ surpass everything we consider loss because of our faith in Christ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345156"/>
            <a:ext cx="3417169" cy="3792185"/>
            <a:chOff x="0" y="0"/>
            <a:chExt cx="899995" cy="998765"/>
          </a:xfrm>
        </p:grpSpPr>
        <p:sp>
          <p:nvSpPr>
            <p:cNvPr id="6" name="Freeform 6"/>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14542933" y="345156"/>
            <a:ext cx="3417169" cy="3792185"/>
            <a:chOff x="0" y="0"/>
            <a:chExt cx="899995" cy="998765"/>
          </a:xfrm>
        </p:grpSpPr>
        <p:sp>
          <p:nvSpPr>
            <p:cNvPr id="9" name="Freeform 9"/>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DFD3C7"/>
            </a:solidFill>
            <a:ln w="28575" cap="sq">
              <a:solidFill>
                <a:srgbClr val="000000"/>
              </a:solidFill>
              <a:prstDash val="solid"/>
              <a:miter/>
            </a:ln>
          </p:spPr>
          <p:txBody>
            <a:bodyPr/>
            <a:lstStyle/>
            <a:p>
              <a:endParaRPr lang="en-US"/>
            </a:p>
          </p:txBody>
        </p:sp>
        <p:sp>
          <p:nvSpPr>
            <p:cNvPr id="10" name="TextBox 10"/>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sp>
        <p:nvSpPr>
          <p:cNvPr id="11" name="Freeform 11"/>
          <p:cNvSpPr/>
          <p:nvPr/>
        </p:nvSpPr>
        <p:spPr>
          <a:xfrm flipH="1">
            <a:off x="673016" y="5069454"/>
            <a:ext cx="2738604" cy="4847625"/>
          </a:xfrm>
          <a:custGeom>
            <a:avLst/>
            <a:gdLst/>
            <a:ahLst/>
            <a:cxnLst/>
            <a:rect l="l" t="t" r="r" b="b"/>
            <a:pathLst>
              <a:path w="2738604" h="4847625">
                <a:moveTo>
                  <a:pt x="2738603" y="0"/>
                </a:moveTo>
                <a:lnTo>
                  <a:pt x="0" y="0"/>
                </a:lnTo>
                <a:lnTo>
                  <a:pt x="0" y="4847625"/>
                </a:lnTo>
                <a:lnTo>
                  <a:pt x="2738603" y="4847625"/>
                </a:lnTo>
                <a:lnTo>
                  <a:pt x="2738603" y="0"/>
                </a:lnTo>
                <a:close/>
              </a:path>
            </a:pathLst>
          </a:custGeom>
          <a:blipFill>
            <a:blip r:embed="rId2">
              <a:extLst>
                <a:ext uri="{96DAC541-7B7A-43D3-8B79-37D633B846F1}">
                  <asvg:svgBlip xmlns:asvg="http://schemas.microsoft.com/office/drawing/2016/SVG/main" r:embed="rId3"/>
                </a:ext>
              </a:extLst>
            </a:blip>
            <a:stretch>
              <a:fillRect b="-2209"/>
            </a:stretch>
          </a:blipFill>
        </p:spPr>
        <p:txBody>
          <a:bodyPr/>
          <a:lstStyle/>
          <a:p>
            <a:endParaRPr lang="en-US"/>
          </a:p>
        </p:txBody>
      </p:sp>
      <p:sp>
        <p:nvSpPr>
          <p:cNvPr id="12" name="Freeform 12"/>
          <p:cNvSpPr/>
          <p:nvPr/>
        </p:nvSpPr>
        <p:spPr>
          <a:xfrm>
            <a:off x="14876381" y="5069454"/>
            <a:ext cx="2738604" cy="4847625"/>
          </a:xfrm>
          <a:custGeom>
            <a:avLst/>
            <a:gdLst/>
            <a:ahLst/>
            <a:cxnLst/>
            <a:rect l="l" t="t" r="r" b="b"/>
            <a:pathLst>
              <a:path w="2738604" h="4847625">
                <a:moveTo>
                  <a:pt x="0" y="0"/>
                </a:moveTo>
                <a:lnTo>
                  <a:pt x="2738603" y="0"/>
                </a:lnTo>
                <a:lnTo>
                  <a:pt x="2738603" y="4847625"/>
                </a:lnTo>
                <a:lnTo>
                  <a:pt x="0" y="4847625"/>
                </a:lnTo>
                <a:lnTo>
                  <a:pt x="0" y="0"/>
                </a:lnTo>
                <a:close/>
              </a:path>
            </a:pathLst>
          </a:custGeom>
          <a:blipFill>
            <a:blip r:embed="rId2">
              <a:extLst>
                <a:ext uri="{96DAC541-7B7A-43D3-8B79-37D633B846F1}">
                  <asvg:svgBlip xmlns:asvg="http://schemas.microsoft.com/office/drawing/2016/SVG/main" r:embed="rId3"/>
                </a:ext>
              </a:extLst>
            </a:blip>
            <a:stretch>
              <a:fillRect b="-2209"/>
            </a:stretch>
          </a:blipFill>
        </p:spPr>
        <p:txBody>
          <a:bodyPr/>
          <a:lstStyle/>
          <a:p>
            <a:endParaRPr lang="en-US"/>
          </a:p>
        </p:txBody>
      </p:sp>
      <p:sp>
        <p:nvSpPr>
          <p:cNvPr id="13" name="TextBox 13"/>
          <p:cNvSpPr txBox="1"/>
          <p:nvPr/>
        </p:nvSpPr>
        <p:spPr>
          <a:xfrm>
            <a:off x="4563856" y="1747853"/>
            <a:ext cx="9160289" cy="1253485"/>
          </a:xfrm>
          <a:prstGeom prst="rect">
            <a:avLst/>
          </a:prstGeom>
        </p:spPr>
        <p:txBody>
          <a:bodyPr lIns="0" tIns="0" rIns="0" bIns="0" rtlCol="0" anchor="t">
            <a:spAutoFit/>
          </a:bodyPr>
          <a:lstStyle/>
          <a:p>
            <a:pPr marL="0" lvl="0" indent="0" algn="ctr">
              <a:lnSpc>
                <a:spcPts val="9360"/>
              </a:lnSpc>
              <a:spcBef>
                <a:spcPct val="0"/>
              </a:spcBef>
            </a:pPr>
            <a:r>
              <a:rPr lang="en-US" sz="12500" b="1" spc="322" dirty="0">
                <a:solidFill>
                  <a:schemeClr val="accent3">
                    <a:lumMod val="50000"/>
                  </a:schemeClr>
                </a:solidFill>
                <a:latin typeface="Futura Display"/>
                <a:ea typeface="Futura Display"/>
                <a:cs typeface="Futura Display"/>
                <a:sym typeface="Futura Display"/>
              </a:rPr>
              <a:t>PHIL. 3:7-9</a:t>
            </a:r>
          </a:p>
        </p:txBody>
      </p:sp>
      <p:grpSp>
        <p:nvGrpSpPr>
          <p:cNvPr id="14" name="Group 14"/>
          <p:cNvGrpSpPr/>
          <p:nvPr/>
        </p:nvGrpSpPr>
        <p:grpSpPr>
          <a:xfrm>
            <a:off x="3745067" y="4137341"/>
            <a:ext cx="10797867" cy="5804503"/>
            <a:chOff x="0" y="0"/>
            <a:chExt cx="2843883" cy="1528758"/>
          </a:xfrm>
        </p:grpSpPr>
        <p:sp>
          <p:nvSpPr>
            <p:cNvPr id="15" name="Freeform 15"/>
            <p:cNvSpPr/>
            <p:nvPr/>
          </p:nvSpPr>
          <p:spPr>
            <a:xfrm>
              <a:off x="0" y="0"/>
              <a:ext cx="2843883" cy="1528758"/>
            </a:xfrm>
            <a:custGeom>
              <a:avLst/>
              <a:gdLst/>
              <a:ahLst/>
              <a:cxnLst/>
              <a:rect l="l" t="t" r="r" b="b"/>
              <a:pathLst>
                <a:path w="2843883" h="1528758">
                  <a:moveTo>
                    <a:pt x="0" y="0"/>
                  </a:moveTo>
                  <a:lnTo>
                    <a:pt x="2843883" y="0"/>
                  </a:lnTo>
                  <a:lnTo>
                    <a:pt x="2843883" y="1528758"/>
                  </a:lnTo>
                  <a:lnTo>
                    <a:pt x="0" y="1528758"/>
                  </a:lnTo>
                  <a:close/>
                </a:path>
              </a:pathLst>
            </a:custGeom>
            <a:solidFill>
              <a:srgbClr val="EFEBE9"/>
            </a:solidFill>
            <a:ln w="28575" cap="sq">
              <a:solidFill>
                <a:srgbClr val="000000"/>
              </a:solidFill>
              <a:prstDash val="solid"/>
              <a:miter/>
            </a:ln>
          </p:spPr>
          <p:txBody>
            <a:bodyPr/>
            <a:lstStyle/>
            <a:p>
              <a:endParaRPr lang="en-US"/>
            </a:p>
          </p:txBody>
        </p:sp>
        <p:sp>
          <p:nvSpPr>
            <p:cNvPr id="16" name="TextBox 16"/>
            <p:cNvSpPr txBox="1"/>
            <p:nvPr/>
          </p:nvSpPr>
          <p:spPr>
            <a:xfrm>
              <a:off x="0" y="-228600"/>
              <a:ext cx="2843883" cy="1757358"/>
            </a:xfrm>
            <a:prstGeom prst="rect">
              <a:avLst/>
            </a:prstGeom>
          </p:spPr>
          <p:txBody>
            <a:bodyPr lIns="50800" tIns="50800" rIns="50800" bIns="50800" rtlCol="0" anchor="ctr"/>
            <a:lstStyle/>
            <a:p>
              <a:pPr marL="777240" lvl="1" indent="-388620">
                <a:lnSpc>
                  <a:spcPts val="6696"/>
                </a:lnSpc>
                <a:buAutoNum type="arabicPeriod"/>
              </a:pPr>
              <a:r>
                <a:rPr lang="en-US" sz="3600" dirty="0">
                  <a:solidFill>
                    <a:srgbClr val="000000"/>
                  </a:solidFill>
                  <a:latin typeface="Bricolage Grotesque"/>
                  <a:ea typeface="Bricolage Grotesque"/>
                  <a:cs typeface="Bricolage Grotesque"/>
                  <a:sym typeface="Bricolage Grotesque"/>
                </a:rPr>
                <a:t>Why is it so hard to put our “faith in Christ Jesus” first in our lives?</a:t>
              </a:r>
            </a:p>
            <a:p>
              <a:pPr marL="777240" lvl="1" indent="-388620">
                <a:lnSpc>
                  <a:spcPts val="6696"/>
                </a:lnSpc>
                <a:buAutoNum type="arabicPeriod"/>
              </a:pPr>
              <a:r>
                <a:rPr lang="en-US" sz="3600" dirty="0">
                  <a:solidFill>
                    <a:srgbClr val="000000"/>
                  </a:solidFill>
                  <a:latin typeface="Bricolage Grotesque"/>
                  <a:ea typeface="Bricolage Grotesque"/>
                  <a:cs typeface="Bricolage Grotesque"/>
                  <a:sym typeface="Bricolage Grotesque"/>
                </a:rPr>
                <a:t>What does this require from both a personal choice and sacrifice to fully gain Christ?</a:t>
              </a:r>
            </a:p>
            <a:p>
              <a:pPr marL="0" lvl="0" indent="0" algn="ctr">
                <a:lnSpc>
                  <a:spcPts val="6696"/>
                </a:lnSpc>
                <a:spcBef>
                  <a:spcPct val="0"/>
                </a:spcBef>
              </a:pPr>
              <a:endParaRPr lang="en-US" sz="3600" dirty="0">
                <a:solidFill>
                  <a:srgbClr val="000000"/>
                </a:solidFill>
                <a:latin typeface="Bricolage Grotesque"/>
                <a:ea typeface="Bricolage Grotesque"/>
                <a:cs typeface="Bricolage Grotesque"/>
                <a:sym typeface="Bricolage Grotesque"/>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7BFA7"/>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5" name="AutoShape 5"/>
          <p:cNvSpPr/>
          <p:nvPr/>
        </p:nvSpPr>
        <p:spPr>
          <a:xfrm>
            <a:off x="327898" y="655059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6" name="AutoShape 6"/>
          <p:cNvSpPr/>
          <p:nvPr/>
        </p:nvSpPr>
        <p:spPr>
          <a:xfrm>
            <a:off x="327898" y="7389355"/>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7" name="AutoShape 7"/>
          <p:cNvSpPr/>
          <p:nvPr/>
        </p:nvSpPr>
        <p:spPr>
          <a:xfrm>
            <a:off x="327898" y="822812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8" name="AutoShape 8"/>
          <p:cNvSpPr/>
          <p:nvPr/>
        </p:nvSpPr>
        <p:spPr>
          <a:xfrm>
            <a:off x="327898" y="9066885"/>
            <a:ext cx="17632204" cy="0"/>
          </a:xfrm>
          <a:prstGeom prst="line">
            <a:avLst/>
          </a:prstGeom>
          <a:ln w="2857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315866" y="2204696"/>
            <a:ext cx="17632204" cy="3690473"/>
            <a:chOff x="0" y="0"/>
            <a:chExt cx="4643873" cy="971977"/>
          </a:xfrm>
        </p:grpSpPr>
        <p:sp>
          <p:nvSpPr>
            <p:cNvPr id="10" name="Freeform 10"/>
            <p:cNvSpPr/>
            <p:nvPr/>
          </p:nvSpPr>
          <p:spPr>
            <a:xfrm>
              <a:off x="0" y="0"/>
              <a:ext cx="4643873" cy="971977"/>
            </a:xfrm>
            <a:custGeom>
              <a:avLst/>
              <a:gdLst/>
              <a:ahLst/>
              <a:cxnLst/>
              <a:rect l="l" t="t" r="r" b="b"/>
              <a:pathLst>
                <a:path w="4643873" h="971977">
                  <a:moveTo>
                    <a:pt x="0" y="0"/>
                  </a:moveTo>
                  <a:lnTo>
                    <a:pt x="4643873" y="0"/>
                  </a:lnTo>
                  <a:lnTo>
                    <a:pt x="4643873" y="971977"/>
                  </a:lnTo>
                  <a:lnTo>
                    <a:pt x="0" y="971977"/>
                  </a:lnTo>
                  <a:close/>
                </a:path>
              </a:pathLst>
            </a:custGeom>
            <a:solidFill>
              <a:srgbClr val="EFEBE9"/>
            </a:solidFill>
            <a:ln w="28575" cap="sq">
              <a:solidFill>
                <a:srgbClr val="000000"/>
              </a:solidFill>
              <a:prstDash val="solid"/>
              <a:miter/>
            </a:ln>
          </p:spPr>
          <p:txBody>
            <a:bodyPr/>
            <a:lstStyle/>
            <a:p>
              <a:endParaRPr lang="en-US"/>
            </a:p>
          </p:txBody>
        </p:sp>
        <p:sp>
          <p:nvSpPr>
            <p:cNvPr id="11" name="TextBox 11"/>
            <p:cNvSpPr txBox="1"/>
            <p:nvPr/>
          </p:nvSpPr>
          <p:spPr>
            <a:xfrm>
              <a:off x="0" y="-133350"/>
              <a:ext cx="4643873" cy="1105327"/>
            </a:xfrm>
            <a:prstGeom prst="rect">
              <a:avLst/>
            </a:prstGeom>
          </p:spPr>
          <p:txBody>
            <a:bodyPr lIns="50800" tIns="50800" rIns="50800" bIns="50800" rtlCol="0" anchor="ctr"/>
            <a:lstStyle/>
            <a:p>
              <a:pPr algn="ctr">
                <a:lnSpc>
                  <a:spcPts val="3720"/>
                </a:lnSpc>
              </a:pPr>
              <a:endParaRPr/>
            </a:p>
          </p:txBody>
        </p:sp>
      </p:grpSp>
      <p:sp>
        <p:nvSpPr>
          <p:cNvPr id="12" name="Freeform 12"/>
          <p:cNvSpPr/>
          <p:nvPr/>
        </p:nvSpPr>
        <p:spPr>
          <a:xfrm>
            <a:off x="4438507" y="4176311"/>
            <a:ext cx="9410987" cy="5743626"/>
          </a:xfrm>
          <a:custGeom>
            <a:avLst/>
            <a:gdLst/>
            <a:ahLst/>
            <a:cxnLst/>
            <a:rect l="l" t="t" r="r" b="b"/>
            <a:pathLst>
              <a:path w="9410987" h="5743626">
                <a:moveTo>
                  <a:pt x="0" y="0"/>
                </a:moveTo>
                <a:lnTo>
                  <a:pt x="9410986" y="0"/>
                </a:lnTo>
                <a:lnTo>
                  <a:pt x="9410986" y="5743626"/>
                </a:lnTo>
                <a:lnTo>
                  <a:pt x="0" y="5743626"/>
                </a:lnTo>
                <a:lnTo>
                  <a:pt x="0" y="0"/>
                </a:lnTo>
                <a:close/>
              </a:path>
            </a:pathLst>
          </a:custGeom>
          <a:blipFill>
            <a:blip r:embed="rId2">
              <a:extLst>
                <a:ext uri="{96DAC541-7B7A-43D3-8B79-37D633B846F1}">
                  <asvg:svgBlip xmlns:asvg="http://schemas.microsoft.com/office/drawing/2016/SVG/main" r:embed="rId3"/>
                </a:ext>
              </a:extLst>
            </a:blip>
            <a:stretch>
              <a:fillRect b="-30187"/>
            </a:stretch>
          </a:blipFill>
        </p:spPr>
        <p:txBody>
          <a:bodyPr/>
          <a:lstStyle/>
          <a:p>
            <a:endParaRPr lang="en-US"/>
          </a:p>
        </p:txBody>
      </p:sp>
      <p:sp>
        <p:nvSpPr>
          <p:cNvPr id="13" name="TextBox 13"/>
          <p:cNvSpPr txBox="1"/>
          <p:nvPr/>
        </p:nvSpPr>
        <p:spPr>
          <a:xfrm>
            <a:off x="1995268" y="2408908"/>
            <a:ext cx="14297465" cy="2830840"/>
          </a:xfrm>
          <a:prstGeom prst="rect">
            <a:avLst/>
          </a:prstGeom>
        </p:spPr>
        <p:txBody>
          <a:bodyPr lIns="0" tIns="0" rIns="0" bIns="0" rtlCol="0" anchor="t">
            <a:spAutoFit/>
          </a:bodyPr>
          <a:lstStyle/>
          <a:p>
            <a:pPr marL="0" lvl="0" indent="0" algn="ctr">
              <a:lnSpc>
                <a:spcPts val="25826"/>
              </a:lnSpc>
              <a:spcBef>
                <a:spcPct val="0"/>
              </a:spcBef>
            </a:pPr>
            <a:r>
              <a:rPr lang="en-US" sz="12500" b="1" spc="889" dirty="0">
                <a:solidFill>
                  <a:schemeClr val="accent3">
                    <a:lumMod val="50000"/>
                  </a:schemeClr>
                </a:solidFill>
                <a:latin typeface="Futura Display"/>
                <a:ea typeface="Futura Display"/>
                <a:cs typeface="Futura Display"/>
                <a:sym typeface="Futura Display"/>
              </a:rPr>
              <a:t>KNOWING</a:t>
            </a:r>
          </a:p>
        </p:txBody>
      </p:sp>
      <p:sp>
        <p:nvSpPr>
          <p:cNvPr id="14" name="TextBox 14"/>
          <p:cNvSpPr txBox="1"/>
          <p:nvPr/>
        </p:nvSpPr>
        <p:spPr>
          <a:xfrm>
            <a:off x="747993" y="303219"/>
            <a:ext cx="16511307" cy="1703845"/>
          </a:xfrm>
          <a:prstGeom prst="rect">
            <a:avLst/>
          </a:prstGeom>
        </p:spPr>
        <p:txBody>
          <a:bodyPr lIns="0" tIns="0" rIns="0" bIns="0" rtlCol="0" anchor="t">
            <a:spAutoFit/>
          </a:bodyPr>
          <a:lstStyle/>
          <a:p>
            <a:pPr marL="0" lvl="0" indent="0" algn="ctr">
              <a:lnSpc>
                <a:spcPts val="6907"/>
              </a:lnSpc>
              <a:spcBef>
                <a:spcPct val="0"/>
              </a:spcBef>
            </a:pPr>
            <a:r>
              <a:rPr lang="en-US" sz="4186">
                <a:solidFill>
                  <a:srgbClr val="000000"/>
                </a:solidFill>
                <a:latin typeface="Bricolage Grotesque"/>
                <a:ea typeface="Bricolage Grotesque"/>
                <a:cs typeface="Bricolage Grotesque"/>
                <a:sym typeface="Bricolage Grotesque"/>
              </a:rPr>
              <a:t>Knowing Christ includes becoming like him in his death and attaining the resurrection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59982" y="316122"/>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9909739" y="1541947"/>
            <a:ext cx="6433271" cy="643327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US"/>
            </a:p>
          </p:txBody>
        </p:sp>
        <p:sp>
          <p:nvSpPr>
            <p:cNvPr id="7" name="TextBox 7"/>
            <p:cNvSpPr txBox="1"/>
            <p:nvPr/>
          </p:nvSpPr>
          <p:spPr>
            <a:xfrm>
              <a:off x="76200" y="-57150"/>
              <a:ext cx="660400" cy="793750"/>
            </a:xfrm>
            <a:prstGeom prst="rect">
              <a:avLst/>
            </a:prstGeom>
          </p:spPr>
          <p:txBody>
            <a:bodyPr lIns="50800" tIns="50800" rIns="50800" bIns="50800" rtlCol="0" anchor="ctr"/>
            <a:lstStyle/>
            <a:p>
              <a:pPr algn="ctr">
                <a:lnSpc>
                  <a:spcPts val="3720"/>
                </a:lnSpc>
              </a:pPr>
              <a:endParaRPr/>
            </a:p>
          </p:txBody>
        </p:sp>
      </p:grpSp>
      <p:sp>
        <p:nvSpPr>
          <p:cNvPr id="8" name="Freeform 8"/>
          <p:cNvSpPr/>
          <p:nvPr/>
        </p:nvSpPr>
        <p:spPr>
          <a:xfrm>
            <a:off x="8965080" y="1569491"/>
            <a:ext cx="8995022" cy="8343319"/>
          </a:xfrm>
          <a:custGeom>
            <a:avLst/>
            <a:gdLst/>
            <a:ahLst/>
            <a:cxnLst/>
            <a:rect l="l" t="t" r="r" b="b"/>
            <a:pathLst>
              <a:path w="8995022" h="8343319">
                <a:moveTo>
                  <a:pt x="0" y="0"/>
                </a:moveTo>
                <a:lnTo>
                  <a:pt x="8995022" y="0"/>
                </a:lnTo>
                <a:lnTo>
                  <a:pt x="8995022" y="8343319"/>
                </a:lnTo>
                <a:lnTo>
                  <a:pt x="0" y="8343319"/>
                </a:lnTo>
                <a:lnTo>
                  <a:pt x="0" y="0"/>
                </a:lnTo>
                <a:close/>
              </a:path>
            </a:pathLst>
          </a:custGeom>
          <a:blipFill>
            <a:blip r:embed="rId2">
              <a:extLst>
                <a:ext uri="{96DAC541-7B7A-43D3-8B79-37D633B846F1}">
                  <asvg:svgBlip xmlns:asvg="http://schemas.microsoft.com/office/drawing/2016/SVG/main" r:embed="rId3"/>
                </a:ext>
              </a:extLst>
            </a:blip>
            <a:stretch>
              <a:fillRect b="-48611"/>
            </a:stretch>
          </a:blipFill>
        </p:spPr>
        <p:txBody>
          <a:bodyPr/>
          <a:lstStyle/>
          <a:p>
            <a:endParaRPr lang="en-US"/>
          </a:p>
        </p:txBody>
      </p:sp>
      <p:sp>
        <p:nvSpPr>
          <p:cNvPr id="9" name="TextBox 9"/>
          <p:cNvSpPr txBox="1"/>
          <p:nvPr/>
        </p:nvSpPr>
        <p:spPr>
          <a:xfrm>
            <a:off x="1036891" y="628854"/>
            <a:ext cx="10529049" cy="3539430"/>
          </a:xfrm>
          <a:prstGeom prst="rect">
            <a:avLst/>
          </a:prstGeom>
        </p:spPr>
        <p:txBody>
          <a:bodyPr lIns="0" tIns="0" rIns="0" bIns="0" rtlCol="0" anchor="t">
            <a:spAutoFit/>
          </a:bodyPr>
          <a:lstStyle/>
          <a:p>
            <a:pPr marL="0" lvl="0" indent="0" algn="l">
              <a:lnSpc>
                <a:spcPts val="13771"/>
              </a:lnSpc>
              <a:spcBef>
                <a:spcPct val="0"/>
              </a:spcBef>
            </a:pPr>
            <a:r>
              <a:rPr lang="en-US" sz="12500" b="1" spc="474" dirty="0">
                <a:solidFill>
                  <a:srgbClr val="A47D00"/>
                </a:solidFill>
                <a:latin typeface="Futura Display"/>
                <a:ea typeface="Futura Display"/>
                <a:cs typeface="Futura Display"/>
                <a:sym typeface="Futura Display"/>
              </a:rPr>
              <a:t>OUR EXAMPLE</a:t>
            </a:r>
          </a:p>
        </p:txBody>
      </p:sp>
      <p:sp>
        <p:nvSpPr>
          <p:cNvPr id="10" name="TextBox 10"/>
          <p:cNvSpPr txBox="1"/>
          <p:nvPr/>
        </p:nvSpPr>
        <p:spPr>
          <a:xfrm>
            <a:off x="638508" y="4394453"/>
            <a:ext cx="8965080" cy="2423420"/>
          </a:xfrm>
          <a:prstGeom prst="rect">
            <a:avLst/>
          </a:prstGeom>
        </p:spPr>
        <p:txBody>
          <a:bodyPr lIns="0" tIns="0" rIns="0" bIns="0" rtlCol="0" anchor="t">
            <a:spAutoFit/>
          </a:bodyPr>
          <a:lstStyle/>
          <a:p>
            <a:pPr>
              <a:lnSpc>
                <a:spcPts val="4759"/>
              </a:lnSpc>
            </a:pPr>
            <a:r>
              <a:rPr lang="en-US" sz="3399" dirty="0">
                <a:solidFill>
                  <a:srgbClr val="000000"/>
                </a:solidFill>
                <a:latin typeface="Canva Sans"/>
                <a:ea typeface="Canva Sans"/>
                <a:cs typeface="Canva Sans"/>
                <a:sym typeface="Canva Sans"/>
              </a:rPr>
              <a:t>As our lesson started, “Our confidence is not in “who” we are but in “whose” we are!” This should be reflected in what we say and what we do! It is so important we never lose sight of this point!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CF40"/>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4798344"/>
            <a:chOff x="0" y="0"/>
            <a:chExt cx="4643873" cy="1263761"/>
          </a:xfrm>
        </p:grpSpPr>
        <p:sp>
          <p:nvSpPr>
            <p:cNvPr id="3" name="Freeform 3"/>
            <p:cNvSpPr/>
            <p:nvPr/>
          </p:nvSpPr>
          <p:spPr>
            <a:xfrm>
              <a:off x="0" y="0"/>
              <a:ext cx="4643873" cy="1263761"/>
            </a:xfrm>
            <a:custGeom>
              <a:avLst/>
              <a:gdLst/>
              <a:ahLst/>
              <a:cxnLst/>
              <a:rect l="l" t="t" r="r" b="b"/>
              <a:pathLst>
                <a:path w="4643873" h="1263761">
                  <a:moveTo>
                    <a:pt x="0" y="0"/>
                  </a:moveTo>
                  <a:lnTo>
                    <a:pt x="4643873" y="0"/>
                  </a:lnTo>
                  <a:lnTo>
                    <a:pt x="4643873" y="1263761"/>
                  </a:lnTo>
                  <a:lnTo>
                    <a:pt x="0" y="1263761"/>
                  </a:lnTo>
                  <a:close/>
                </a:path>
              </a:pathLst>
            </a:custGeom>
            <a:solidFill>
              <a:srgbClr val="A7BFA7"/>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1397111"/>
            </a:xfrm>
            <a:prstGeom prst="rect">
              <a:avLst/>
            </a:prstGeom>
          </p:spPr>
          <p:txBody>
            <a:bodyPr lIns="50800" tIns="50800" rIns="50800" bIns="50800" rtlCol="0" anchor="ctr"/>
            <a:lstStyle/>
            <a:p>
              <a:pPr algn="ctr">
                <a:lnSpc>
                  <a:spcPts val="3720"/>
                </a:lnSpc>
              </a:pPr>
              <a:endParaRPr/>
            </a:p>
          </p:txBody>
        </p:sp>
      </p:grpSp>
      <p:sp>
        <p:nvSpPr>
          <p:cNvPr id="5" name="AutoShape 5"/>
          <p:cNvSpPr/>
          <p:nvPr/>
        </p:nvSpPr>
        <p:spPr>
          <a:xfrm flipH="1" flipV="1">
            <a:off x="335395" y="4154304"/>
            <a:ext cx="3025432" cy="518100"/>
          </a:xfrm>
          <a:prstGeom prst="line">
            <a:avLst/>
          </a:prstGeom>
          <a:ln w="28575" cap="flat">
            <a:solidFill>
              <a:srgbClr val="000000"/>
            </a:solidFill>
            <a:prstDash val="solid"/>
            <a:headEnd type="none" w="sm" len="sm"/>
            <a:tailEnd type="none" w="sm" len="sm"/>
          </a:ln>
        </p:spPr>
        <p:txBody>
          <a:bodyPr/>
          <a:lstStyle/>
          <a:p>
            <a:endParaRPr lang="en-US"/>
          </a:p>
        </p:txBody>
      </p:sp>
      <p:sp>
        <p:nvSpPr>
          <p:cNvPr id="6" name="AutoShape 6"/>
          <p:cNvSpPr/>
          <p:nvPr/>
        </p:nvSpPr>
        <p:spPr>
          <a:xfrm flipH="1">
            <a:off x="14929828" y="4087912"/>
            <a:ext cx="3015999" cy="570453"/>
          </a:xfrm>
          <a:prstGeom prst="line">
            <a:avLst/>
          </a:prstGeom>
          <a:ln w="28575"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327898" y="5123198"/>
            <a:ext cx="17632204" cy="4818646"/>
            <a:chOff x="0" y="0"/>
            <a:chExt cx="4643873" cy="1269108"/>
          </a:xfrm>
        </p:grpSpPr>
        <p:sp>
          <p:nvSpPr>
            <p:cNvPr id="8" name="Freeform 8"/>
            <p:cNvSpPr/>
            <p:nvPr/>
          </p:nvSpPr>
          <p:spPr>
            <a:xfrm>
              <a:off x="0" y="0"/>
              <a:ext cx="4643873" cy="1269108"/>
            </a:xfrm>
            <a:custGeom>
              <a:avLst/>
              <a:gdLst/>
              <a:ahLst/>
              <a:cxnLst/>
              <a:rect l="l" t="t" r="r" b="b"/>
              <a:pathLst>
                <a:path w="4643873" h="1269108">
                  <a:moveTo>
                    <a:pt x="0" y="0"/>
                  </a:moveTo>
                  <a:lnTo>
                    <a:pt x="4643873" y="0"/>
                  </a:lnTo>
                  <a:lnTo>
                    <a:pt x="4643873" y="1269108"/>
                  </a:lnTo>
                  <a:lnTo>
                    <a:pt x="0" y="1269108"/>
                  </a:lnTo>
                  <a:close/>
                </a:path>
              </a:pathLst>
            </a:custGeom>
            <a:solidFill>
              <a:srgbClr val="EFEBE9"/>
            </a:solidFill>
            <a:ln w="28575" cap="sq">
              <a:solidFill>
                <a:srgbClr val="000000"/>
              </a:solidFill>
              <a:prstDash val="solid"/>
              <a:miter/>
            </a:ln>
          </p:spPr>
          <p:txBody>
            <a:bodyPr/>
            <a:lstStyle/>
            <a:p>
              <a:endParaRPr lang="en-US"/>
            </a:p>
          </p:txBody>
        </p:sp>
        <p:sp>
          <p:nvSpPr>
            <p:cNvPr id="9" name="TextBox 9"/>
            <p:cNvSpPr txBox="1"/>
            <p:nvPr/>
          </p:nvSpPr>
          <p:spPr>
            <a:xfrm>
              <a:off x="0" y="-133350"/>
              <a:ext cx="4643873" cy="1402458"/>
            </a:xfrm>
            <a:prstGeom prst="rect">
              <a:avLst/>
            </a:prstGeom>
          </p:spPr>
          <p:txBody>
            <a:bodyPr lIns="50800" tIns="50800" rIns="50800" bIns="50800" rtlCol="0" anchor="ctr"/>
            <a:lstStyle/>
            <a:p>
              <a:pPr algn="ctr">
                <a:lnSpc>
                  <a:spcPts val="3720"/>
                </a:lnSpc>
              </a:pPr>
              <a:endParaRPr/>
            </a:p>
          </p:txBody>
        </p:sp>
      </p:grpSp>
      <p:sp>
        <p:nvSpPr>
          <p:cNvPr id="10" name="AutoShape 10"/>
          <p:cNvSpPr/>
          <p:nvPr/>
        </p:nvSpPr>
        <p:spPr>
          <a:xfrm>
            <a:off x="327898" y="5689105"/>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1" name="AutoShape 11"/>
          <p:cNvSpPr/>
          <p:nvPr/>
        </p:nvSpPr>
        <p:spPr>
          <a:xfrm>
            <a:off x="327898" y="6294598"/>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2" name="AutoShape 12"/>
          <p:cNvSpPr/>
          <p:nvPr/>
        </p:nvSpPr>
        <p:spPr>
          <a:xfrm>
            <a:off x="327898" y="6900091"/>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3" name="AutoShape 13"/>
          <p:cNvSpPr/>
          <p:nvPr/>
        </p:nvSpPr>
        <p:spPr>
          <a:xfrm>
            <a:off x="327898" y="7505584"/>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4" name="AutoShape 14"/>
          <p:cNvSpPr/>
          <p:nvPr/>
        </p:nvSpPr>
        <p:spPr>
          <a:xfrm>
            <a:off x="327898" y="8111077"/>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5" name="AutoShape 15"/>
          <p:cNvSpPr/>
          <p:nvPr/>
        </p:nvSpPr>
        <p:spPr>
          <a:xfrm>
            <a:off x="327898" y="8716571"/>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6" name="AutoShape 16"/>
          <p:cNvSpPr/>
          <p:nvPr/>
        </p:nvSpPr>
        <p:spPr>
          <a:xfrm>
            <a:off x="327898" y="9322064"/>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17" name="AutoShape 17"/>
          <p:cNvSpPr/>
          <p:nvPr/>
        </p:nvSpPr>
        <p:spPr>
          <a:xfrm>
            <a:off x="9144000" y="345156"/>
            <a:ext cx="0" cy="1876923"/>
          </a:xfrm>
          <a:prstGeom prst="line">
            <a:avLst/>
          </a:prstGeom>
          <a:ln w="28575" cap="flat">
            <a:solidFill>
              <a:srgbClr val="000000"/>
            </a:solidFill>
            <a:prstDash val="solid"/>
            <a:headEnd type="none" w="sm" len="sm"/>
            <a:tailEnd type="none" w="sm" len="sm"/>
          </a:ln>
        </p:spPr>
        <p:txBody>
          <a:bodyPr/>
          <a:lstStyle/>
          <a:p>
            <a:endParaRPr lang="en-US"/>
          </a:p>
        </p:txBody>
      </p:sp>
      <p:sp>
        <p:nvSpPr>
          <p:cNvPr id="18" name="AutoShape 18"/>
          <p:cNvSpPr/>
          <p:nvPr/>
        </p:nvSpPr>
        <p:spPr>
          <a:xfrm>
            <a:off x="7216276" y="345156"/>
            <a:ext cx="467164" cy="3809148"/>
          </a:xfrm>
          <a:prstGeom prst="line">
            <a:avLst/>
          </a:prstGeom>
          <a:ln w="28575" cap="flat">
            <a:solidFill>
              <a:srgbClr val="000000"/>
            </a:solidFill>
            <a:prstDash val="solid"/>
            <a:headEnd type="none" w="sm" len="sm"/>
            <a:tailEnd type="none" w="sm" len="sm"/>
          </a:ln>
        </p:spPr>
        <p:txBody>
          <a:bodyPr/>
          <a:lstStyle/>
          <a:p>
            <a:endParaRPr lang="en-US"/>
          </a:p>
        </p:txBody>
      </p:sp>
      <p:sp>
        <p:nvSpPr>
          <p:cNvPr id="19" name="AutoShape 19"/>
          <p:cNvSpPr/>
          <p:nvPr/>
        </p:nvSpPr>
        <p:spPr>
          <a:xfrm>
            <a:off x="5288552" y="345156"/>
            <a:ext cx="1272620" cy="3809148"/>
          </a:xfrm>
          <a:prstGeom prst="line">
            <a:avLst/>
          </a:prstGeom>
          <a:ln w="28575" cap="flat">
            <a:solidFill>
              <a:srgbClr val="000000"/>
            </a:solidFill>
            <a:prstDash val="solid"/>
            <a:headEnd type="none" w="sm" len="sm"/>
            <a:tailEnd type="none" w="sm" len="sm"/>
          </a:ln>
        </p:spPr>
        <p:txBody>
          <a:bodyPr/>
          <a:lstStyle/>
          <a:p>
            <a:endParaRPr lang="en-US"/>
          </a:p>
        </p:txBody>
      </p:sp>
      <p:sp>
        <p:nvSpPr>
          <p:cNvPr id="20" name="AutoShape 20"/>
          <p:cNvSpPr/>
          <p:nvPr/>
        </p:nvSpPr>
        <p:spPr>
          <a:xfrm>
            <a:off x="3360827" y="345156"/>
            <a:ext cx="1927724" cy="3583621"/>
          </a:xfrm>
          <a:prstGeom prst="line">
            <a:avLst/>
          </a:prstGeom>
          <a:ln w="28575" cap="flat">
            <a:solidFill>
              <a:srgbClr val="000000"/>
            </a:solidFill>
            <a:prstDash val="solid"/>
            <a:headEnd type="none" w="sm" len="sm"/>
            <a:tailEnd type="none" w="sm" len="sm"/>
          </a:ln>
        </p:spPr>
        <p:txBody>
          <a:bodyPr/>
          <a:lstStyle/>
          <a:p>
            <a:endParaRPr lang="en-US"/>
          </a:p>
        </p:txBody>
      </p:sp>
      <p:sp>
        <p:nvSpPr>
          <p:cNvPr id="21" name="AutoShape 21"/>
          <p:cNvSpPr/>
          <p:nvPr/>
        </p:nvSpPr>
        <p:spPr>
          <a:xfrm flipH="1">
            <a:off x="12640637" y="345156"/>
            <a:ext cx="2286535" cy="3809148"/>
          </a:xfrm>
          <a:prstGeom prst="line">
            <a:avLst/>
          </a:prstGeom>
          <a:ln w="28575" cap="flat">
            <a:solidFill>
              <a:srgbClr val="000000"/>
            </a:solidFill>
            <a:prstDash val="solid"/>
            <a:headEnd type="none" w="sm" len="sm"/>
            <a:tailEnd type="none" w="sm" len="sm"/>
          </a:ln>
        </p:spPr>
        <p:txBody>
          <a:bodyPr/>
          <a:lstStyle/>
          <a:p>
            <a:endParaRPr lang="en-US"/>
          </a:p>
        </p:txBody>
      </p:sp>
      <p:sp>
        <p:nvSpPr>
          <p:cNvPr id="22" name="AutoShape 22"/>
          <p:cNvSpPr/>
          <p:nvPr/>
        </p:nvSpPr>
        <p:spPr>
          <a:xfrm flipH="1">
            <a:off x="13708781" y="345156"/>
            <a:ext cx="3567751" cy="4482776"/>
          </a:xfrm>
          <a:prstGeom prst="line">
            <a:avLst/>
          </a:prstGeom>
          <a:ln w="28575" cap="flat">
            <a:solidFill>
              <a:srgbClr val="000000"/>
            </a:solidFill>
            <a:prstDash val="solid"/>
            <a:headEnd type="none" w="sm" len="sm"/>
            <a:tailEnd type="none" w="sm" len="sm"/>
          </a:ln>
        </p:spPr>
        <p:txBody>
          <a:bodyPr/>
          <a:lstStyle/>
          <a:p>
            <a:endParaRPr lang="en-US"/>
          </a:p>
        </p:txBody>
      </p:sp>
      <p:sp>
        <p:nvSpPr>
          <p:cNvPr id="23" name="AutoShape 23"/>
          <p:cNvSpPr/>
          <p:nvPr/>
        </p:nvSpPr>
        <p:spPr>
          <a:xfrm>
            <a:off x="1011087" y="354512"/>
            <a:ext cx="3751614" cy="4330071"/>
          </a:xfrm>
          <a:prstGeom prst="line">
            <a:avLst/>
          </a:prstGeom>
          <a:ln w="28575" cap="flat">
            <a:solidFill>
              <a:srgbClr val="000000"/>
            </a:solidFill>
            <a:prstDash val="solid"/>
            <a:headEnd type="none" w="sm" len="sm"/>
            <a:tailEnd type="none" w="sm" len="sm"/>
          </a:ln>
        </p:spPr>
        <p:txBody>
          <a:bodyPr/>
          <a:lstStyle/>
          <a:p>
            <a:endParaRPr lang="en-US"/>
          </a:p>
        </p:txBody>
      </p:sp>
      <p:sp>
        <p:nvSpPr>
          <p:cNvPr id="24" name="AutoShape 24"/>
          <p:cNvSpPr/>
          <p:nvPr/>
        </p:nvSpPr>
        <p:spPr>
          <a:xfrm flipH="1">
            <a:off x="11694610" y="345156"/>
            <a:ext cx="1304838" cy="3809148"/>
          </a:xfrm>
          <a:prstGeom prst="line">
            <a:avLst/>
          </a:prstGeom>
          <a:ln w="28575" cap="flat">
            <a:solidFill>
              <a:srgbClr val="000000"/>
            </a:solidFill>
            <a:prstDash val="solid"/>
            <a:headEnd type="none" w="sm" len="sm"/>
            <a:tailEnd type="none" w="sm" len="sm"/>
          </a:ln>
        </p:spPr>
        <p:txBody>
          <a:bodyPr/>
          <a:lstStyle/>
          <a:p>
            <a:endParaRPr lang="en-US"/>
          </a:p>
        </p:txBody>
      </p:sp>
      <p:sp>
        <p:nvSpPr>
          <p:cNvPr id="25" name="AutoShape 25"/>
          <p:cNvSpPr/>
          <p:nvPr/>
        </p:nvSpPr>
        <p:spPr>
          <a:xfrm flipH="1">
            <a:off x="10507905" y="345156"/>
            <a:ext cx="563819" cy="3809148"/>
          </a:xfrm>
          <a:prstGeom prst="line">
            <a:avLst/>
          </a:prstGeom>
          <a:ln w="28575" cap="flat">
            <a:solidFill>
              <a:srgbClr val="000000"/>
            </a:solidFill>
            <a:prstDash val="solid"/>
            <a:headEnd type="none" w="sm" len="sm"/>
            <a:tailEnd type="none" w="sm" len="sm"/>
          </a:ln>
        </p:spPr>
        <p:txBody>
          <a:bodyPr/>
          <a:lstStyle/>
          <a:p>
            <a:endParaRPr lang="en-US"/>
          </a:p>
        </p:txBody>
      </p:sp>
      <p:sp>
        <p:nvSpPr>
          <p:cNvPr id="26" name="AutoShape 26"/>
          <p:cNvSpPr/>
          <p:nvPr/>
        </p:nvSpPr>
        <p:spPr>
          <a:xfrm flipV="1">
            <a:off x="14246190" y="2396604"/>
            <a:ext cx="3710246" cy="2275800"/>
          </a:xfrm>
          <a:prstGeom prst="line">
            <a:avLst/>
          </a:prstGeom>
          <a:ln w="28575" cap="flat">
            <a:solidFill>
              <a:srgbClr val="000000"/>
            </a:solidFill>
            <a:prstDash val="solid"/>
            <a:headEnd type="none" w="sm" len="sm"/>
            <a:tailEnd type="none" w="sm" len="sm"/>
          </a:ln>
        </p:spPr>
        <p:txBody>
          <a:bodyPr/>
          <a:lstStyle/>
          <a:p>
            <a:endParaRPr lang="en-US"/>
          </a:p>
        </p:txBody>
      </p:sp>
      <p:sp>
        <p:nvSpPr>
          <p:cNvPr id="27" name="AutoShape 27"/>
          <p:cNvSpPr/>
          <p:nvPr/>
        </p:nvSpPr>
        <p:spPr>
          <a:xfrm flipH="1" flipV="1">
            <a:off x="335395" y="2392549"/>
            <a:ext cx="3705259" cy="2283911"/>
          </a:xfrm>
          <a:prstGeom prst="line">
            <a:avLst/>
          </a:prstGeom>
          <a:ln w="28575" cap="flat">
            <a:solidFill>
              <a:srgbClr val="000000"/>
            </a:solidFill>
            <a:prstDash val="solid"/>
            <a:headEnd type="none" w="sm" len="sm"/>
            <a:tailEnd type="none" w="sm" len="sm"/>
          </a:ln>
        </p:spPr>
        <p:txBody>
          <a:bodyPr/>
          <a:lstStyle/>
          <a:p>
            <a:endParaRPr lang="en-US"/>
          </a:p>
        </p:txBody>
      </p:sp>
      <p:grpSp>
        <p:nvGrpSpPr>
          <p:cNvPr id="28" name="Group 28"/>
          <p:cNvGrpSpPr/>
          <p:nvPr/>
        </p:nvGrpSpPr>
        <p:grpSpPr>
          <a:xfrm>
            <a:off x="2669237" y="1297067"/>
            <a:ext cx="12949526" cy="7692866"/>
            <a:chOff x="0" y="0"/>
            <a:chExt cx="3120567" cy="1853821"/>
          </a:xfrm>
        </p:grpSpPr>
        <p:sp>
          <p:nvSpPr>
            <p:cNvPr id="29" name="Freeform 29"/>
            <p:cNvSpPr/>
            <p:nvPr/>
          </p:nvSpPr>
          <p:spPr>
            <a:xfrm>
              <a:off x="0" y="0"/>
              <a:ext cx="3120567" cy="1853821"/>
            </a:xfrm>
            <a:custGeom>
              <a:avLst/>
              <a:gdLst/>
              <a:ahLst/>
              <a:cxnLst/>
              <a:rect l="l" t="t" r="r" b="b"/>
              <a:pathLst>
                <a:path w="3120567" h="1853821">
                  <a:moveTo>
                    <a:pt x="1560284" y="0"/>
                  </a:moveTo>
                  <a:cubicBezTo>
                    <a:pt x="698563" y="0"/>
                    <a:pt x="0" y="414992"/>
                    <a:pt x="0" y="926911"/>
                  </a:cubicBezTo>
                  <a:cubicBezTo>
                    <a:pt x="0" y="1438829"/>
                    <a:pt x="698563" y="1853821"/>
                    <a:pt x="1560284" y="1853821"/>
                  </a:cubicBezTo>
                  <a:cubicBezTo>
                    <a:pt x="2422004" y="1853821"/>
                    <a:pt x="3120567" y="1438829"/>
                    <a:pt x="3120567" y="926911"/>
                  </a:cubicBezTo>
                  <a:cubicBezTo>
                    <a:pt x="3120567" y="414992"/>
                    <a:pt x="2422004" y="0"/>
                    <a:pt x="1560284" y="0"/>
                  </a:cubicBezTo>
                  <a:close/>
                </a:path>
              </a:pathLst>
            </a:custGeom>
            <a:solidFill>
              <a:srgbClr val="A7BFA7"/>
            </a:solidFill>
            <a:ln w="28575" cap="sq">
              <a:solidFill>
                <a:srgbClr val="000000"/>
              </a:solidFill>
              <a:prstDash val="solid"/>
              <a:miter/>
            </a:ln>
          </p:spPr>
          <p:txBody>
            <a:bodyPr/>
            <a:lstStyle/>
            <a:p>
              <a:endParaRPr lang="en-US"/>
            </a:p>
          </p:txBody>
        </p:sp>
        <p:sp>
          <p:nvSpPr>
            <p:cNvPr id="30" name="TextBox 30"/>
            <p:cNvSpPr txBox="1"/>
            <p:nvPr/>
          </p:nvSpPr>
          <p:spPr>
            <a:xfrm>
              <a:off x="292553" y="40446"/>
              <a:ext cx="2535461" cy="1639580"/>
            </a:xfrm>
            <a:prstGeom prst="rect">
              <a:avLst/>
            </a:prstGeom>
          </p:spPr>
          <p:txBody>
            <a:bodyPr lIns="50800" tIns="50800" rIns="50800" bIns="50800" rtlCol="0" anchor="ctr"/>
            <a:lstStyle/>
            <a:p>
              <a:pPr algn="ctr">
                <a:lnSpc>
                  <a:spcPts val="3720"/>
                </a:lnSpc>
              </a:pPr>
              <a:endParaRPr/>
            </a:p>
          </p:txBody>
        </p:sp>
      </p:grpSp>
      <p:grpSp>
        <p:nvGrpSpPr>
          <p:cNvPr id="31" name="Group 31"/>
          <p:cNvGrpSpPr/>
          <p:nvPr/>
        </p:nvGrpSpPr>
        <p:grpSpPr>
          <a:xfrm>
            <a:off x="3012769" y="1524896"/>
            <a:ext cx="12445944" cy="7237207"/>
            <a:chOff x="0" y="0"/>
            <a:chExt cx="2999214" cy="1744017"/>
          </a:xfrm>
        </p:grpSpPr>
        <p:sp>
          <p:nvSpPr>
            <p:cNvPr id="32" name="Freeform 32"/>
            <p:cNvSpPr/>
            <p:nvPr/>
          </p:nvSpPr>
          <p:spPr>
            <a:xfrm>
              <a:off x="0" y="0"/>
              <a:ext cx="2999214" cy="1744017"/>
            </a:xfrm>
            <a:custGeom>
              <a:avLst/>
              <a:gdLst/>
              <a:ahLst/>
              <a:cxnLst/>
              <a:rect l="l" t="t" r="r" b="b"/>
              <a:pathLst>
                <a:path w="2999214" h="1744017">
                  <a:moveTo>
                    <a:pt x="1499607" y="0"/>
                  </a:moveTo>
                  <a:cubicBezTo>
                    <a:pt x="671397" y="0"/>
                    <a:pt x="0" y="390411"/>
                    <a:pt x="0" y="872008"/>
                  </a:cubicBezTo>
                  <a:cubicBezTo>
                    <a:pt x="0" y="1353605"/>
                    <a:pt x="671397" y="1744017"/>
                    <a:pt x="1499607" y="1744017"/>
                  </a:cubicBezTo>
                  <a:cubicBezTo>
                    <a:pt x="2327817" y="1744017"/>
                    <a:pt x="2999214" y="1353605"/>
                    <a:pt x="2999214" y="872008"/>
                  </a:cubicBezTo>
                  <a:cubicBezTo>
                    <a:pt x="2999214" y="390411"/>
                    <a:pt x="2327817" y="0"/>
                    <a:pt x="1499607" y="0"/>
                  </a:cubicBezTo>
                  <a:close/>
                </a:path>
              </a:pathLst>
            </a:custGeom>
            <a:solidFill>
              <a:srgbClr val="EFEBE9"/>
            </a:solidFill>
            <a:ln w="28575" cap="sq">
              <a:solidFill>
                <a:srgbClr val="000000"/>
              </a:solidFill>
              <a:prstDash val="solid"/>
              <a:miter/>
            </a:ln>
          </p:spPr>
          <p:txBody>
            <a:bodyPr/>
            <a:lstStyle/>
            <a:p>
              <a:endParaRPr lang="en-US"/>
            </a:p>
          </p:txBody>
        </p:sp>
        <p:sp>
          <p:nvSpPr>
            <p:cNvPr id="33" name="TextBox 33"/>
            <p:cNvSpPr txBox="1"/>
            <p:nvPr/>
          </p:nvSpPr>
          <p:spPr>
            <a:xfrm>
              <a:off x="281176" y="30152"/>
              <a:ext cx="2436862" cy="1550364"/>
            </a:xfrm>
            <a:prstGeom prst="rect">
              <a:avLst/>
            </a:prstGeom>
          </p:spPr>
          <p:txBody>
            <a:bodyPr lIns="50800" tIns="50800" rIns="50800" bIns="50800" rtlCol="0" anchor="ctr"/>
            <a:lstStyle/>
            <a:p>
              <a:pPr algn="ctr">
                <a:lnSpc>
                  <a:spcPts val="3720"/>
                </a:lnSpc>
              </a:pPr>
              <a:endParaRPr/>
            </a:p>
          </p:txBody>
        </p:sp>
      </p:grpSp>
      <p:sp>
        <p:nvSpPr>
          <p:cNvPr id="34" name="TextBox 34"/>
          <p:cNvSpPr txBox="1"/>
          <p:nvPr/>
        </p:nvSpPr>
        <p:spPr>
          <a:xfrm>
            <a:off x="2899908" y="3800184"/>
            <a:ext cx="12599477" cy="1972271"/>
          </a:xfrm>
          <a:prstGeom prst="rect">
            <a:avLst/>
          </a:prstGeom>
        </p:spPr>
        <p:txBody>
          <a:bodyPr wrap="square" lIns="0" tIns="0" rIns="0" bIns="0" rtlCol="0" anchor="t">
            <a:spAutoFit/>
          </a:bodyPr>
          <a:lstStyle/>
          <a:p>
            <a:pPr marL="0" lvl="0" indent="0" algn="ctr">
              <a:lnSpc>
                <a:spcPts val="17615"/>
              </a:lnSpc>
              <a:spcBef>
                <a:spcPct val="0"/>
              </a:spcBef>
            </a:pPr>
            <a:r>
              <a:rPr lang="en-US" sz="10000" b="1" spc="606" dirty="0">
                <a:solidFill>
                  <a:schemeClr val="accent3">
                    <a:lumMod val="50000"/>
                  </a:schemeClr>
                </a:solidFill>
                <a:latin typeface="Futura Display"/>
                <a:ea typeface="Futura Display"/>
                <a:cs typeface="Futura Display"/>
                <a:sym typeface="Futura Display"/>
              </a:rPr>
              <a:t>ANNOUNCEMENTS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7BFA7"/>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5" name="AutoShape 5"/>
          <p:cNvSpPr/>
          <p:nvPr/>
        </p:nvSpPr>
        <p:spPr>
          <a:xfrm>
            <a:off x="327898" y="655059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6" name="AutoShape 6"/>
          <p:cNvSpPr/>
          <p:nvPr/>
        </p:nvSpPr>
        <p:spPr>
          <a:xfrm>
            <a:off x="327898" y="7389355"/>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7" name="AutoShape 7"/>
          <p:cNvSpPr/>
          <p:nvPr/>
        </p:nvSpPr>
        <p:spPr>
          <a:xfrm>
            <a:off x="327898" y="822812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8" name="AutoShape 8"/>
          <p:cNvSpPr/>
          <p:nvPr/>
        </p:nvSpPr>
        <p:spPr>
          <a:xfrm>
            <a:off x="327898" y="9066885"/>
            <a:ext cx="17632204" cy="0"/>
          </a:xfrm>
          <a:prstGeom prst="line">
            <a:avLst/>
          </a:prstGeom>
          <a:ln w="2857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327898" y="1601684"/>
            <a:ext cx="17660278" cy="4361817"/>
            <a:chOff x="-7394" y="-133350"/>
            <a:chExt cx="4651267" cy="1148792"/>
          </a:xfrm>
        </p:grpSpPr>
        <p:sp>
          <p:nvSpPr>
            <p:cNvPr id="10" name="Freeform 10"/>
            <p:cNvSpPr/>
            <p:nvPr/>
          </p:nvSpPr>
          <p:spPr>
            <a:xfrm>
              <a:off x="-7394" y="43465"/>
              <a:ext cx="4643873" cy="971977"/>
            </a:xfrm>
            <a:custGeom>
              <a:avLst/>
              <a:gdLst/>
              <a:ahLst/>
              <a:cxnLst/>
              <a:rect l="l" t="t" r="r" b="b"/>
              <a:pathLst>
                <a:path w="4643873" h="971977">
                  <a:moveTo>
                    <a:pt x="0" y="0"/>
                  </a:moveTo>
                  <a:lnTo>
                    <a:pt x="4643873" y="0"/>
                  </a:lnTo>
                  <a:lnTo>
                    <a:pt x="4643873" y="971977"/>
                  </a:lnTo>
                  <a:lnTo>
                    <a:pt x="0" y="971977"/>
                  </a:lnTo>
                  <a:close/>
                </a:path>
              </a:pathLst>
            </a:custGeom>
            <a:solidFill>
              <a:srgbClr val="EFEBE9"/>
            </a:solidFill>
            <a:ln w="28575" cap="sq">
              <a:solidFill>
                <a:srgbClr val="000000"/>
              </a:solidFill>
              <a:prstDash val="solid"/>
              <a:miter/>
            </a:ln>
          </p:spPr>
          <p:txBody>
            <a:bodyPr/>
            <a:lstStyle/>
            <a:p>
              <a:endParaRPr lang="en-US"/>
            </a:p>
          </p:txBody>
        </p:sp>
        <p:sp>
          <p:nvSpPr>
            <p:cNvPr id="11" name="TextBox 11"/>
            <p:cNvSpPr txBox="1"/>
            <p:nvPr/>
          </p:nvSpPr>
          <p:spPr>
            <a:xfrm>
              <a:off x="0" y="-133350"/>
              <a:ext cx="4643873" cy="1105327"/>
            </a:xfrm>
            <a:prstGeom prst="rect">
              <a:avLst/>
            </a:prstGeom>
          </p:spPr>
          <p:txBody>
            <a:bodyPr lIns="50800" tIns="50800" rIns="50800" bIns="50800" rtlCol="0" anchor="ctr"/>
            <a:lstStyle/>
            <a:p>
              <a:pPr algn="ctr">
                <a:lnSpc>
                  <a:spcPts val="3720"/>
                </a:lnSpc>
              </a:pPr>
              <a:endParaRPr/>
            </a:p>
          </p:txBody>
        </p:sp>
      </p:grpSp>
      <p:sp>
        <p:nvSpPr>
          <p:cNvPr id="12" name="Freeform 12"/>
          <p:cNvSpPr/>
          <p:nvPr/>
        </p:nvSpPr>
        <p:spPr>
          <a:xfrm>
            <a:off x="4438507" y="4176311"/>
            <a:ext cx="9410987" cy="5743626"/>
          </a:xfrm>
          <a:custGeom>
            <a:avLst/>
            <a:gdLst/>
            <a:ahLst/>
            <a:cxnLst/>
            <a:rect l="l" t="t" r="r" b="b"/>
            <a:pathLst>
              <a:path w="9410987" h="5743626">
                <a:moveTo>
                  <a:pt x="0" y="0"/>
                </a:moveTo>
                <a:lnTo>
                  <a:pt x="9410986" y="0"/>
                </a:lnTo>
                <a:lnTo>
                  <a:pt x="9410986" y="5743626"/>
                </a:lnTo>
                <a:lnTo>
                  <a:pt x="0" y="5743626"/>
                </a:lnTo>
                <a:lnTo>
                  <a:pt x="0" y="0"/>
                </a:lnTo>
                <a:close/>
              </a:path>
            </a:pathLst>
          </a:custGeom>
          <a:blipFill>
            <a:blip r:embed="rId2">
              <a:extLst>
                <a:ext uri="{96DAC541-7B7A-43D3-8B79-37D633B846F1}">
                  <asvg:svgBlip xmlns:asvg="http://schemas.microsoft.com/office/drawing/2016/SVG/main" r:embed="rId3"/>
                </a:ext>
              </a:extLst>
            </a:blip>
            <a:stretch>
              <a:fillRect b="-30187"/>
            </a:stretch>
          </a:blipFill>
        </p:spPr>
        <p:txBody>
          <a:bodyPr/>
          <a:lstStyle/>
          <a:p>
            <a:endParaRPr lang="en-US"/>
          </a:p>
        </p:txBody>
      </p:sp>
      <p:sp>
        <p:nvSpPr>
          <p:cNvPr id="13" name="TextBox 13"/>
          <p:cNvSpPr txBox="1"/>
          <p:nvPr/>
        </p:nvSpPr>
        <p:spPr>
          <a:xfrm>
            <a:off x="1511984" y="2408908"/>
            <a:ext cx="15264032" cy="2979214"/>
          </a:xfrm>
          <a:prstGeom prst="rect">
            <a:avLst/>
          </a:prstGeom>
        </p:spPr>
        <p:txBody>
          <a:bodyPr lIns="0" tIns="0" rIns="0" bIns="0" rtlCol="0" anchor="t">
            <a:spAutoFit/>
          </a:bodyPr>
          <a:lstStyle/>
          <a:p>
            <a:pPr marL="0" lvl="0" indent="0" algn="ctr">
              <a:lnSpc>
                <a:spcPts val="25826"/>
              </a:lnSpc>
              <a:spcBef>
                <a:spcPct val="0"/>
              </a:spcBef>
            </a:pPr>
            <a:r>
              <a:rPr lang="en-US" sz="17500" b="1" spc="889" dirty="0">
                <a:solidFill>
                  <a:schemeClr val="accent3">
                    <a:lumMod val="50000"/>
                  </a:schemeClr>
                </a:solidFill>
                <a:latin typeface="Futura Display"/>
                <a:ea typeface="Futura Display"/>
                <a:cs typeface="Futura Display"/>
                <a:sym typeface="Futura Display"/>
              </a:rPr>
              <a:t>SCRIPTURE</a:t>
            </a:r>
          </a:p>
        </p:txBody>
      </p:sp>
      <p:sp>
        <p:nvSpPr>
          <p:cNvPr id="14" name="TextBox 14"/>
          <p:cNvSpPr txBox="1"/>
          <p:nvPr/>
        </p:nvSpPr>
        <p:spPr>
          <a:xfrm>
            <a:off x="2710813" y="678945"/>
            <a:ext cx="12866374" cy="929862"/>
          </a:xfrm>
          <a:prstGeom prst="rect">
            <a:avLst/>
          </a:prstGeom>
        </p:spPr>
        <p:txBody>
          <a:bodyPr lIns="0" tIns="0" rIns="0" bIns="0" rtlCol="0" anchor="t">
            <a:spAutoFit/>
          </a:bodyPr>
          <a:lstStyle/>
          <a:p>
            <a:pPr marL="0" lvl="0" indent="0" algn="ctr">
              <a:lnSpc>
                <a:spcPts val="7897"/>
              </a:lnSpc>
              <a:spcBef>
                <a:spcPct val="0"/>
              </a:spcBef>
            </a:pPr>
            <a:r>
              <a:rPr lang="en-US" sz="4786">
                <a:solidFill>
                  <a:srgbClr val="000000"/>
                </a:solidFill>
                <a:latin typeface="Bricolage Grotesque"/>
                <a:ea typeface="Bricolage Grotesque"/>
                <a:cs typeface="Bricolage Grotesque"/>
                <a:sym typeface="Bricolage Grotesque"/>
              </a:rPr>
              <a:t>NO CONFIDENCE IN THE FLESH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345156"/>
            <a:ext cx="3417169" cy="3792185"/>
            <a:chOff x="0" y="0"/>
            <a:chExt cx="899995" cy="998765"/>
          </a:xfrm>
        </p:grpSpPr>
        <p:sp>
          <p:nvSpPr>
            <p:cNvPr id="6" name="Freeform 6"/>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14542933" y="345156"/>
            <a:ext cx="3417169" cy="3792185"/>
            <a:chOff x="0" y="0"/>
            <a:chExt cx="899995" cy="998765"/>
          </a:xfrm>
        </p:grpSpPr>
        <p:sp>
          <p:nvSpPr>
            <p:cNvPr id="9" name="Freeform 9"/>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DFD3C7"/>
            </a:solidFill>
            <a:ln w="28575" cap="sq">
              <a:solidFill>
                <a:srgbClr val="000000"/>
              </a:solidFill>
              <a:prstDash val="solid"/>
              <a:miter/>
            </a:ln>
          </p:spPr>
          <p:txBody>
            <a:bodyPr/>
            <a:lstStyle/>
            <a:p>
              <a:endParaRPr lang="en-US"/>
            </a:p>
          </p:txBody>
        </p:sp>
        <p:sp>
          <p:nvSpPr>
            <p:cNvPr id="10" name="TextBox 10"/>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sp>
        <p:nvSpPr>
          <p:cNvPr id="11" name="Freeform 11"/>
          <p:cNvSpPr/>
          <p:nvPr/>
        </p:nvSpPr>
        <p:spPr>
          <a:xfrm>
            <a:off x="11972959" y="646050"/>
            <a:ext cx="5987143" cy="4114800"/>
          </a:xfrm>
          <a:custGeom>
            <a:avLst/>
            <a:gdLst/>
            <a:ahLst/>
            <a:cxnLst/>
            <a:rect l="l" t="t" r="r" b="b"/>
            <a:pathLst>
              <a:path w="5987143" h="4114800">
                <a:moveTo>
                  <a:pt x="0" y="0"/>
                </a:moveTo>
                <a:lnTo>
                  <a:pt x="5987143" y="0"/>
                </a:lnTo>
                <a:lnTo>
                  <a:pt x="598714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2" name="Group 12"/>
          <p:cNvGrpSpPr/>
          <p:nvPr/>
        </p:nvGrpSpPr>
        <p:grpSpPr>
          <a:xfrm>
            <a:off x="327898" y="4137341"/>
            <a:ext cx="17632204" cy="5804503"/>
            <a:chOff x="0" y="0"/>
            <a:chExt cx="4643873" cy="1528758"/>
          </a:xfrm>
        </p:grpSpPr>
        <p:sp>
          <p:nvSpPr>
            <p:cNvPr id="13" name="Freeform 13"/>
            <p:cNvSpPr/>
            <p:nvPr/>
          </p:nvSpPr>
          <p:spPr>
            <a:xfrm>
              <a:off x="0" y="0"/>
              <a:ext cx="4643873" cy="1528758"/>
            </a:xfrm>
            <a:custGeom>
              <a:avLst/>
              <a:gdLst/>
              <a:ahLst/>
              <a:cxnLst/>
              <a:rect l="l" t="t" r="r" b="b"/>
              <a:pathLst>
                <a:path w="4643873" h="1528758">
                  <a:moveTo>
                    <a:pt x="0" y="0"/>
                  </a:moveTo>
                  <a:lnTo>
                    <a:pt x="4643873" y="0"/>
                  </a:lnTo>
                  <a:lnTo>
                    <a:pt x="4643873" y="1528758"/>
                  </a:lnTo>
                  <a:lnTo>
                    <a:pt x="0" y="1528758"/>
                  </a:lnTo>
                  <a:close/>
                </a:path>
              </a:pathLst>
            </a:custGeom>
            <a:solidFill>
              <a:srgbClr val="EFEBE9"/>
            </a:solidFill>
            <a:ln w="28575" cap="sq">
              <a:solidFill>
                <a:srgbClr val="000000"/>
              </a:solidFill>
              <a:prstDash val="solid"/>
              <a:miter/>
            </a:ln>
          </p:spPr>
          <p:txBody>
            <a:bodyPr/>
            <a:lstStyle/>
            <a:p>
              <a:endParaRPr lang="en-US"/>
            </a:p>
          </p:txBody>
        </p:sp>
        <p:sp>
          <p:nvSpPr>
            <p:cNvPr id="14" name="TextBox 14"/>
            <p:cNvSpPr txBox="1"/>
            <p:nvPr/>
          </p:nvSpPr>
          <p:spPr>
            <a:xfrm>
              <a:off x="0" y="-133350"/>
              <a:ext cx="4643873" cy="1662108"/>
            </a:xfrm>
            <a:prstGeom prst="rect">
              <a:avLst/>
            </a:prstGeom>
          </p:spPr>
          <p:txBody>
            <a:bodyPr lIns="50800" tIns="50800" rIns="50800" bIns="50800" rtlCol="0" anchor="ctr"/>
            <a:lstStyle/>
            <a:p>
              <a:pPr marL="0" lvl="0" indent="0" algn="ctr">
                <a:lnSpc>
                  <a:spcPts val="3720"/>
                </a:lnSpc>
                <a:spcBef>
                  <a:spcPct val="0"/>
                </a:spcBef>
              </a:pPr>
              <a:endParaRPr/>
            </a:p>
          </p:txBody>
        </p:sp>
      </p:grpSp>
      <p:sp>
        <p:nvSpPr>
          <p:cNvPr id="15" name="Freeform 15"/>
          <p:cNvSpPr/>
          <p:nvPr/>
        </p:nvSpPr>
        <p:spPr>
          <a:xfrm>
            <a:off x="509964" y="238585"/>
            <a:ext cx="4314116" cy="3898756"/>
          </a:xfrm>
          <a:custGeom>
            <a:avLst/>
            <a:gdLst/>
            <a:ahLst/>
            <a:cxnLst/>
            <a:rect l="l" t="t" r="r" b="b"/>
            <a:pathLst>
              <a:path w="4314116" h="3898756">
                <a:moveTo>
                  <a:pt x="0" y="0"/>
                </a:moveTo>
                <a:lnTo>
                  <a:pt x="4314116" y="0"/>
                </a:lnTo>
                <a:lnTo>
                  <a:pt x="4314116" y="3898756"/>
                </a:lnTo>
                <a:lnTo>
                  <a:pt x="0" y="3898756"/>
                </a:lnTo>
                <a:lnTo>
                  <a:pt x="0" y="0"/>
                </a:lnTo>
                <a:close/>
              </a:path>
            </a:pathLst>
          </a:custGeom>
          <a:blipFill>
            <a:blip r:embed="rId4">
              <a:extLst>
                <a:ext uri="{96DAC541-7B7A-43D3-8B79-37D633B846F1}">
                  <asvg:svgBlip xmlns:asvg="http://schemas.microsoft.com/office/drawing/2016/SVG/main" r:embed="rId5"/>
                </a:ext>
              </a:extLst>
            </a:blip>
            <a:stretch>
              <a:fillRect b="-17944"/>
            </a:stretch>
          </a:blipFill>
        </p:spPr>
        <p:txBody>
          <a:bodyPr/>
          <a:lstStyle/>
          <a:p>
            <a:endParaRPr lang="en-US"/>
          </a:p>
        </p:txBody>
      </p:sp>
      <p:sp>
        <p:nvSpPr>
          <p:cNvPr id="16" name="TextBox 16"/>
          <p:cNvSpPr txBox="1"/>
          <p:nvPr/>
        </p:nvSpPr>
        <p:spPr>
          <a:xfrm>
            <a:off x="1093581" y="4273532"/>
            <a:ext cx="16100838" cy="4623253"/>
          </a:xfrm>
          <a:prstGeom prst="rect">
            <a:avLst/>
          </a:prstGeom>
        </p:spPr>
        <p:txBody>
          <a:bodyPr lIns="0" tIns="0" rIns="0" bIns="0" rtlCol="0" anchor="t">
            <a:spAutoFit/>
          </a:bodyPr>
          <a:lstStyle/>
          <a:p>
            <a:pPr marL="798828" lvl="1" indent="-399414">
              <a:lnSpc>
                <a:spcPts val="6104"/>
              </a:lnSpc>
              <a:buFont typeface="Arial"/>
              <a:buChar char="•"/>
            </a:pPr>
            <a:r>
              <a:rPr lang="en-US" sz="3699" dirty="0">
                <a:solidFill>
                  <a:srgbClr val="000000"/>
                </a:solidFill>
                <a:latin typeface="Bricolage Grotesque"/>
                <a:ea typeface="Bricolage Grotesque"/>
                <a:cs typeface="Bricolage Grotesque"/>
                <a:sym typeface="Bricolage Grotesque"/>
              </a:rPr>
              <a:t>Read Philippians 3: 1-11 and focus on the following words:</a:t>
            </a:r>
          </a:p>
          <a:p>
            <a:pPr>
              <a:lnSpc>
                <a:spcPts val="6104"/>
              </a:lnSpc>
            </a:pPr>
            <a:r>
              <a:rPr lang="en-US" sz="3699" b="1" dirty="0">
                <a:solidFill>
                  <a:srgbClr val="000000"/>
                </a:solidFill>
                <a:latin typeface="Bricolage Grotesque Bold"/>
                <a:ea typeface="Bricolage Grotesque Bold"/>
                <a:cs typeface="Bricolage Grotesque Bold"/>
                <a:sym typeface="Bricolage Grotesque Bold"/>
              </a:rPr>
              <a:t>Rejoice, Watch-Out, Flesh, Confidence, Gain, Loss, Faith, Power, and Resurrection</a:t>
            </a:r>
          </a:p>
          <a:p>
            <a:pPr marL="798828" lvl="1" indent="-399414">
              <a:lnSpc>
                <a:spcPts val="6104"/>
              </a:lnSpc>
              <a:buFont typeface="Arial"/>
              <a:buChar char="•"/>
            </a:pPr>
            <a:r>
              <a:rPr lang="en-US" sz="3699" dirty="0">
                <a:solidFill>
                  <a:srgbClr val="000000"/>
                </a:solidFill>
                <a:latin typeface="Bricolage Grotesque"/>
                <a:ea typeface="Bricolage Grotesque"/>
                <a:cs typeface="Bricolage Grotesque"/>
                <a:sym typeface="Bricolage Grotesque"/>
              </a:rPr>
              <a:t>Reflect on these words as the scriptures are read and how they relate and contrast within Paul’s message. Consider which Word or Words speak to you the most.</a:t>
            </a:r>
          </a:p>
          <a:p>
            <a:pPr marL="0" lvl="0" indent="0" algn="ctr">
              <a:lnSpc>
                <a:spcPts val="6104"/>
              </a:lnSpc>
              <a:spcBef>
                <a:spcPct val="0"/>
              </a:spcBef>
            </a:pPr>
            <a:endParaRPr lang="en-US" sz="3699" dirty="0">
              <a:solidFill>
                <a:srgbClr val="000000"/>
              </a:solidFill>
              <a:latin typeface="Bricolage Grotesque"/>
              <a:ea typeface="Bricolage Grotesque"/>
              <a:cs typeface="Bricolage Grotesque"/>
              <a:sym typeface="Bricolage Grotesque"/>
            </a:endParaRPr>
          </a:p>
        </p:txBody>
      </p:sp>
      <p:sp>
        <p:nvSpPr>
          <p:cNvPr id="17" name="TextBox 17"/>
          <p:cNvSpPr txBox="1"/>
          <p:nvPr/>
        </p:nvSpPr>
        <p:spPr>
          <a:xfrm>
            <a:off x="4378564" y="1522259"/>
            <a:ext cx="9530872" cy="1718419"/>
          </a:xfrm>
          <a:prstGeom prst="rect">
            <a:avLst/>
          </a:prstGeom>
        </p:spPr>
        <p:txBody>
          <a:bodyPr lIns="0" tIns="0" rIns="0" bIns="0" rtlCol="0" anchor="t">
            <a:spAutoFit/>
          </a:bodyPr>
          <a:lstStyle/>
          <a:p>
            <a:pPr marL="0" lvl="0" indent="0" algn="ctr">
              <a:lnSpc>
                <a:spcPts val="13392"/>
              </a:lnSpc>
              <a:spcBef>
                <a:spcPct val="0"/>
              </a:spcBef>
            </a:pPr>
            <a:r>
              <a:rPr lang="en-US" sz="14880" b="1" spc="461" dirty="0">
                <a:solidFill>
                  <a:schemeClr val="accent3">
                    <a:lumMod val="50000"/>
                  </a:schemeClr>
                </a:solidFill>
                <a:latin typeface="Futura Display"/>
                <a:ea typeface="Futura Display"/>
                <a:cs typeface="Futura Display"/>
                <a:sym typeface="Futura Display"/>
              </a:rPr>
              <a:t>REFLECT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CF40"/>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EFEBE9"/>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5" name="TextBox 5"/>
          <p:cNvSpPr txBox="1"/>
          <p:nvPr/>
        </p:nvSpPr>
        <p:spPr>
          <a:xfrm>
            <a:off x="1219200" y="3791821"/>
            <a:ext cx="7737463" cy="1718419"/>
          </a:xfrm>
          <a:prstGeom prst="rect">
            <a:avLst/>
          </a:prstGeom>
        </p:spPr>
        <p:txBody>
          <a:bodyPr lIns="0" tIns="0" rIns="0" bIns="0" rtlCol="0" anchor="t">
            <a:spAutoFit/>
          </a:bodyPr>
          <a:lstStyle/>
          <a:p>
            <a:pPr algn="ctr">
              <a:lnSpc>
                <a:spcPts val="13392"/>
              </a:lnSpc>
              <a:spcBef>
                <a:spcPct val="0"/>
              </a:spcBef>
            </a:pPr>
            <a:r>
              <a:rPr lang="en-US" sz="14880" b="1" spc="461" dirty="0">
                <a:solidFill>
                  <a:schemeClr val="accent3">
                    <a:lumMod val="50000"/>
                  </a:schemeClr>
                </a:solidFill>
                <a:latin typeface="Futura Display"/>
                <a:sym typeface="Futura Display"/>
              </a:rPr>
              <a:t>READ</a:t>
            </a:r>
          </a:p>
        </p:txBody>
      </p:sp>
      <p:sp>
        <p:nvSpPr>
          <p:cNvPr id="6" name="Freeform 6"/>
          <p:cNvSpPr/>
          <p:nvPr/>
        </p:nvSpPr>
        <p:spPr>
          <a:xfrm>
            <a:off x="8055108" y="345156"/>
            <a:ext cx="9904994" cy="9572104"/>
          </a:xfrm>
          <a:custGeom>
            <a:avLst/>
            <a:gdLst/>
            <a:ahLst/>
            <a:cxnLst/>
            <a:rect l="l" t="t" r="r" b="b"/>
            <a:pathLst>
              <a:path w="9904994" h="9572104">
                <a:moveTo>
                  <a:pt x="0" y="0"/>
                </a:moveTo>
                <a:lnTo>
                  <a:pt x="9904994" y="0"/>
                </a:lnTo>
                <a:lnTo>
                  <a:pt x="9904994" y="9572103"/>
                </a:lnTo>
                <a:lnTo>
                  <a:pt x="0" y="9572103"/>
                </a:lnTo>
                <a:lnTo>
                  <a:pt x="0" y="0"/>
                </a:lnTo>
                <a:close/>
              </a:path>
            </a:pathLst>
          </a:custGeom>
          <a:blipFill>
            <a:blip r:embed="rId2">
              <a:extLst>
                <a:ext uri="{96DAC541-7B7A-43D3-8B79-37D633B846F1}">
                  <asvg:svgBlip xmlns:asvg="http://schemas.microsoft.com/office/drawing/2016/SVG/main" r:embed="rId3"/>
                </a:ext>
              </a:extLst>
            </a:blip>
            <a:stretch>
              <a:fillRect b="-6978"/>
            </a:stretch>
          </a:blipFill>
        </p:spPr>
        <p:txBody>
          <a:bodyPr/>
          <a:lstStyle/>
          <a:p>
            <a:endParaRPr lang="en-US"/>
          </a:p>
        </p:txBody>
      </p:sp>
      <p:sp>
        <p:nvSpPr>
          <p:cNvPr id="7" name="Freeform 7"/>
          <p:cNvSpPr/>
          <p:nvPr/>
        </p:nvSpPr>
        <p:spPr>
          <a:xfrm>
            <a:off x="2679175" y="888715"/>
            <a:ext cx="1969125" cy="2422861"/>
          </a:xfrm>
          <a:custGeom>
            <a:avLst/>
            <a:gdLst/>
            <a:ahLst/>
            <a:cxnLst/>
            <a:rect l="l" t="t" r="r" b="b"/>
            <a:pathLst>
              <a:path w="1969125" h="2422861">
                <a:moveTo>
                  <a:pt x="0" y="0"/>
                </a:moveTo>
                <a:lnTo>
                  <a:pt x="1969125" y="0"/>
                </a:lnTo>
                <a:lnTo>
                  <a:pt x="1969125" y="2422861"/>
                </a:lnTo>
                <a:lnTo>
                  <a:pt x="0" y="24228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3766075" y="2647130"/>
            <a:ext cx="1833697" cy="2496370"/>
          </a:xfrm>
          <a:custGeom>
            <a:avLst/>
            <a:gdLst/>
            <a:ahLst/>
            <a:cxnLst/>
            <a:rect l="l" t="t" r="r" b="b"/>
            <a:pathLst>
              <a:path w="1833697" h="2496370">
                <a:moveTo>
                  <a:pt x="0" y="0"/>
                </a:moveTo>
                <a:lnTo>
                  <a:pt x="1833697" y="0"/>
                </a:lnTo>
                <a:lnTo>
                  <a:pt x="1833697" y="2496370"/>
                </a:lnTo>
                <a:lnTo>
                  <a:pt x="0" y="24963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1621922" y="5624383"/>
            <a:ext cx="11826632" cy="4936630"/>
          </a:xfrm>
          <a:prstGeom prst="rect">
            <a:avLst/>
          </a:prstGeom>
        </p:spPr>
        <p:txBody>
          <a:bodyPr lIns="0" tIns="0" rIns="0" bIns="0" rtlCol="0" anchor="t">
            <a:spAutoFit/>
          </a:bodyPr>
          <a:lstStyle/>
          <a:p>
            <a:pPr algn="l">
              <a:lnSpc>
                <a:spcPts val="7897"/>
              </a:lnSpc>
            </a:pPr>
            <a:r>
              <a:rPr lang="en-US" sz="4786">
                <a:solidFill>
                  <a:srgbClr val="000000"/>
                </a:solidFill>
                <a:latin typeface="Bricolage Grotesque"/>
                <a:ea typeface="Bricolage Grotesque"/>
                <a:cs typeface="Bricolage Grotesque"/>
                <a:sym typeface="Bricolage Grotesque"/>
              </a:rPr>
              <a:t>Philippians 3: 1-11</a:t>
            </a:r>
          </a:p>
          <a:p>
            <a:pPr algn="l">
              <a:lnSpc>
                <a:spcPts val="7897"/>
              </a:lnSpc>
            </a:pPr>
            <a:r>
              <a:rPr lang="en-US" sz="4786" b="1">
                <a:solidFill>
                  <a:srgbClr val="000000"/>
                </a:solidFill>
                <a:latin typeface="Bricolage Grotesque Bold"/>
                <a:ea typeface="Bricolage Grotesque Bold"/>
                <a:cs typeface="Bricolage Grotesque Bold"/>
                <a:sym typeface="Bricolage Grotesque Bold"/>
              </a:rPr>
              <a:t>Rejoice, Watch-Out, Flesh, Confidence, Gain, Loss, Faith, Power, and Resurrection</a:t>
            </a:r>
          </a:p>
          <a:p>
            <a:pPr marL="0" lvl="0" indent="0" algn="l">
              <a:lnSpc>
                <a:spcPts val="7897"/>
              </a:lnSpc>
              <a:spcBef>
                <a:spcPct val="0"/>
              </a:spcBef>
            </a:pPr>
            <a:endParaRPr lang="en-US" sz="4786" b="1">
              <a:solidFill>
                <a:srgbClr val="000000"/>
              </a:solidFill>
              <a:latin typeface="Bricolage Grotesque Bold"/>
              <a:ea typeface="Bricolage Grotesque Bold"/>
              <a:cs typeface="Bricolage Grotesque Bold"/>
              <a:sym typeface="Bricolage Grotesque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7BFA7"/>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5" name="AutoShape 5"/>
          <p:cNvSpPr/>
          <p:nvPr/>
        </p:nvSpPr>
        <p:spPr>
          <a:xfrm>
            <a:off x="327898" y="655059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6" name="AutoShape 6"/>
          <p:cNvSpPr/>
          <p:nvPr/>
        </p:nvSpPr>
        <p:spPr>
          <a:xfrm>
            <a:off x="327898" y="7389355"/>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7" name="AutoShape 7"/>
          <p:cNvSpPr/>
          <p:nvPr/>
        </p:nvSpPr>
        <p:spPr>
          <a:xfrm>
            <a:off x="327898" y="822812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8" name="AutoShape 8"/>
          <p:cNvSpPr/>
          <p:nvPr/>
        </p:nvSpPr>
        <p:spPr>
          <a:xfrm>
            <a:off x="327898" y="9066885"/>
            <a:ext cx="17632204" cy="0"/>
          </a:xfrm>
          <a:prstGeom prst="line">
            <a:avLst/>
          </a:prstGeom>
          <a:ln w="2857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327898" y="2007064"/>
            <a:ext cx="17632204" cy="3690473"/>
            <a:chOff x="0" y="0"/>
            <a:chExt cx="4643873" cy="971977"/>
          </a:xfrm>
        </p:grpSpPr>
        <p:sp>
          <p:nvSpPr>
            <p:cNvPr id="10" name="Freeform 10"/>
            <p:cNvSpPr/>
            <p:nvPr/>
          </p:nvSpPr>
          <p:spPr>
            <a:xfrm>
              <a:off x="0" y="0"/>
              <a:ext cx="4643873" cy="971977"/>
            </a:xfrm>
            <a:custGeom>
              <a:avLst/>
              <a:gdLst/>
              <a:ahLst/>
              <a:cxnLst/>
              <a:rect l="l" t="t" r="r" b="b"/>
              <a:pathLst>
                <a:path w="4643873" h="971977">
                  <a:moveTo>
                    <a:pt x="0" y="0"/>
                  </a:moveTo>
                  <a:lnTo>
                    <a:pt x="4643873" y="0"/>
                  </a:lnTo>
                  <a:lnTo>
                    <a:pt x="4643873" y="971977"/>
                  </a:lnTo>
                  <a:lnTo>
                    <a:pt x="0" y="971977"/>
                  </a:lnTo>
                  <a:close/>
                </a:path>
              </a:pathLst>
            </a:custGeom>
            <a:solidFill>
              <a:srgbClr val="EFEBE9"/>
            </a:solidFill>
            <a:ln w="28575" cap="sq">
              <a:solidFill>
                <a:srgbClr val="000000"/>
              </a:solidFill>
              <a:prstDash val="solid"/>
              <a:miter/>
            </a:ln>
          </p:spPr>
          <p:txBody>
            <a:bodyPr/>
            <a:lstStyle/>
            <a:p>
              <a:endParaRPr lang="en-US"/>
            </a:p>
          </p:txBody>
        </p:sp>
        <p:sp>
          <p:nvSpPr>
            <p:cNvPr id="11" name="TextBox 11"/>
            <p:cNvSpPr txBox="1"/>
            <p:nvPr/>
          </p:nvSpPr>
          <p:spPr>
            <a:xfrm>
              <a:off x="0" y="-133350"/>
              <a:ext cx="4643873" cy="1105327"/>
            </a:xfrm>
            <a:prstGeom prst="rect">
              <a:avLst/>
            </a:prstGeom>
          </p:spPr>
          <p:txBody>
            <a:bodyPr lIns="50800" tIns="50800" rIns="50800" bIns="50800" rtlCol="0" anchor="ctr"/>
            <a:lstStyle/>
            <a:p>
              <a:pPr algn="ctr">
                <a:lnSpc>
                  <a:spcPts val="3720"/>
                </a:lnSpc>
              </a:pPr>
              <a:endParaRPr/>
            </a:p>
          </p:txBody>
        </p:sp>
      </p:grpSp>
      <p:sp>
        <p:nvSpPr>
          <p:cNvPr id="12" name="Freeform 12"/>
          <p:cNvSpPr/>
          <p:nvPr/>
        </p:nvSpPr>
        <p:spPr>
          <a:xfrm>
            <a:off x="4438507" y="4176311"/>
            <a:ext cx="9410987" cy="5743626"/>
          </a:xfrm>
          <a:custGeom>
            <a:avLst/>
            <a:gdLst/>
            <a:ahLst/>
            <a:cxnLst/>
            <a:rect l="l" t="t" r="r" b="b"/>
            <a:pathLst>
              <a:path w="9410987" h="5743626">
                <a:moveTo>
                  <a:pt x="0" y="0"/>
                </a:moveTo>
                <a:lnTo>
                  <a:pt x="9410986" y="0"/>
                </a:lnTo>
                <a:lnTo>
                  <a:pt x="9410986" y="5743626"/>
                </a:lnTo>
                <a:lnTo>
                  <a:pt x="0" y="5743626"/>
                </a:lnTo>
                <a:lnTo>
                  <a:pt x="0" y="0"/>
                </a:lnTo>
                <a:close/>
              </a:path>
            </a:pathLst>
          </a:custGeom>
          <a:blipFill>
            <a:blip r:embed="rId2">
              <a:extLst>
                <a:ext uri="{96DAC541-7B7A-43D3-8B79-37D633B846F1}">
                  <asvg:svgBlip xmlns:asvg="http://schemas.microsoft.com/office/drawing/2016/SVG/main" r:embed="rId3"/>
                </a:ext>
              </a:extLst>
            </a:blip>
            <a:stretch>
              <a:fillRect b="-30187"/>
            </a:stretch>
          </a:blipFill>
        </p:spPr>
        <p:txBody>
          <a:bodyPr/>
          <a:lstStyle/>
          <a:p>
            <a:endParaRPr lang="en-US"/>
          </a:p>
        </p:txBody>
      </p:sp>
      <p:sp>
        <p:nvSpPr>
          <p:cNvPr id="13" name="TextBox 13"/>
          <p:cNvSpPr txBox="1"/>
          <p:nvPr/>
        </p:nvSpPr>
        <p:spPr>
          <a:xfrm>
            <a:off x="1995267" y="2097073"/>
            <a:ext cx="14297465" cy="2897396"/>
          </a:xfrm>
          <a:prstGeom prst="rect">
            <a:avLst/>
          </a:prstGeom>
        </p:spPr>
        <p:txBody>
          <a:bodyPr lIns="0" tIns="0" rIns="0" bIns="0" rtlCol="0" anchor="t">
            <a:spAutoFit/>
          </a:bodyPr>
          <a:lstStyle/>
          <a:p>
            <a:pPr marL="0" lvl="0" indent="0" algn="ctr">
              <a:lnSpc>
                <a:spcPts val="25826"/>
              </a:lnSpc>
              <a:spcBef>
                <a:spcPct val="0"/>
              </a:spcBef>
            </a:pPr>
            <a:r>
              <a:rPr lang="en-US" sz="14880" b="1" spc="461" dirty="0">
                <a:solidFill>
                  <a:schemeClr val="accent3">
                    <a:lumMod val="50000"/>
                  </a:schemeClr>
                </a:solidFill>
                <a:latin typeface="Futura Display"/>
                <a:sym typeface="Futura Display"/>
              </a:rPr>
              <a:t>REJOICE</a:t>
            </a:r>
          </a:p>
        </p:txBody>
      </p:sp>
      <p:sp>
        <p:nvSpPr>
          <p:cNvPr id="14" name="TextBox 14"/>
          <p:cNvSpPr txBox="1"/>
          <p:nvPr/>
        </p:nvSpPr>
        <p:spPr>
          <a:xfrm>
            <a:off x="2710813" y="678945"/>
            <a:ext cx="12866374" cy="929862"/>
          </a:xfrm>
          <a:prstGeom prst="rect">
            <a:avLst/>
          </a:prstGeom>
        </p:spPr>
        <p:txBody>
          <a:bodyPr lIns="0" tIns="0" rIns="0" bIns="0" rtlCol="0" anchor="t">
            <a:spAutoFit/>
          </a:bodyPr>
          <a:lstStyle/>
          <a:p>
            <a:pPr marL="0" lvl="0" indent="0" algn="ctr">
              <a:lnSpc>
                <a:spcPts val="7897"/>
              </a:lnSpc>
              <a:spcBef>
                <a:spcPct val="0"/>
              </a:spcBef>
            </a:pPr>
            <a:r>
              <a:rPr lang="en-US" sz="4786">
                <a:solidFill>
                  <a:srgbClr val="000000"/>
                </a:solidFill>
                <a:latin typeface="Bricolage Grotesque"/>
                <a:ea typeface="Bricolage Grotesque"/>
                <a:cs typeface="Bricolage Grotesque"/>
                <a:sym typeface="Bricolage Grotesque"/>
              </a:rPr>
              <a:t>Rejoice and celebrate in the Lord!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345156"/>
            <a:ext cx="3417169" cy="3792185"/>
            <a:chOff x="0" y="0"/>
            <a:chExt cx="899995" cy="998765"/>
          </a:xfrm>
        </p:grpSpPr>
        <p:sp>
          <p:nvSpPr>
            <p:cNvPr id="6" name="Freeform 6"/>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14542933" y="345156"/>
            <a:ext cx="3417169" cy="3792185"/>
            <a:chOff x="0" y="0"/>
            <a:chExt cx="899995" cy="998765"/>
          </a:xfrm>
        </p:grpSpPr>
        <p:sp>
          <p:nvSpPr>
            <p:cNvPr id="9" name="Freeform 9"/>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DFD3C7"/>
            </a:solidFill>
            <a:ln w="28575" cap="sq">
              <a:solidFill>
                <a:srgbClr val="000000"/>
              </a:solidFill>
              <a:prstDash val="solid"/>
              <a:miter/>
            </a:ln>
          </p:spPr>
          <p:txBody>
            <a:bodyPr/>
            <a:lstStyle/>
            <a:p>
              <a:endParaRPr lang="en-US"/>
            </a:p>
          </p:txBody>
        </p:sp>
        <p:sp>
          <p:nvSpPr>
            <p:cNvPr id="10" name="TextBox 10"/>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sp>
        <p:nvSpPr>
          <p:cNvPr id="11" name="Freeform 11"/>
          <p:cNvSpPr/>
          <p:nvPr/>
        </p:nvSpPr>
        <p:spPr>
          <a:xfrm flipH="1">
            <a:off x="673016" y="5069454"/>
            <a:ext cx="2738604" cy="4847625"/>
          </a:xfrm>
          <a:custGeom>
            <a:avLst/>
            <a:gdLst/>
            <a:ahLst/>
            <a:cxnLst/>
            <a:rect l="l" t="t" r="r" b="b"/>
            <a:pathLst>
              <a:path w="2738604" h="4847625">
                <a:moveTo>
                  <a:pt x="2738603" y="0"/>
                </a:moveTo>
                <a:lnTo>
                  <a:pt x="0" y="0"/>
                </a:lnTo>
                <a:lnTo>
                  <a:pt x="0" y="4847625"/>
                </a:lnTo>
                <a:lnTo>
                  <a:pt x="2738603" y="4847625"/>
                </a:lnTo>
                <a:lnTo>
                  <a:pt x="2738603" y="0"/>
                </a:lnTo>
                <a:close/>
              </a:path>
            </a:pathLst>
          </a:custGeom>
          <a:blipFill>
            <a:blip r:embed="rId2">
              <a:extLst>
                <a:ext uri="{96DAC541-7B7A-43D3-8B79-37D633B846F1}">
                  <asvg:svgBlip xmlns:asvg="http://schemas.microsoft.com/office/drawing/2016/SVG/main" r:embed="rId3"/>
                </a:ext>
              </a:extLst>
            </a:blip>
            <a:stretch>
              <a:fillRect b="-2209"/>
            </a:stretch>
          </a:blipFill>
        </p:spPr>
        <p:txBody>
          <a:bodyPr/>
          <a:lstStyle/>
          <a:p>
            <a:endParaRPr lang="en-US"/>
          </a:p>
        </p:txBody>
      </p:sp>
      <p:sp>
        <p:nvSpPr>
          <p:cNvPr id="12" name="Freeform 12"/>
          <p:cNvSpPr/>
          <p:nvPr/>
        </p:nvSpPr>
        <p:spPr>
          <a:xfrm>
            <a:off x="14876381" y="5069454"/>
            <a:ext cx="2738604" cy="4847625"/>
          </a:xfrm>
          <a:custGeom>
            <a:avLst/>
            <a:gdLst/>
            <a:ahLst/>
            <a:cxnLst/>
            <a:rect l="l" t="t" r="r" b="b"/>
            <a:pathLst>
              <a:path w="2738604" h="4847625">
                <a:moveTo>
                  <a:pt x="0" y="0"/>
                </a:moveTo>
                <a:lnTo>
                  <a:pt x="2738603" y="0"/>
                </a:lnTo>
                <a:lnTo>
                  <a:pt x="2738603" y="4847625"/>
                </a:lnTo>
                <a:lnTo>
                  <a:pt x="0" y="4847625"/>
                </a:lnTo>
                <a:lnTo>
                  <a:pt x="0" y="0"/>
                </a:lnTo>
                <a:close/>
              </a:path>
            </a:pathLst>
          </a:custGeom>
          <a:blipFill>
            <a:blip r:embed="rId2">
              <a:extLst>
                <a:ext uri="{96DAC541-7B7A-43D3-8B79-37D633B846F1}">
                  <asvg:svgBlip xmlns:asvg="http://schemas.microsoft.com/office/drawing/2016/SVG/main" r:embed="rId3"/>
                </a:ext>
              </a:extLst>
            </a:blip>
            <a:stretch>
              <a:fillRect b="-2209"/>
            </a:stretch>
          </a:blipFill>
        </p:spPr>
        <p:txBody>
          <a:bodyPr/>
          <a:lstStyle/>
          <a:p>
            <a:endParaRPr lang="en-US"/>
          </a:p>
        </p:txBody>
      </p:sp>
      <p:sp>
        <p:nvSpPr>
          <p:cNvPr id="13" name="TextBox 13"/>
          <p:cNvSpPr txBox="1"/>
          <p:nvPr/>
        </p:nvSpPr>
        <p:spPr>
          <a:xfrm>
            <a:off x="4563856" y="1747853"/>
            <a:ext cx="9160289" cy="1205458"/>
          </a:xfrm>
          <a:prstGeom prst="rect">
            <a:avLst/>
          </a:prstGeom>
        </p:spPr>
        <p:txBody>
          <a:bodyPr lIns="0" tIns="0" rIns="0" bIns="0" rtlCol="0" anchor="t">
            <a:spAutoFit/>
          </a:bodyPr>
          <a:lstStyle/>
          <a:p>
            <a:pPr marL="0" lvl="0" indent="0" algn="ctr">
              <a:lnSpc>
                <a:spcPts val="9360"/>
              </a:lnSpc>
              <a:spcBef>
                <a:spcPct val="0"/>
              </a:spcBef>
            </a:pPr>
            <a:r>
              <a:rPr lang="en-US" sz="10400" b="1" spc="322" dirty="0">
                <a:solidFill>
                  <a:schemeClr val="accent3">
                    <a:lumMod val="50000"/>
                  </a:schemeClr>
                </a:solidFill>
                <a:latin typeface="Futura Display"/>
                <a:ea typeface="Futura Display"/>
                <a:cs typeface="Futura Display"/>
                <a:sym typeface="Futura Display"/>
              </a:rPr>
              <a:t>PHIL. 3:1-2</a:t>
            </a:r>
          </a:p>
        </p:txBody>
      </p:sp>
      <p:grpSp>
        <p:nvGrpSpPr>
          <p:cNvPr id="14" name="Group 14"/>
          <p:cNvGrpSpPr/>
          <p:nvPr/>
        </p:nvGrpSpPr>
        <p:grpSpPr>
          <a:xfrm>
            <a:off x="3745067" y="4137341"/>
            <a:ext cx="10797867" cy="5804503"/>
            <a:chOff x="0" y="0"/>
            <a:chExt cx="2843883" cy="1528758"/>
          </a:xfrm>
        </p:grpSpPr>
        <p:sp>
          <p:nvSpPr>
            <p:cNvPr id="15" name="Freeform 15"/>
            <p:cNvSpPr/>
            <p:nvPr/>
          </p:nvSpPr>
          <p:spPr>
            <a:xfrm>
              <a:off x="0" y="0"/>
              <a:ext cx="2843883" cy="1528758"/>
            </a:xfrm>
            <a:custGeom>
              <a:avLst/>
              <a:gdLst/>
              <a:ahLst/>
              <a:cxnLst/>
              <a:rect l="l" t="t" r="r" b="b"/>
              <a:pathLst>
                <a:path w="2843883" h="1528758">
                  <a:moveTo>
                    <a:pt x="0" y="0"/>
                  </a:moveTo>
                  <a:lnTo>
                    <a:pt x="2843883" y="0"/>
                  </a:lnTo>
                  <a:lnTo>
                    <a:pt x="2843883" y="1528758"/>
                  </a:lnTo>
                  <a:lnTo>
                    <a:pt x="0" y="1528758"/>
                  </a:lnTo>
                  <a:close/>
                </a:path>
              </a:pathLst>
            </a:custGeom>
            <a:solidFill>
              <a:srgbClr val="EFEBE9"/>
            </a:solidFill>
            <a:ln w="28575" cap="sq">
              <a:solidFill>
                <a:srgbClr val="000000"/>
              </a:solidFill>
              <a:prstDash val="solid"/>
              <a:miter/>
            </a:ln>
          </p:spPr>
          <p:txBody>
            <a:bodyPr/>
            <a:lstStyle/>
            <a:p>
              <a:endParaRPr lang="en-US"/>
            </a:p>
          </p:txBody>
        </p:sp>
        <p:sp>
          <p:nvSpPr>
            <p:cNvPr id="16" name="TextBox 16"/>
            <p:cNvSpPr txBox="1"/>
            <p:nvPr/>
          </p:nvSpPr>
          <p:spPr>
            <a:xfrm>
              <a:off x="0" y="-228600"/>
              <a:ext cx="2843883" cy="1757358"/>
            </a:xfrm>
            <a:prstGeom prst="rect">
              <a:avLst/>
            </a:prstGeom>
          </p:spPr>
          <p:txBody>
            <a:bodyPr lIns="50800" tIns="50800" rIns="50800" bIns="50800" rtlCol="0" anchor="ctr"/>
            <a:lstStyle/>
            <a:p>
              <a:pPr marL="777240" lvl="1" indent="-388620">
                <a:lnSpc>
                  <a:spcPts val="6696"/>
                </a:lnSpc>
                <a:buAutoNum type="arabicPeriod"/>
              </a:pPr>
              <a:r>
                <a:rPr lang="en-US" sz="3600" dirty="0">
                  <a:solidFill>
                    <a:srgbClr val="000000"/>
                  </a:solidFill>
                  <a:latin typeface="Bricolage Grotesque"/>
                  <a:ea typeface="Bricolage Grotesque"/>
                  <a:cs typeface="Bricolage Grotesque"/>
                  <a:sym typeface="Bricolage Grotesque"/>
                </a:rPr>
                <a:t>How do we rejoice in the Lord when we face trials and know there are those who want to do us wrong? (James 1:2)</a:t>
              </a:r>
            </a:p>
            <a:p>
              <a:pPr marL="777240" lvl="1" indent="-388620">
                <a:lnSpc>
                  <a:spcPts val="6696"/>
                </a:lnSpc>
                <a:buAutoNum type="arabicPeriod"/>
              </a:pPr>
              <a:r>
                <a:rPr lang="en-US" sz="3600" dirty="0">
                  <a:solidFill>
                    <a:srgbClr val="000000"/>
                  </a:solidFill>
                  <a:latin typeface="Bricolage Grotesque"/>
                  <a:ea typeface="Bricolage Grotesque"/>
                  <a:cs typeface="Bricolage Grotesque"/>
                  <a:sym typeface="Bricolage Grotesque"/>
                </a:rPr>
                <a:t>What is required for us to stay safe?  </a:t>
              </a:r>
            </a:p>
            <a:p>
              <a:pPr marL="777240" lvl="1" indent="-388620">
                <a:lnSpc>
                  <a:spcPts val="6696"/>
                </a:lnSpc>
                <a:buAutoNum type="arabicPeriod"/>
              </a:pPr>
              <a:r>
                <a:rPr lang="en-US" sz="3600" dirty="0">
                  <a:solidFill>
                    <a:srgbClr val="000000"/>
                  </a:solidFill>
                  <a:latin typeface="Bricolage Grotesque"/>
                  <a:ea typeface="Bricolage Grotesque"/>
                  <a:cs typeface="Bricolage Grotesque"/>
                  <a:sym typeface="Bricolage Grotesque"/>
                </a:rPr>
                <a:t>Who are those we need to watch out for?</a:t>
              </a:r>
            </a:p>
            <a:p>
              <a:pPr marL="0" lvl="0" indent="0" algn="ctr">
                <a:lnSpc>
                  <a:spcPts val="6696"/>
                </a:lnSpc>
                <a:spcBef>
                  <a:spcPct val="0"/>
                </a:spcBef>
              </a:pPr>
              <a:endParaRPr lang="en-US" sz="3600" dirty="0">
                <a:solidFill>
                  <a:srgbClr val="000000"/>
                </a:solidFill>
                <a:latin typeface="Bricolage Grotesque"/>
                <a:ea typeface="Bricolage Grotesque"/>
                <a:cs typeface="Bricolage Grotesque"/>
                <a:sym typeface="Bricolage Grotesque"/>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7BFA7"/>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sp>
        <p:nvSpPr>
          <p:cNvPr id="5" name="AutoShape 5"/>
          <p:cNvSpPr/>
          <p:nvPr/>
        </p:nvSpPr>
        <p:spPr>
          <a:xfrm>
            <a:off x="327898" y="655059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6" name="AutoShape 6"/>
          <p:cNvSpPr/>
          <p:nvPr/>
        </p:nvSpPr>
        <p:spPr>
          <a:xfrm>
            <a:off x="327898" y="7389355"/>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7" name="AutoShape 7"/>
          <p:cNvSpPr/>
          <p:nvPr/>
        </p:nvSpPr>
        <p:spPr>
          <a:xfrm>
            <a:off x="327898" y="8228120"/>
            <a:ext cx="17632204" cy="0"/>
          </a:xfrm>
          <a:prstGeom prst="line">
            <a:avLst/>
          </a:prstGeom>
          <a:ln w="28575" cap="flat">
            <a:solidFill>
              <a:srgbClr val="000000"/>
            </a:solidFill>
            <a:prstDash val="solid"/>
            <a:headEnd type="none" w="sm" len="sm"/>
            <a:tailEnd type="none" w="sm" len="sm"/>
          </a:ln>
        </p:spPr>
        <p:txBody>
          <a:bodyPr/>
          <a:lstStyle/>
          <a:p>
            <a:endParaRPr lang="en-US"/>
          </a:p>
        </p:txBody>
      </p:sp>
      <p:sp>
        <p:nvSpPr>
          <p:cNvPr id="8" name="AutoShape 8"/>
          <p:cNvSpPr/>
          <p:nvPr/>
        </p:nvSpPr>
        <p:spPr>
          <a:xfrm>
            <a:off x="327898" y="9066885"/>
            <a:ext cx="17632204" cy="0"/>
          </a:xfrm>
          <a:prstGeom prst="line">
            <a:avLst/>
          </a:prstGeom>
          <a:ln w="2857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327898" y="2007064"/>
            <a:ext cx="17632204" cy="3690473"/>
            <a:chOff x="0" y="0"/>
            <a:chExt cx="4643873" cy="971977"/>
          </a:xfrm>
        </p:grpSpPr>
        <p:sp>
          <p:nvSpPr>
            <p:cNvPr id="10" name="Freeform 10"/>
            <p:cNvSpPr/>
            <p:nvPr/>
          </p:nvSpPr>
          <p:spPr>
            <a:xfrm>
              <a:off x="0" y="0"/>
              <a:ext cx="4643873" cy="971977"/>
            </a:xfrm>
            <a:custGeom>
              <a:avLst/>
              <a:gdLst/>
              <a:ahLst/>
              <a:cxnLst/>
              <a:rect l="l" t="t" r="r" b="b"/>
              <a:pathLst>
                <a:path w="4643873" h="971977">
                  <a:moveTo>
                    <a:pt x="0" y="0"/>
                  </a:moveTo>
                  <a:lnTo>
                    <a:pt x="4643873" y="0"/>
                  </a:lnTo>
                  <a:lnTo>
                    <a:pt x="4643873" y="971977"/>
                  </a:lnTo>
                  <a:lnTo>
                    <a:pt x="0" y="971977"/>
                  </a:lnTo>
                  <a:close/>
                </a:path>
              </a:pathLst>
            </a:custGeom>
            <a:solidFill>
              <a:srgbClr val="EFEBE9"/>
            </a:solidFill>
            <a:ln w="28575" cap="sq">
              <a:solidFill>
                <a:srgbClr val="000000"/>
              </a:solidFill>
              <a:prstDash val="solid"/>
              <a:miter/>
            </a:ln>
          </p:spPr>
          <p:txBody>
            <a:bodyPr/>
            <a:lstStyle/>
            <a:p>
              <a:endParaRPr lang="en-US"/>
            </a:p>
          </p:txBody>
        </p:sp>
        <p:sp>
          <p:nvSpPr>
            <p:cNvPr id="11" name="TextBox 11"/>
            <p:cNvSpPr txBox="1"/>
            <p:nvPr/>
          </p:nvSpPr>
          <p:spPr>
            <a:xfrm>
              <a:off x="0" y="-133350"/>
              <a:ext cx="4643873" cy="1105327"/>
            </a:xfrm>
            <a:prstGeom prst="rect">
              <a:avLst/>
            </a:prstGeom>
          </p:spPr>
          <p:txBody>
            <a:bodyPr lIns="50800" tIns="50800" rIns="50800" bIns="50800" rtlCol="0" anchor="ctr"/>
            <a:lstStyle/>
            <a:p>
              <a:pPr algn="ctr">
                <a:lnSpc>
                  <a:spcPts val="3720"/>
                </a:lnSpc>
              </a:pPr>
              <a:endParaRPr/>
            </a:p>
          </p:txBody>
        </p:sp>
      </p:grpSp>
      <p:sp>
        <p:nvSpPr>
          <p:cNvPr id="12" name="Freeform 12"/>
          <p:cNvSpPr/>
          <p:nvPr/>
        </p:nvSpPr>
        <p:spPr>
          <a:xfrm>
            <a:off x="4438507" y="4176311"/>
            <a:ext cx="9410987" cy="5743626"/>
          </a:xfrm>
          <a:custGeom>
            <a:avLst/>
            <a:gdLst/>
            <a:ahLst/>
            <a:cxnLst/>
            <a:rect l="l" t="t" r="r" b="b"/>
            <a:pathLst>
              <a:path w="9410987" h="5743626">
                <a:moveTo>
                  <a:pt x="0" y="0"/>
                </a:moveTo>
                <a:lnTo>
                  <a:pt x="9410986" y="0"/>
                </a:lnTo>
                <a:lnTo>
                  <a:pt x="9410986" y="5743626"/>
                </a:lnTo>
                <a:lnTo>
                  <a:pt x="0" y="5743626"/>
                </a:lnTo>
                <a:lnTo>
                  <a:pt x="0" y="0"/>
                </a:lnTo>
                <a:close/>
              </a:path>
            </a:pathLst>
          </a:custGeom>
          <a:blipFill>
            <a:blip r:embed="rId2">
              <a:extLst>
                <a:ext uri="{96DAC541-7B7A-43D3-8B79-37D633B846F1}">
                  <asvg:svgBlip xmlns:asvg="http://schemas.microsoft.com/office/drawing/2016/SVG/main" r:embed="rId3"/>
                </a:ext>
              </a:extLst>
            </a:blip>
            <a:stretch>
              <a:fillRect b="-30187"/>
            </a:stretch>
          </a:blipFill>
        </p:spPr>
        <p:txBody>
          <a:bodyPr/>
          <a:lstStyle/>
          <a:p>
            <a:endParaRPr lang="en-US"/>
          </a:p>
        </p:txBody>
      </p:sp>
      <p:sp>
        <p:nvSpPr>
          <p:cNvPr id="13" name="TextBox 13"/>
          <p:cNvSpPr txBox="1"/>
          <p:nvPr/>
        </p:nvSpPr>
        <p:spPr>
          <a:xfrm>
            <a:off x="1995267" y="2215451"/>
            <a:ext cx="14297465" cy="2897396"/>
          </a:xfrm>
          <a:prstGeom prst="rect">
            <a:avLst/>
          </a:prstGeom>
        </p:spPr>
        <p:txBody>
          <a:bodyPr lIns="0" tIns="0" rIns="0" bIns="0" rtlCol="0" anchor="t">
            <a:spAutoFit/>
          </a:bodyPr>
          <a:lstStyle/>
          <a:p>
            <a:pPr algn="ctr">
              <a:lnSpc>
                <a:spcPts val="25826"/>
              </a:lnSpc>
              <a:spcBef>
                <a:spcPct val="0"/>
              </a:spcBef>
            </a:pPr>
            <a:r>
              <a:rPr lang="en-US" sz="14880" b="1" spc="461" dirty="0">
                <a:solidFill>
                  <a:schemeClr val="accent3">
                    <a:lumMod val="50000"/>
                  </a:schemeClr>
                </a:solidFill>
                <a:latin typeface="Futura Display"/>
                <a:sym typeface="Futura Display"/>
              </a:rPr>
              <a:t>HUMILITY</a:t>
            </a:r>
          </a:p>
        </p:txBody>
      </p:sp>
      <p:sp>
        <p:nvSpPr>
          <p:cNvPr id="14" name="TextBox 14"/>
          <p:cNvSpPr txBox="1"/>
          <p:nvPr/>
        </p:nvSpPr>
        <p:spPr>
          <a:xfrm>
            <a:off x="747993" y="697995"/>
            <a:ext cx="16511307" cy="827545"/>
          </a:xfrm>
          <a:prstGeom prst="rect">
            <a:avLst/>
          </a:prstGeom>
        </p:spPr>
        <p:txBody>
          <a:bodyPr lIns="0" tIns="0" rIns="0" bIns="0" rtlCol="0" anchor="t">
            <a:spAutoFit/>
          </a:bodyPr>
          <a:lstStyle/>
          <a:p>
            <a:pPr marL="0" lvl="0" indent="0" algn="ctr">
              <a:lnSpc>
                <a:spcPts val="6907"/>
              </a:lnSpc>
              <a:spcBef>
                <a:spcPct val="0"/>
              </a:spcBef>
            </a:pPr>
            <a:r>
              <a:rPr lang="en-US" sz="4186">
                <a:solidFill>
                  <a:srgbClr val="000000"/>
                </a:solidFill>
                <a:latin typeface="Bricolage Grotesque"/>
                <a:ea typeface="Bricolage Grotesque"/>
                <a:cs typeface="Bricolage Grotesque"/>
                <a:sym typeface="Bricolage Grotesque"/>
              </a:rPr>
              <a:t>No Confidence in the Flesh (What we have done or accomplished)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CDCD4"/>
        </a:solidFill>
        <a:effectLst/>
      </p:bgPr>
    </p:bg>
    <p:spTree>
      <p:nvGrpSpPr>
        <p:cNvPr id="1" name=""/>
        <p:cNvGrpSpPr/>
        <p:nvPr/>
      </p:nvGrpSpPr>
      <p:grpSpPr>
        <a:xfrm>
          <a:off x="0" y="0"/>
          <a:ext cx="0" cy="0"/>
          <a:chOff x="0" y="0"/>
          <a:chExt cx="0" cy="0"/>
        </a:xfrm>
      </p:grpSpPr>
      <p:grpSp>
        <p:nvGrpSpPr>
          <p:cNvPr id="2" name="Group 2"/>
          <p:cNvGrpSpPr/>
          <p:nvPr/>
        </p:nvGrpSpPr>
        <p:grpSpPr>
          <a:xfrm>
            <a:off x="327898" y="345156"/>
            <a:ext cx="17632204" cy="9596688"/>
            <a:chOff x="0" y="0"/>
            <a:chExt cx="4643873" cy="2527523"/>
          </a:xfrm>
        </p:grpSpPr>
        <p:sp>
          <p:nvSpPr>
            <p:cNvPr id="3" name="Freeform 3"/>
            <p:cNvSpPr/>
            <p:nvPr/>
          </p:nvSpPr>
          <p:spPr>
            <a:xfrm>
              <a:off x="0" y="0"/>
              <a:ext cx="4643873" cy="2527523"/>
            </a:xfrm>
            <a:custGeom>
              <a:avLst/>
              <a:gdLst/>
              <a:ahLst/>
              <a:cxnLst/>
              <a:rect l="l" t="t" r="r" b="b"/>
              <a:pathLst>
                <a:path w="4643873" h="2527523">
                  <a:moveTo>
                    <a:pt x="0" y="0"/>
                  </a:moveTo>
                  <a:lnTo>
                    <a:pt x="4643873" y="0"/>
                  </a:lnTo>
                  <a:lnTo>
                    <a:pt x="4643873" y="2527523"/>
                  </a:lnTo>
                  <a:lnTo>
                    <a:pt x="0" y="2527523"/>
                  </a:lnTo>
                  <a:close/>
                </a:path>
              </a:pathLst>
            </a:custGeom>
            <a:solidFill>
              <a:srgbClr val="000000">
                <a:alpha val="0"/>
              </a:srgbClr>
            </a:solidFill>
            <a:ln w="28575" cap="sq">
              <a:solidFill>
                <a:srgbClr val="000000"/>
              </a:solidFill>
              <a:prstDash val="solid"/>
              <a:miter/>
            </a:ln>
          </p:spPr>
          <p:txBody>
            <a:bodyPr/>
            <a:lstStyle/>
            <a:p>
              <a:endParaRPr lang="en-US"/>
            </a:p>
          </p:txBody>
        </p:sp>
        <p:sp>
          <p:nvSpPr>
            <p:cNvPr id="4" name="TextBox 4"/>
            <p:cNvSpPr txBox="1"/>
            <p:nvPr/>
          </p:nvSpPr>
          <p:spPr>
            <a:xfrm>
              <a:off x="0" y="-133350"/>
              <a:ext cx="4643873" cy="2660873"/>
            </a:xfrm>
            <a:prstGeom prst="rect">
              <a:avLst/>
            </a:prstGeom>
          </p:spPr>
          <p:txBody>
            <a:bodyPr lIns="50800" tIns="50800" rIns="50800" bIns="50800" rtlCol="0" anchor="ctr"/>
            <a:lstStyle/>
            <a:p>
              <a:pPr algn="ctr">
                <a:lnSpc>
                  <a:spcPts val="3720"/>
                </a:lnSpc>
              </a:pPr>
              <a:endParaRPr/>
            </a:p>
          </p:txBody>
        </p:sp>
      </p:grpSp>
      <p:grpSp>
        <p:nvGrpSpPr>
          <p:cNvPr id="5" name="Group 5"/>
          <p:cNvGrpSpPr/>
          <p:nvPr/>
        </p:nvGrpSpPr>
        <p:grpSpPr>
          <a:xfrm>
            <a:off x="327898" y="345156"/>
            <a:ext cx="3417169" cy="3792185"/>
            <a:chOff x="0" y="0"/>
            <a:chExt cx="899995" cy="998765"/>
          </a:xfrm>
        </p:grpSpPr>
        <p:sp>
          <p:nvSpPr>
            <p:cNvPr id="6" name="Freeform 6"/>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A7BFA7"/>
            </a:solidFill>
            <a:ln w="28575" cap="sq">
              <a:solidFill>
                <a:srgbClr val="000000"/>
              </a:solidFill>
              <a:prstDash val="solid"/>
              <a:miter/>
            </a:ln>
          </p:spPr>
          <p:txBody>
            <a:bodyPr/>
            <a:lstStyle/>
            <a:p>
              <a:endParaRPr lang="en-US"/>
            </a:p>
          </p:txBody>
        </p:sp>
        <p:sp>
          <p:nvSpPr>
            <p:cNvPr id="7" name="TextBox 7"/>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grpSp>
        <p:nvGrpSpPr>
          <p:cNvPr id="8" name="Group 8"/>
          <p:cNvGrpSpPr/>
          <p:nvPr/>
        </p:nvGrpSpPr>
        <p:grpSpPr>
          <a:xfrm>
            <a:off x="14542933" y="345156"/>
            <a:ext cx="3417169" cy="3792185"/>
            <a:chOff x="0" y="0"/>
            <a:chExt cx="899995" cy="998765"/>
          </a:xfrm>
        </p:grpSpPr>
        <p:sp>
          <p:nvSpPr>
            <p:cNvPr id="9" name="Freeform 9"/>
            <p:cNvSpPr/>
            <p:nvPr/>
          </p:nvSpPr>
          <p:spPr>
            <a:xfrm>
              <a:off x="0" y="0"/>
              <a:ext cx="899995" cy="998765"/>
            </a:xfrm>
            <a:custGeom>
              <a:avLst/>
              <a:gdLst/>
              <a:ahLst/>
              <a:cxnLst/>
              <a:rect l="l" t="t" r="r" b="b"/>
              <a:pathLst>
                <a:path w="899995" h="998765">
                  <a:moveTo>
                    <a:pt x="0" y="0"/>
                  </a:moveTo>
                  <a:lnTo>
                    <a:pt x="899995" y="0"/>
                  </a:lnTo>
                  <a:lnTo>
                    <a:pt x="899995" y="998765"/>
                  </a:lnTo>
                  <a:lnTo>
                    <a:pt x="0" y="998765"/>
                  </a:lnTo>
                  <a:close/>
                </a:path>
              </a:pathLst>
            </a:custGeom>
            <a:solidFill>
              <a:srgbClr val="DFD3C7"/>
            </a:solidFill>
            <a:ln w="28575" cap="sq">
              <a:solidFill>
                <a:srgbClr val="000000"/>
              </a:solidFill>
              <a:prstDash val="solid"/>
              <a:miter/>
            </a:ln>
          </p:spPr>
          <p:txBody>
            <a:bodyPr/>
            <a:lstStyle/>
            <a:p>
              <a:endParaRPr lang="en-US"/>
            </a:p>
          </p:txBody>
        </p:sp>
        <p:sp>
          <p:nvSpPr>
            <p:cNvPr id="10" name="TextBox 10"/>
            <p:cNvSpPr txBox="1"/>
            <p:nvPr/>
          </p:nvSpPr>
          <p:spPr>
            <a:xfrm>
              <a:off x="0" y="-133350"/>
              <a:ext cx="899995" cy="1132115"/>
            </a:xfrm>
            <a:prstGeom prst="rect">
              <a:avLst/>
            </a:prstGeom>
          </p:spPr>
          <p:txBody>
            <a:bodyPr lIns="50800" tIns="50800" rIns="50800" bIns="50800" rtlCol="0" anchor="ctr"/>
            <a:lstStyle/>
            <a:p>
              <a:pPr algn="ctr">
                <a:lnSpc>
                  <a:spcPts val="3720"/>
                </a:lnSpc>
              </a:pPr>
              <a:endParaRPr/>
            </a:p>
          </p:txBody>
        </p:sp>
      </p:grpSp>
      <p:sp>
        <p:nvSpPr>
          <p:cNvPr id="11" name="Freeform 11"/>
          <p:cNvSpPr/>
          <p:nvPr/>
        </p:nvSpPr>
        <p:spPr>
          <a:xfrm flipH="1">
            <a:off x="673016" y="5069454"/>
            <a:ext cx="2738604" cy="4847625"/>
          </a:xfrm>
          <a:custGeom>
            <a:avLst/>
            <a:gdLst/>
            <a:ahLst/>
            <a:cxnLst/>
            <a:rect l="l" t="t" r="r" b="b"/>
            <a:pathLst>
              <a:path w="2738604" h="4847625">
                <a:moveTo>
                  <a:pt x="2738603" y="0"/>
                </a:moveTo>
                <a:lnTo>
                  <a:pt x="0" y="0"/>
                </a:lnTo>
                <a:lnTo>
                  <a:pt x="0" y="4847625"/>
                </a:lnTo>
                <a:lnTo>
                  <a:pt x="2738603" y="4847625"/>
                </a:lnTo>
                <a:lnTo>
                  <a:pt x="2738603" y="0"/>
                </a:lnTo>
                <a:close/>
              </a:path>
            </a:pathLst>
          </a:custGeom>
          <a:blipFill>
            <a:blip r:embed="rId2">
              <a:extLst>
                <a:ext uri="{96DAC541-7B7A-43D3-8B79-37D633B846F1}">
                  <asvg:svgBlip xmlns:asvg="http://schemas.microsoft.com/office/drawing/2016/SVG/main" r:embed="rId3"/>
                </a:ext>
              </a:extLst>
            </a:blip>
            <a:stretch>
              <a:fillRect b="-2209"/>
            </a:stretch>
          </a:blipFill>
        </p:spPr>
        <p:txBody>
          <a:bodyPr/>
          <a:lstStyle/>
          <a:p>
            <a:endParaRPr lang="en-US"/>
          </a:p>
        </p:txBody>
      </p:sp>
      <p:sp>
        <p:nvSpPr>
          <p:cNvPr id="12" name="Freeform 12"/>
          <p:cNvSpPr/>
          <p:nvPr/>
        </p:nvSpPr>
        <p:spPr>
          <a:xfrm>
            <a:off x="14876381" y="5069454"/>
            <a:ext cx="2738604" cy="4847625"/>
          </a:xfrm>
          <a:custGeom>
            <a:avLst/>
            <a:gdLst/>
            <a:ahLst/>
            <a:cxnLst/>
            <a:rect l="l" t="t" r="r" b="b"/>
            <a:pathLst>
              <a:path w="2738604" h="4847625">
                <a:moveTo>
                  <a:pt x="0" y="0"/>
                </a:moveTo>
                <a:lnTo>
                  <a:pt x="2738603" y="0"/>
                </a:lnTo>
                <a:lnTo>
                  <a:pt x="2738603" y="4847625"/>
                </a:lnTo>
                <a:lnTo>
                  <a:pt x="0" y="4847625"/>
                </a:lnTo>
                <a:lnTo>
                  <a:pt x="0" y="0"/>
                </a:lnTo>
                <a:close/>
              </a:path>
            </a:pathLst>
          </a:custGeom>
          <a:blipFill>
            <a:blip r:embed="rId2">
              <a:extLst>
                <a:ext uri="{96DAC541-7B7A-43D3-8B79-37D633B846F1}">
                  <asvg:svgBlip xmlns:asvg="http://schemas.microsoft.com/office/drawing/2016/SVG/main" r:embed="rId3"/>
                </a:ext>
              </a:extLst>
            </a:blip>
            <a:stretch>
              <a:fillRect b="-2209"/>
            </a:stretch>
          </a:blipFill>
        </p:spPr>
        <p:txBody>
          <a:bodyPr/>
          <a:lstStyle/>
          <a:p>
            <a:endParaRPr lang="en-US"/>
          </a:p>
        </p:txBody>
      </p:sp>
      <p:sp>
        <p:nvSpPr>
          <p:cNvPr id="13" name="TextBox 13"/>
          <p:cNvSpPr txBox="1"/>
          <p:nvPr/>
        </p:nvSpPr>
        <p:spPr>
          <a:xfrm>
            <a:off x="3765119" y="709949"/>
            <a:ext cx="11281734" cy="2897396"/>
          </a:xfrm>
          <a:prstGeom prst="rect">
            <a:avLst/>
          </a:prstGeom>
        </p:spPr>
        <p:txBody>
          <a:bodyPr wrap="square" lIns="0" tIns="0" rIns="0" bIns="0" rtlCol="0" anchor="t">
            <a:spAutoFit/>
          </a:bodyPr>
          <a:lstStyle/>
          <a:p>
            <a:pPr algn="ctr">
              <a:lnSpc>
                <a:spcPts val="25826"/>
              </a:lnSpc>
              <a:spcBef>
                <a:spcPct val="0"/>
              </a:spcBef>
            </a:pPr>
            <a:r>
              <a:rPr lang="en-US" sz="14880" b="1" spc="461" dirty="0">
                <a:solidFill>
                  <a:schemeClr val="accent3">
                    <a:lumMod val="50000"/>
                  </a:schemeClr>
                </a:solidFill>
                <a:latin typeface="Futura Display"/>
                <a:sym typeface="Futura Display"/>
              </a:rPr>
              <a:t>PHIL. 3:3-6</a:t>
            </a:r>
          </a:p>
        </p:txBody>
      </p:sp>
      <p:grpSp>
        <p:nvGrpSpPr>
          <p:cNvPr id="14" name="Group 14"/>
          <p:cNvGrpSpPr/>
          <p:nvPr/>
        </p:nvGrpSpPr>
        <p:grpSpPr>
          <a:xfrm>
            <a:off x="3745067" y="4137341"/>
            <a:ext cx="10797867" cy="5804503"/>
            <a:chOff x="0" y="0"/>
            <a:chExt cx="2843883" cy="1528758"/>
          </a:xfrm>
        </p:grpSpPr>
        <p:sp>
          <p:nvSpPr>
            <p:cNvPr id="15" name="Freeform 15"/>
            <p:cNvSpPr/>
            <p:nvPr/>
          </p:nvSpPr>
          <p:spPr>
            <a:xfrm>
              <a:off x="0" y="0"/>
              <a:ext cx="2843883" cy="1528758"/>
            </a:xfrm>
            <a:custGeom>
              <a:avLst/>
              <a:gdLst/>
              <a:ahLst/>
              <a:cxnLst/>
              <a:rect l="l" t="t" r="r" b="b"/>
              <a:pathLst>
                <a:path w="2843883" h="1528758">
                  <a:moveTo>
                    <a:pt x="0" y="0"/>
                  </a:moveTo>
                  <a:lnTo>
                    <a:pt x="2843883" y="0"/>
                  </a:lnTo>
                  <a:lnTo>
                    <a:pt x="2843883" y="1528758"/>
                  </a:lnTo>
                  <a:lnTo>
                    <a:pt x="0" y="1528758"/>
                  </a:lnTo>
                  <a:close/>
                </a:path>
              </a:pathLst>
            </a:custGeom>
            <a:solidFill>
              <a:srgbClr val="EFEBE9"/>
            </a:solidFill>
            <a:ln w="28575" cap="sq">
              <a:solidFill>
                <a:srgbClr val="000000"/>
              </a:solidFill>
              <a:prstDash val="solid"/>
              <a:miter/>
            </a:ln>
          </p:spPr>
          <p:txBody>
            <a:bodyPr/>
            <a:lstStyle/>
            <a:p>
              <a:endParaRPr lang="en-US"/>
            </a:p>
          </p:txBody>
        </p:sp>
        <p:sp>
          <p:nvSpPr>
            <p:cNvPr id="16" name="TextBox 16"/>
            <p:cNvSpPr txBox="1"/>
            <p:nvPr/>
          </p:nvSpPr>
          <p:spPr>
            <a:xfrm>
              <a:off x="0" y="-228600"/>
              <a:ext cx="2843883" cy="1757358"/>
            </a:xfrm>
            <a:prstGeom prst="rect">
              <a:avLst/>
            </a:prstGeom>
          </p:spPr>
          <p:txBody>
            <a:bodyPr lIns="50800" tIns="50800" rIns="50800" bIns="50800" rtlCol="0" anchor="ctr"/>
            <a:lstStyle/>
            <a:p>
              <a:pPr marL="777240" lvl="1" indent="-388620">
                <a:lnSpc>
                  <a:spcPts val="6696"/>
                </a:lnSpc>
                <a:buAutoNum type="arabicPeriod"/>
              </a:pPr>
              <a:r>
                <a:rPr lang="en-US" sz="3600" dirty="0">
                  <a:solidFill>
                    <a:srgbClr val="000000"/>
                  </a:solidFill>
                  <a:latin typeface="Bricolage Grotesque"/>
                  <a:ea typeface="Bricolage Grotesque"/>
                  <a:cs typeface="Bricolage Grotesque"/>
                  <a:sym typeface="Bricolage Grotesque"/>
                </a:rPr>
                <a:t>What is the point Paul is making in verses </a:t>
              </a:r>
              <a:br>
                <a:rPr lang="en-US" sz="3600" dirty="0">
                  <a:solidFill>
                    <a:srgbClr val="000000"/>
                  </a:solidFill>
                  <a:latin typeface="Bricolage Grotesque"/>
                  <a:ea typeface="Bricolage Grotesque"/>
                  <a:cs typeface="Bricolage Grotesque"/>
                  <a:sym typeface="Bricolage Grotesque"/>
                </a:rPr>
              </a:br>
              <a:r>
                <a:rPr lang="en-US" sz="3600" dirty="0">
                  <a:solidFill>
                    <a:srgbClr val="000000"/>
                  </a:solidFill>
                  <a:latin typeface="Bricolage Grotesque"/>
                  <a:ea typeface="Bricolage Grotesque"/>
                  <a:cs typeface="Bricolage Grotesque"/>
                  <a:sym typeface="Bricolage Grotesque"/>
                </a:rPr>
                <a:t>3 through 6?</a:t>
              </a:r>
            </a:p>
            <a:p>
              <a:pPr marL="777240" lvl="1" indent="-388620">
                <a:lnSpc>
                  <a:spcPts val="6696"/>
                </a:lnSpc>
                <a:buAutoNum type="arabicPeriod"/>
              </a:pPr>
              <a:r>
                <a:rPr lang="en-US" sz="3600" dirty="0">
                  <a:solidFill>
                    <a:srgbClr val="000000"/>
                  </a:solidFill>
                  <a:latin typeface="Bricolage Grotesque"/>
                  <a:ea typeface="Bricolage Grotesque"/>
                  <a:cs typeface="Bricolage Grotesque"/>
                  <a:sym typeface="Bricolage Grotesque"/>
                </a:rPr>
                <a:t>How can we be proud of what we have accomplished and yet not give too much credit to ourselves?</a:t>
              </a:r>
            </a:p>
            <a:p>
              <a:pPr marL="0" lvl="0" indent="0" algn="ctr">
                <a:lnSpc>
                  <a:spcPts val="6696"/>
                </a:lnSpc>
                <a:spcBef>
                  <a:spcPct val="0"/>
                </a:spcBef>
              </a:pPr>
              <a:endParaRPr lang="en-US" sz="3600" dirty="0">
                <a:solidFill>
                  <a:srgbClr val="000000"/>
                </a:solidFill>
                <a:latin typeface="Bricolage Grotesque"/>
                <a:ea typeface="Bricolage Grotesque"/>
                <a:cs typeface="Bricolage Grotesque"/>
                <a:sym typeface="Bricolage Grotesque"/>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325</Words>
  <Application>Microsoft Office PowerPoint</Application>
  <PresentationFormat>Custom</PresentationFormat>
  <Paragraphs>33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Bricolage Grotesque Bold</vt:lpstr>
      <vt:lpstr>Canva Sans</vt:lpstr>
      <vt:lpstr>Futura Display</vt:lpstr>
      <vt:lpstr>Bricolage Grotesque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Philippians Lesson 5 0f 7</dc:title>
  <cp:lastModifiedBy>Administration Ministry</cp:lastModifiedBy>
  <cp:revision>2</cp:revision>
  <dcterms:created xsi:type="dcterms:W3CDTF">2006-08-16T00:00:00Z</dcterms:created>
  <dcterms:modified xsi:type="dcterms:W3CDTF">2024-11-07T22:41:50Z</dcterms:modified>
  <dc:identifier>DAGV0GyAxXk</dc:identifier>
</cp:coreProperties>
</file>