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ricolage Grotesque"/>
      <p:regular r:id="rId20"/>
    </p:embeddedFont>
    <p:embeddedFont>
      <p:font typeface="Bricolage Grotesque Bold"/>
      <p:regular r:id="rId21"/>
    </p:embeddedFont>
    <p:embeddedFont>
      <p:font typeface="Canva Sans"/>
      <p:regular r:id="rId22"/>
    </p:embeddedFont>
    <p:embeddedFont>
      <p:font typeface="Futura Display"/>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9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9258300"/>
            <a:ext cx="17632204" cy="683544"/>
            <a:chOff x="0" y="0"/>
            <a:chExt cx="4643873" cy="180028"/>
          </a:xfrm>
        </p:grpSpPr>
        <p:sp>
          <p:nvSpPr>
            <p:cNvPr id="6" name="Freeform 6"/>
            <p:cNvSpPr/>
            <p:nvPr/>
          </p:nvSpPr>
          <p:spPr>
            <a:xfrm>
              <a:off x="0" y="0"/>
              <a:ext cx="4643873" cy="180028"/>
            </a:xfrm>
            <a:custGeom>
              <a:avLst/>
              <a:gdLst/>
              <a:ahLst/>
              <a:cxnLst/>
              <a:rect l="l" t="t" r="r" b="b"/>
              <a:pathLst>
                <a:path w="4643873" h="180028">
                  <a:moveTo>
                    <a:pt x="0" y="0"/>
                  </a:moveTo>
                  <a:lnTo>
                    <a:pt x="4643873" y="0"/>
                  </a:lnTo>
                  <a:lnTo>
                    <a:pt x="4643873" y="180028"/>
                  </a:lnTo>
                  <a:lnTo>
                    <a:pt x="0" y="180028"/>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313378"/>
            </a:xfrm>
            <a:prstGeom prst="rect">
              <a:avLst/>
            </a:prstGeom>
          </p:spPr>
          <p:txBody>
            <a:bodyPr lIns="50800" tIns="50800" rIns="50800" bIns="50800" rtlCol="0" anchor="ctr"/>
            <a:lstStyle/>
            <a:p>
              <a:pPr algn="ctr">
                <a:lnSpc>
                  <a:spcPts val="3720"/>
                </a:lnSpc>
              </a:pPr>
              <a:endParaRPr/>
            </a:p>
          </p:txBody>
        </p:sp>
      </p:grpSp>
      <p:sp>
        <p:nvSpPr>
          <p:cNvPr id="8" name="AutoShape 8"/>
          <p:cNvSpPr/>
          <p:nvPr/>
        </p:nvSpPr>
        <p:spPr>
          <a:xfrm>
            <a:off x="327898" y="958578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9" name="Freeform 9"/>
          <p:cNvSpPr/>
          <p:nvPr/>
        </p:nvSpPr>
        <p:spPr>
          <a:xfrm flipH="1">
            <a:off x="358142" y="2781326"/>
            <a:ext cx="5300498" cy="7127808"/>
          </a:xfrm>
          <a:custGeom>
            <a:avLst/>
            <a:gdLst/>
            <a:ahLst/>
            <a:cxnLst/>
            <a:rect l="l" t="t" r="r" b="b"/>
            <a:pathLst>
              <a:path w="5300498" h="7127808">
                <a:moveTo>
                  <a:pt x="5300499" y="0"/>
                </a:moveTo>
                <a:lnTo>
                  <a:pt x="0" y="0"/>
                </a:lnTo>
                <a:lnTo>
                  <a:pt x="0" y="7127809"/>
                </a:lnTo>
                <a:lnTo>
                  <a:pt x="5300499" y="7127809"/>
                </a:lnTo>
                <a:lnTo>
                  <a:pt x="5300499" y="0"/>
                </a:lnTo>
                <a:close/>
              </a:path>
            </a:pathLst>
          </a:custGeom>
          <a:blipFill>
            <a:blip r:embed="rId2">
              <a:extLst>
                <a:ext uri="{96DAC541-7B7A-43D3-8B79-37D633B846F1}">
                  <asvg:svgBlip xmlns:asvg="http://schemas.microsoft.com/office/drawing/2016/SVG/main" r:embed="rId3"/>
                </a:ext>
              </a:extLst>
            </a:blip>
            <a:stretch>
              <a:fillRect r="-30270" b="-8074"/>
            </a:stretch>
          </a:blipFill>
        </p:spPr>
        <p:txBody>
          <a:bodyPr/>
          <a:lstStyle/>
          <a:p>
            <a:endParaRPr lang="en-US"/>
          </a:p>
        </p:txBody>
      </p:sp>
      <p:grpSp>
        <p:nvGrpSpPr>
          <p:cNvPr id="10" name="Group 10"/>
          <p:cNvGrpSpPr/>
          <p:nvPr/>
        </p:nvGrpSpPr>
        <p:grpSpPr>
          <a:xfrm>
            <a:off x="4014440" y="1890035"/>
            <a:ext cx="10259121" cy="6506931"/>
            <a:chOff x="0" y="0"/>
            <a:chExt cx="3492699" cy="2215273"/>
          </a:xfrm>
        </p:grpSpPr>
        <p:sp>
          <p:nvSpPr>
            <p:cNvPr id="11" name="Freeform 11"/>
            <p:cNvSpPr/>
            <p:nvPr/>
          </p:nvSpPr>
          <p:spPr>
            <a:xfrm>
              <a:off x="0" y="0"/>
              <a:ext cx="3492699" cy="2215273"/>
            </a:xfrm>
            <a:custGeom>
              <a:avLst/>
              <a:gdLst/>
              <a:ahLst/>
              <a:cxnLst/>
              <a:rect l="l" t="t" r="r" b="b"/>
              <a:pathLst>
                <a:path w="3492699" h="2215273">
                  <a:moveTo>
                    <a:pt x="3413281" y="0"/>
                  </a:moveTo>
                  <a:lnTo>
                    <a:pt x="79418" y="0"/>
                  </a:lnTo>
                  <a:cubicBezTo>
                    <a:pt x="79418" y="43699"/>
                    <a:pt x="44079" y="79418"/>
                    <a:pt x="0" y="79418"/>
                  </a:cubicBezTo>
                  <a:lnTo>
                    <a:pt x="0" y="2135855"/>
                  </a:lnTo>
                  <a:cubicBezTo>
                    <a:pt x="43699" y="2135855"/>
                    <a:pt x="79418" y="2171194"/>
                    <a:pt x="79418" y="2215273"/>
                  </a:cubicBezTo>
                  <a:lnTo>
                    <a:pt x="3413281" y="2215273"/>
                  </a:lnTo>
                  <a:cubicBezTo>
                    <a:pt x="3413281" y="2171573"/>
                    <a:pt x="3448620" y="2135855"/>
                    <a:pt x="3492699" y="2135855"/>
                  </a:cubicBezTo>
                  <a:lnTo>
                    <a:pt x="3492699" y="79418"/>
                  </a:lnTo>
                  <a:cubicBezTo>
                    <a:pt x="3449000" y="79418"/>
                    <a:pt x="3413281" y="44079"/>
                    <a:pt x="3413281" y="0"/>
                  </a:cubicBezTo>
                  <a:close/>
                </a:path>
              </a:pathLst>
            </a:custGeom>
            <a:solidFill>
              <a:srgbClr val="A7BFA7"/>
            </a:solidFill>
            <a:ln w="28575" cap="sq">
              <a:solidFill>
                <a:srgbClr val="000000"/>
              </a:solidFill>
              <a:prstDash val="solid"/>
              <a:miter/>
            </a:ln>
          </p:spPr>
          <p:txBody>
            <a:bodyPr/>
            <a:lstStyle/>
            <a:p>
              <a:endParaRPr lang="en-US"/>
            </a:p>
          </p:txBody>
        </p:sp>
        <p:sp>
          <p:nvSpPr>
            <p:cNvPr id="12" name="TextBox 12"/>
            <p:cNvSpPr txBox="1"/>
            <p:nvPr/>
          </p:nvSpPr>
          <p:spPr>
            <a:xfrm>
              <a:off x="38100" y="-95250"/>
              <a:ext cx="3416499" cy="2272423"/>
            </a:xfrm>
            <a:prstGeom prst="rect">
              <a:avLst/>
            </a:prstGeom>
          </p:spPr>
          <p:txBody>
            <a:bodyPr lIns="50800" tIns="50800" rIns="50800" bIns="50800" rtlCol="0" anchor="ctr"/>
            <a:lstStyle/>
            <a:p>
              <a:pPr algn="ctr">
                <a:lnSpc>
                  <a:spcPts val="3720"/>
                </a:lnSpc>
              </a:pPr>
              <a:endParaRPr/>
            </a:p>
          </p:txBody>
        </p:sp>
      </p:grpSp>
      <p:grpSp>
        <p:nvGrpSpPr>
          <p:cNvPr id="13" name="Group 13"/>
          <p:cNvGrpSpPr/>
          <p:nvPr/>
        </p:nvGrpSpPr>
        <p:grpSpPr>
          <a:xfrm>
            <a:off x="4212469" y="2105628"/>
            <a:ext cx="9863061" cy="6075744"/>
            <a:chOff x="0" y="0"/>
            <a:chExt cx="3357862" cy="2068476"/>
          </a:xfrm>
        </p:grpSpPr>
        <p:sp>
          <p:nvSpPr>
            <p:cNvPr id="14" name="Freeform 14"/>
            <p:cNvSpPr/>
            <p:nvPr/>
          </p:nvSpPr>
          <p:spPr>
            <a:xfrm>
              <a:off x="0" y="0"/>
              <a:ext cx="3357862" cy="2068476"/>
            </a:xfrm>
            <a:custGeom>
              <a:avLst/>
              <a:gdLst/>
              <a:ahLst/>
              <a:cxnLst/>
              <a:rect l="l" t="t" r="r" b="b"/>
              <a:pathLst>
                <a:path w="3357862" h="2068476">
                  <a:moveTo>
                    <a:pt x="3278443" y="0"/>
                  </a:moveTo>
                  <a:lnTo>
                    <a:pt x="79418" y="0"/>
                  </a:lnTo>
                  <a:cubicBezTo>
                    <a:pt x="79418" y="43699"/>
                    <a:pt x="44079" y="79418"/>
                    <a:pt x="0" y="79418"/>
                  </a:cubicBezTo>
                  <a:lnTo>
                    <a:pt x="0" y="1989058"/>
                  </a:lnTo>
                  <a:cubicBezTo>
                    <a:pt x="43699" y="1989058"/>
                    <a:pt x="79418" y="2024397"/>
                    <a:pt x="79418" y="2068476"/>
                  </a:cubicBezTo>
                  <a:lnTo>
                    <a:pt x="3278443" y="2068476"/>
                  </a:lnTo>
                  <a:cubicBezTo>
                    <a:pt x="3278443" y="2024777"/>
                    <a:pt x="3313783" y="1989058"/>
                    <a:pt x="3357862" y="1989058"/>
                  </a:cubicBezTo>
                  <a:lnTo>
                    <a:pt x="3357862" y="79418"/>
                  </a:lnTo>
                  <a:cubicBezTo>
                    <a:pt x="3314162" y="79418"/>
                    <a:pt x="3278443" y="44079"/>
                    <a:pt x="3278443" y="0"/>
                  </a:cubicBezTo>
                  <a:close/>
                </a:path>
              </a:pathLst>
            </a:custGeom>
            <a:solidFill>
              <a:srgbClr val="EFEBE9"/>
            </a:solidFill>
            <a:ln w="28575" cap="sq">
              <a:solidFill>
                <a:srgbClr val="000000"/>
              </a:solidFill>
              <a:prstDash val="solid"/>
              <a:miter/>
            </a:ln>
          </p:spPr>
          <p:txBody>
            <a:bodyPr/>
            <a:lstStyle/>
            <a:p>
              <a:endParaRPr lang="en-US"/>
            </a:p>
          </p:txBody>
        </p:sp>
        <p:sp>
          <p:nvSpPr>
            <p:cNvPr id="15" name="TextBox 15"/>
            <p:cNvSpPr txBox="1"/>
            <p:nvPr/>
          </p:nvSpPr>
          <p:spPr>
            <a:xfrm>
              <a:off x="38100" y="-95250"/>
              <a:ext cx="3281662" cy="2125626"/>
            </a:xfrm>
            <a:prstGeom prst="rect">
              <a:avLst/>
            </a:prstGeom>
          </p:spPr>
          <p:txBody>
            <a:bodyPr lIns="50800" tIns="50800" rIns="50800" bIns="50800" rtlCol="0" anchor="ctr"/>
            <a:lstStyle/>
            <a:p>
              <a:pPr algn="ctr">
                <a:lnSpc>
                  <a:spcPts val="3720"/>
                </a:lnSpc>
              </a:pPr>
              <a:endParaRPr/>
            </a:p>
          </p:txBody>
        </p:sp>
      </p:grpSp>
      <p:grpSp>
        <p:nvGrpSpPr>
          <p:cNvPr id="16" name="Group 16"/>
          <p:cNvGrpSpPr/>
          <p:nvPr/>
        </p:nvGrpSpPr>
        <p:grpSpPr>
          <a:xfrm>
            <a:off x="327898" y="345156"/>
            <a:ext cx="17632204" cy="683544"/>
            <a:chOff x="0" y="0"/>
            <a:chExt cx="4643873" cy="180028"/>
          </a:xfrm>
        </p:grpSpPr>
        <p:sp>
          <p:nvSpPr>
            <p:cNvPr id="17" name="Freeform 17"/>
            <p:cNvSpPr/>
            <p:nvPr/>
          </p:nvSpPr>
          <p:spPr>
            <a:xfrm>
              <a:off x="0" y="0"/>
              <a:ext cx="4643873" cy="180028"/>
            </a:xfrm>
            <a:custGeom>
              <a:avLst/>
              <a:gdLst/>
              <a:ahLst/>
              <a:cxnLst/>
              <a:rect l="l" t="t" r="r" b="b"/>
              <a:pathLst>
                <a:path w="4643873" h="180028">
                  <a:moveTo>
                    <a:pt x="0" y="0"/>
                  </a:moveTo>
                  <a:lnTo>
                    <a:pt x="4643873" y="0"/>
                  </a:lnTo>
                  <a:lnTo>
                    <a:pt x="4643873" y="180028"/>
                  </a:lnTo>
                  <a:lnTo>
                    <a:pt x="0" y="180028"/>
                  </a:lnTo>
                  <a:close/>
                </a:path>
              </a:pathLst>
            </a:custGeom>
            <a:solidFill>
              <a:srgbClr val="D6C58F"/>
            </a:solidFill>
            <a:ln w="28575" cap="sq">
              <a:solidFill>
                <a:srgbClr val="000000"/>
              </a:solidFill>
              <a:prstDash val="solid"/>
              <a:miter/>
            </a:ln>
          </p:spPr>
          <p:txBody>
            <a:bodyPr/>
            <a:lstStyle/>
            <a:p>
              <a:endParaRPr lang="en-US"/>
            </a:p>
          </p:txBody>
        </p:sp>
        <p:sp>
          <p:nvSpPr>
            <p:cNvPr id="18" name="TextBox 18"/>
            <p:cNvSpPr txBox="1"/>
            <p:nvPr/>
          </p:nvSpPr>
          <p:spPr>
            <a:xfrm>
              <a:off x="0" y="-133350"/>
              <a:ext cx="4643873" cy="313378"/>
            </a:xfrm>
            <a:prstGeom prst="rect">
              <a:avLst/>
            </a:prstGeom>
          </p:spPr>
          <p:txBody>
            <a:bodyPr lIns="50800" tIns="50800" rIns="50800" bIns="50800" rtlCol="0" anchor="ctr"/>
            <a:lstStyle/>
            <a:p>
              <a:pPr algn="ctr">
                <a:lnSpc>
                  <a:spcPts val="3720"/>
                </a:lnSpc>
              </a:pPr>
              <a:endParaRPr/>
            </a:p>
          </p:txBody>
        </p:sp>
      </p:grpSp>
      <p:sp>
        <p:nvSpPr>
          <p:cNvPr id="19" name="Freeform 19"/>
          <p:cNvSpPr/>
          <p:nvPr/>
        </p:nvSpPr>
        <p:spPr>
          <a:xfrm>
            <a:off x="12653704" y="380179"/>
            <a:ext cx="5267711" cy="5266427"/>
          </a:xfrm>
          <a:custGeom>
            <a:avLst/>
            <a:gdLst/>
            <a:ahLst/>
            <a:cxnLst/>
            <a:rect l="l" t="t" r="r" b="b"/>
            <a:pathLst>
              <a:path w="5267711" h="5266427">
                <a:moveTo>
                  <a:pt x="0" y="0"/>
                </a:moveTo>
                <a:lnTo>
                  <a:pt x="5267711" y="0"/>
                </a:lnTo>
                <a:lnTo>
                  <a:pt x="5267711" y="5266427"/>
                </a:lnTo>
                <a:lnTo>
                  <a:pt x="0" y="5266427"/>
                </a:lnTo>
                <a:lnTo>
                  <a:pt x="0" y="0"/>
                </a:lnTo>
                <a:close/>
              </a:path>
            </a:pathLst>
          </a:custGeom>
          <a:blipFill>
            <a:blip r:embed="rId4">
              <a:extLst>
                <a:ext uri="{96DAC541-7B7A-43D3-8B79-37D633B846F1}">
                  <asvg:svgBlip xmlns:asvg="http://schemas.microsoft.com/office/drawing/2016/SVG/main" r:embed="rId5"/>
                </a:ext>
              </a:extLst>
            </a:blip>
            <a:stretch>
              <a:fillRect t="-69106" r="-20190"/>
            </a:stretch>
          </a:blipFill>
        </p:spPr>
        <p:txBody>
          <a:bodyPr/>
          <a:lstStyle/>
          <a:p>
            <a:endParaRPr lang="en-US"/>
          </a:p>
        </p:txBody>
      </p:sp>
      <p:sp>
        <p:nvSpPr>
          <p:cNvPr id="20" name="TextBox 20"/>
          <p:cNvSpPr txBox="1"/>
          <p:nvPr/>
        </p:nvSpPr>
        <p:spPr>
          <a:xfrm>
            <a:off x="5732278" y="2842415"/>
            <a:ext cx="6823445" cy="2436564"/>
          </a:xfrm>
          <a:prstGeom prst="rect">
            <a:avLst/>
          </a:prstGeom>
        </p:spPr>
        <p:txBody>
          <a:bodyPr lIns="0" tIns="0" rIns="0" bIns="0" rtlCol="0" anchor="t">
            <a:spAutoFit/>
          </a:bodyPr>
          <a:lstStyle/>
          <a:p>
            <a:pPr algn="ctr">
              <a:lnSpc>
                <a:spcPts val="18965"/>
              </a:lnSpc>
            </a:pPr>
            <a:r>
              <a:rPr lang="en-US" sz="21072" b="1" spc="653" dirty="0">
                <a:solidFill>
                  <a:schemeClr val="accent3">
                    <a:lumMod val="50000"/>
                  </a:schemeClr>
                </a:solidFill>
                <a:latin typeface="Futura Display"/>
                <a:ea typeface="Futura Display"/>
                <a:cs typeface="Futura Display"/>
                <a:sym typeface="Futura Display"/>
              </a:rPr>
              <a:t>JOY</a:t>
            </a:r>
          </a:p>
        </p:txBody>
      </p:sp>
      <p:sp>
        <p:nvSpPr>
          <p:cNvPr id="21" name="TextBox 21"/>
          <p:cNvSpPr txBox="1"/>
          <p:nvPr/>
        </p:nvSpPr>
        <p:spPr>
          <a:xfrm>
            <a:off x="4573466" y="5219681"/>
            <a:ext cx="9141067" cy="1452129"/>
          </a:xfrm>
          <a:prstGeom prst="rect">
            <a:avLst/>
          </a:prstGeom>
        </p:spPr>
        <p:txBody>
          <a:bodyPr lIns="0" tIns="0" rIns="0" bIns="0" rtlCol="0" anchor="t">
            <a:spAutoFit/>
          </a:bodyPr>
          <a:lstStyle/>
          <a:p>
            <a:pPr algn="ctr">
              <a:lnSpc>
                <a:spcPts val="12178"/>
              </a:lnSpc>
            </a:pPr>
            <a:r>
              <a:rPr lang="en-US" sz="9800" b="1" spc="419" dirty="0">
                <a:solidFill>
                  <a:srgbClr val="C89800"/>
                </a:solidFill>
                <a:latin typeface="Futura Display"/>
                <a:ea typeface="Futura Display"/>
                <a:cs typeface="Futura Display"/>
                <a:sym typeface="Futura Display"/>
              </a:rPr>
              <a:t>AMID TRIALS</a:t>
            </a:r>
          </a:p>
        </p:txBody>
      </p:sp>
      <p:sp>
        <p:nvSpPr>
          <p:cNvPr id="22" name="TextBox 22"/>
          <p:cNvSpPr txBox="1"/>
          <p:nvPr/>
        </p:nvSpPr>
        <p:spPr>
          <a:xfrm>
            <a:off x="6213343" y="6897299"/>
            <a:ext cx="5861315" cy="559549"/>
          </a:xfrm>
          <a:prstGeom prst="rect">
            <a:avLst/>
          </a:prstGeom>
        </p:spPr>
        <p:txBody>
          <a:bodyPr lIns="0" tIns="0" rIns="0" bIns="0" rtlCol="0" anchor="t">
            <a:spAutoFit/>
          </a:bodyPr>
          <a:lstStyle/>
          <a:p>
            <a:pPr marL="0" lvl="0" indent="0" algn="ctr">
              <a:lnSpc>
                <a:spcPts val="4499"/>
              </a:lnSpc>
              <a:spcBef>
                <a:spcPct val="0"/>
              </a:spcBef>
            </a:pPr>
            <a:r>
              <a:rPr lang="en-US" sz="3781">
                <a:solidFill>
                  <a:srgbClr val="000000"/>
                </a:solidFill>
                <a:latin typeface="Bricolage Grotesque"/>
                <a:ea typeface="Bricolage Grotesque"/>
                <a:cs typeface="Bricolage Grotesque"/>
                <a:sym typeface="Bricolage Grotesque"/>
              </a:rPr>
              <a:t>A study of Philippians</a:t>
            </a:r>
          </a:p>
        </p:txBody>
      </p:sp>
      <p:sp>
        <p:nvSpPr>
          <p:cNvPr id="23" name="AutoShape 23"/>
          <p:cNvSpPr/>
          <p:nvPr/>
        </p:nvSpPr>
        <p:spPr>
          <a:xfrm>
            <a:off x="327898" y="672640"/>
            <a:ext cx="17632204" cy="0"/>
          </a:xfrm>
          <a:prstGeom prst="line">
            <a:avLst/>
          </a:prstGeom>
          <a:ln w="28575"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327898" y="4137341"/>
            <a:ext cx="17632204" cy="5804503"/>
            <a:chOff x="0" y="0"/>
            <a:chExt cx="4643873" cy="1528758"/>
          </a:xfrm>
        </p:grpSpPr>
        <p:sp>
          <p:nvSpPr>
            <p:cNvPr id="12" name="Freeform 12"/>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3" name="TextBox 13"/>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4" name="TextBox 14"/>
          <p:cNvSpPr txBox="1"/>
          <p:nvPr/>
        </p:nvSpPr>
        <p:spPr>
          <a:xfrm>
            <a:off x="1093581" y="4737733"/>
            <a:ext cx="16100838" cy="4595682"/>
          </a:xfrm>
          <a:prstGeom prst="rect">
            <a:avLst/>
          </a:prstGeom>
        </p:spPr>
        <p:txBody>
          <a:bodyPr lIns="0" tIns="0" rIns="0" bIns="0" rtlCol="0" anchor="t">
            <a:spAutoFit/>
          </a:bodyPr>
          <a:lstStyle/>
          <a:p>
            <a:pPr>
              <a:lnSpc>
                <a:spcPts val="7259"/>
              </a:lnSpc>
            </a:pPr>
            <a:r>
              <a:rPr lang="en-US" sz="4399" b="1" dirty="0">
                <a:solidFill>
                  <a:srgbClr val="000000"/>
                </a:solidFill>
                <a:latin typeface="Bricolage Grotesque Bold"/>
                <a:ea typeface="Bricolage Grotesque Bold"/>
                <a:cs typeface="Bricolage Grotesque Bold"/>
                <a:sym typeface="Bricolage Grotesque Bold"/>
              </a:rPr>
              <a:t>1. Not the normal Greek meaning for “being”- </a:t>
            </a:r>
          </a:p>
          <a:p>
            <a:pPr>
              <a:lnSpc>
                <a:spcPts val="7259"/>
              </a:lnSpc>
            </a:pPr>
            <a:r>
              <a:rPr lang="en-US" sz="4399" b="1" dirty="0">
                <a:solidFill>
                  <a:srgbClr val="000000"/>
                </a:solidFill>
                <a:latin typeface="Bricolage Grotesque Bold"/>
                <a:ea typeface="Bricolage Grotesque Bold"/>
                <a:cs typeface="Bricolage Grotesque Bold"/>
                <a:sym typeface="Bricolage Grotesque Bold"/>
              </a:rPr>
              <a:t>2. This is no doubt the most important section in the letter to the Philippians – The Greek word is “morph”, meaning that Christ was in the “very nature, God.”</a:t>
            </a:r>
          </a:p>
          <a:p>
            <a:pPr marL="0" lvl="0" indent="0" algn="ctr">
              <a:lnSpc>
                <a:spcPts val="7259"/>
              </a:lnSpc>
              <a:spcBef>
                <a:spcPct val="0"/>
              </a:spcBef>
            </a:pPr>
            <a:endParaRPr lang="en-US" sz="4399" b="1" dirty="0">
              <a:solidFill>
                <a:srgbClr val="000000"/>
              </a:solidFill>
              <a:latin typeface="Bricolage Grotesque Bold"/>
              <a:ea typeface="Bricolage Grotesque Bold"/>
              <a:cs typeface="Bricolage Grotesque Bold"/>
              <a:sym typeface="Bricolage Grotesque Bold"/>
            </a:endParaRPr>
          </a:p>
        </p:txBody>
      </p:sp>
      <p:sp>
        <p:nvSpPr>
          <p:cNvPr id="15" name="TextBox 15"/>
          <p:cNvSpPr txBox="1"/>
          <p:nvPr/>
        </p:nvSpPr>
        <p:spPr>
          <a:xfrm>
            <a:off x="4792411" y="535739"/>
            <a:ext cx="8703177" cy="2904706"/>
          </a:xfrm>
          <a:prstGeom prst="rect">
            <a:avLst/>
          </a:prstGeom>
        </p:spPr>
        <p:txBody>
          <a:bodyPr lIns="0" tIns="0" rIns="0" bIns="0" rtlCol="0" anchor="t">
            <a:spAutoFit/>
          </a:bodyPr>
          <a:lstStyle/>
          <a:p>
            <a:pPr algn="ctr">
              <a:lnSpc>
                <a:spcPts val="25826"/>
              </a:lnSpc>
              <a:spcBef>
                <a:spcPct val="0"/>
              </a:spcBef>
            </a:pPr>
            <a:r>
              <a:rPr lang="en-US" sz="12500" b="1" spc="889" dirty="0">
                <a:solidFill>
                  <a:schemeClr val="accent3">
                    <a:lumMod val="50000"/>
                  </a:schemeClr>
                </a:solidFill>
                <a:latin typeface="Futura Display"/>
                <a:sym typeface="Futura Display"/>
              </a:rPr>
              <a:t>HUMILITY</a:t>
            </a:r>
          </a:p>
        </p:txBody>
      </p:sp>
      <p:sp>
        <p:nvSpPr>
          <p:cNvPr id="16" name="Freeform 16"/>
          <p:cNvSpPr/>
          <p:nvPr/>
        </p:nvSpPr>
        <p:spPr>
          <a:xfrm>
            <a:off x="15290175" y="839513"/>
            <a:ext cx="1969125" cy="2422861"/>
          </a:xfrm>
          <a:custGeom>
            <a:avLst/>
            <a:gdLst/>
            <a:ahLst/>
            <a:cxnLst/>
            <a:rect l="l" t="t" r="r" b="b"/>
            <a:pathLst>
              <a:path w="1969125" h="2422861">
                <a:moveTo>
                  <a:pt x="0" y="0"/>
                </a:moveTo>
                <a:lnTo>
                  <a:pt x="1969125" y="0"/>
                </a:lnTo>
                <a:lnTo>
                  <a:pt x="1969125" y="2422860"/>
                </a:lnTo>
                <a:lnTo>
                  <a:pt x="0" y="2422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168015" y="1028700"/>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327898" y="4137341"/>
            <a:ext cx="17632204" cy="5804503"/>
            <a:chOff x="0" y="0"/>
            <a:chExt cx="4643873" cy="1528758"/>
          </a:xfrm>
        </p:grpSpPr>
        <p:sp>
          <p:nvSpPr>
            <p:cNvPr id="12" name="Freeform 12"/>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3" name="TextBox 13"/>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4" name="TextBox 14"/>
          <p:cNvSpPr txBox="1"/>
          <p:nvPr/>
        </p:nvSpPr>
        <p:spPr>
          <a:xfrm>
            <a:off x="1093581" y="4410595"/>
            <a:ext cx="16100838" cy="6467989"/>
          </a:xfrm>
          <a:prstGeom prst="rect">
            <a:avLst/>
          </a:prstGeom>
        </p:spPr>
        <p:txBody>
          <a:bodyPr lIns="0" tIns="0" rIns="0" bIns="0" rtlCol="0" anchor="t">
            <a:spAutoFit/>
          </a:bodyPr>
          <a:lstStyle/>
          <a:p>
            <a:pPr>
              <a:lnSpc>
                <a:spcPts val="7259"/>
              </a:lnSpc>
            </a:pPr>
            <a:r>
              <a:rPr lang="en-US" sz="4399" b="1" dirty="0">
                <a:solidFill>
                  <a:srgbClr val="000000"/>
                </a:solidFill>
                <a:latin typeface="Bricolage Grotesque Bold"/>
                <a:ea typeface="Bricolage Grotesque Bold"/>
                <a:cs typeface="Bricolage Grotesque Bold"/>
                <a:sym typeface="Bricolage Grotesque Bold"/>
              </a:rPr>
              <a:t> 3. Jesus Christ possessed the essential nature of God, not taking this “to be grasped, meaning that Jesus did not have to “snatch” equality with God. It was already his, thus he could give it away.</a:t>
            </a:r>
          </a:p>
          <a:p>
            <a:pPr>
              <a:lnSpc>
                <a:spcPts val="7259"/>
              </a:lnSpc>
            </a:pPr>
            <a:r>
              <a:rPr lang="en-US" sz="4399" b="1" dirty="0">
                <a:solidFill>
                  <a:srgbClr val="000000"/>
                </a:solidFill>
                <a:latin typeface="Bricolage Grotesque Bold"/>
                <a:ea typeface="Bricolage Grotesque Bold"/>
                <a:cs typeface="Bricolage Grotesque Bold"/>
                <a:sym typeface="Bricolage Grotesque Bold"/>
              </a:rPr>
              <a:t>4. He made himself nothing, literally pouring himself like water out of a pitcher.</a:t>
            </a:r>
          </a:p>
          <a:p>
            <a:pPr algn="ctr">
              <a:lnSpc>
                <a:spcPts val="7259"/>
              </a:lnSpc>
            </a:pPr>
            <a:endParaRPr lang="en-US" sz="4399" b="1" dirty="0">
              <a:solidFill>
                <a:srgbClr val="000000"/>
              </a:solidFill>
              <a:latin typeface="Bricolage Grotesque Bold"/>
              <a:ea typeface="Bricolage Grotesque Bold"/>
              <a:cs typeface="Bricolage Grotesque Bold"/>
              <a:sym typeface="Bricolage Grotesque Bold"/>
            </a:endParaRPr>
          </a:p>
          <a:p>
            <a:pPr marL="0" lvl="0" indent="0" algn="ctr">
              <a:lnSpc>
                <a:spcPts val="7259"/>
              </a:lnSpc>
              <a:spcBef>
                <a:spcPct val="0"/>
              </a:spcBef>
            </a:pPr>
            <a:endParaRPr lang="en-US" sz="4399" b="1" dirty="0">
              <a:solidFill>
                <a:srgbClr val="000000"/>
              </a:solidFill>
              <a:latin typeface="Bricolage Grotesque Bold"/>
              <a:ea typeface="Bricolage Grotesque Bold"/>
              <a:cs typeface="Bricolage Grotesque Bold"/>
              <a:sym typeface="Bricolage Grotesque Bold"/>
            </a:endParaRPr>
          </a:p>
        </p:txBody>
      </p:sp>
      <p:sp>
        <p:nvSpPr>
          <p:cNvPr id="15" name="TextBox 15"/>
          <p:cNvSpPr txBox="1"/>
          <p:nvPr/>
        </p:nvSpPr>
        <p:spPr>
          <a:xfrm>
            <a:off x="4191000" y="792293"/>
            <a:ext cx="10218989" cy="2897909"/>
          </a:xfrm>
          <a:prstGeom prst="rect">
            <a:avLst/>
          </a:prstGeom>
        </p:spPr>
        <p:txBody>
          <a:bodyPr wrap="square" lIns="0" tIns="0" rIns="0" bIns="0" rtlCol="0" anchor="t">
            <a:spAutoFit/>
          </a:bodyPr>
          <a:lstStyle/>
          <a:p>
            <a:pPr algn="ctr">
              <a:lnSpc>
                <a:spcPts val="25826"/>
              </a:lnSpc>
              <a:spcBef>
                <a:spcPct val="0"/>
              </a:spcBef>
            </a:pPr>
            <a:r>
              <a:rPr lang="en-US" sz="12500" b="1" spc="889" dirty="0">
                <a:solidFill>
                  <a:schemeClr val="accent3">
                    <a:lumMod val="50000"/>
                  </a:schemeClr>
                </a:solidFill>
                <a:latin typeface="Futura Display"/>
                <a:sym typeface="Futura Display"/>
              </a:rPr>
              <a:t>HUMILITY</a:t>
            </a:r>
          </a:p>
        </p:txBody>
      </p:sp>
      <p:sp>
        <p:nvSpPr>
          <p:cNvPr id="16" name="Freeform 16"/>
          <p:cNvSpPr/>
          <p:nvPr/>
        </p:nvSpPr>
        <p:spPr>
          <a:xfrm>
            <a:off x="15290175" y="839513"/>
            <a:ext cx="1969125" cy="2422861"/>
          </a:xfrm>
          <a:custGeom>
            <a:avLst/>
            <a:gdLst/>
            <a:ahLst/>
            <a:cxnLst/>
            <a:rect l="l" t="t" r="r" b="b"/>
            <a:pathLst>
              <a:path w="1969125" h="2422861">
                <a:moveTo>
                  <a:pt x="0" y="0"/>
                </a:moveTo>
                <a:lnTo>
                  <a:pt x="1969125" y="0"/>
                </a:lnTo>
                <a:lnTo>
                  <a:pt x="1969125" y="2422860"/>
                </a:lnTo>
                <a:lnTo>
                  <a:pt x="0" y="2422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168015" y="1028700"/>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327898" y="4137341"/>
            <a:ext cx="17632204" cy="5804503"/>
            <a:chOff x="0" y="0"/>
            <a:chExt cx="4643873" cy="1528758"/>
          </a:xfrm>
        </p:grpSpPr>
        <p:sp>
          <p:nvSpPr>
            <p:cNvPr id="12" name="Freeform 12"/>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3" name="TextBox 13"/>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4" name="TextBox 14"/>
          <p:cNvSpPr txBox="1"/>
          <p:nvPr/>
        </p:nvSpPr>
        <p:spPr>
          <a:xfrm>
            <a:off x="1093581" y="4126814"/>
            <a:ext cx="16100838" cy="5531835"/>
          </a:xfrm>
          <a:prstGeom prst="rect">
            <a:avLst/>
          </a:prstGeom>
        </p:spPr>
        <p:txBody>
          <a:bodyPr lIns="0" tIns="0" rIns="0" bIns="0" rtlCol="0" anchor="t">
            <a:spAutoFit/>
          </a:bodyPr>
          <a:lstStyle/>
          <a:p>
            <a:pPr>
              <a:lnSpc>
                <a:spcPts val="7259"/>
              </a:lnSpc>
            </a:pPr>
            <a:r>
              <a:rPr lang="en-US" sz="4399" b="1" dirty="0">
                <a:solidFill>
                  <a:srgbClr val="000000"/>
                </a:solidFill>
                <a:latin typeface="Bricolage Grotesque Bold"/>
                <a:ea typeface="Bricolage Grotesque Bold"/>
                <a:cs typeface="Bricolage Grotesque Bold"/>
                <a:sym typeface="Bricolage Grotesque Bold"/>
              </a:rPr>
              <a:t>5. Jesus gave up Godhood and took on slave hood, thus going from the ultimate Master to the lowest servant.</a:t>
            </a:r>
          </a:p>
          <a:p>
            <a:pPr>
              <a:lnSpc>
                <a:spcPts val="7259"/>
              </a:lnSpc>
            </a:pPr>
            <a:r>
              <a:rPr lang="en-US" sz="4399" b="1" dirty="0">
                <a:solidFill>
                  <a:srgbClr val="000000"/>
                </a:solidFill>
                <a:latin typeface="Bricolage Grotesque Bold"/>
                <a:ea typeface="Bricolage Grotesque Bold"/>
                <a:cs typeface="Bricolage Grotesque Bold"/>
                <a:sym typeface="Bricolage Grotesque Bold"/>
              </a:rPr>
              <a:t>6. It’s important to note that Jesus was not a fake – He had all the bodily functions of a human being, and the true appearance of a man, as well as also being divine at the same time.</a:t>
            </a:r>
          </a:p>
          <a:p>
            <a:pPr marL="0" lvl="0" indent="0" algn="ctr">
              <a:lnSpc>
                <a:spcPts val="7259"/>
              </a:lnSpc>
              <a:spcBef>
                <a:spcPct val="0"/>
              </a:spcBef>
            </a:pPr>
            <a:endParaRPr lang="en-US" sz="4399" b="1" dirty="0">
              <a:solidFill>
                <a:srgbClr val="000000"/>
              </a:solidFill>
              <a:latin typeface="Bricolage Grotesque Bold"/>
              <a:ea typeface="Bricolage Grotesque Bold"/>
              <a:cs typeface="Bricolage Grotesque Bold"/>
              <a:sym typeface="Bricolage Grotesque Bold"/>
            </a:endParaRPr>
          </a:p>
        </p:txBody>
      </p:sp>
      <p:sp>
        <p:nvSpPr>
          <p:cNvPr id="15" name="TextBox 15"/>
          <p:cNvSpPr txBox="1"/>
          <p:nvPr/>
        </p:nvSpPr>
        <p:spPr>
          <a:xfrm>
            <a:off x="4792412" y="1086316"/>
            <a:ext cx="8703177" cy="1718419"/>
          </a:xfrm>
          <a:prstGeom prst="rect">
            <a:avLst/>
          </a:prstGeom>
        </p:spPr>
        <p:txBody>
          <a:bodyPr lIns="0" tIns="0" rIns="0" bIns="0" rtlCol="0" anchor="t">
            <a:spAutoFit/>
          </a:bodyPr>
          <a:lstStyle/>
          <a:p>
            <a:pPr marL="0" lvl="0" indent="0" algn="ctr">
              <a:lnSpc>
                <a:spcPts val="13392"/>
              </a:lnSpc>
              <a:spcBef>
                <a:spcPct val="0"/>
              </a:spcBef>
            </a:pPr>
            <a:r>
              <a:rPr lang="en-US" sz="12500" b="1" spc="461" dirty="0">
                <a:solidFill>
                  <a:schemeClr val="accent3">
                    <a:lumMod val="50000"/>
                  </a:schemeClr>
                </a:solidFill>
                <a:latin typeface="Futura Display"/>
                <a:ea typeface="Futura Display"/>
                <a:cs typeface="Futura Display"/>
                <a:sym typeface="Futura Display"/>
              </a:rPr>
              <a:t>HUMILITY</a:t>
            </a:r>
          </a:p>
        </p:txBody>
      </p:sp>
      <p:sp>
        <p:nvSpPr>
          <p:cNvPr id="16" name="Freeform 16"/>
          <p:cNvSpPr/>
          <p:nvPr/>
        </p:nvSpPr>
        <p:spPr>
          <a:xfrm>
            <a:off x="15290175" y="839513"/>
            <a:ext cx="1969125" cy="2422861"/>
          </a:xfrm>
          <a:custGeom>
            <a:avLst/>
            <a:gdLst/>
            <a:ahLst/>
            <a:cxnLst/>
            <a:rect l="l" t="t" r="r" b="b"/>
            <a:pathLst>
              <a:path w="1969125" h="2422861">
                <a:moveTo>
                  <a:pt x="0" y="0"/>
                </a:moveTo>
                <a:lnTo>
                  <a:pt x="1969125" y="0"/>
                </a:lnTo>
                <a:lnTo>
                  <a:pt x="1969125" y="2422860"/>
                </a:lnTo>
                <a:lnTo>
                  <a:pt x="0" y="2422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168015" y="1028700"/>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9909739" y="1541947"/>
            <a:ext cx="6433271" cy="6433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3720"/>
                </a:lnSpc>
              </a:pPr>
              <a:endParaRPr/>
            </a:p>
          </p:txBody>
        </p:sp>
      </p:grpSp>
      <p:sp>
        <p:nvSpPr>
          <p:cNvPr id="8" name="Freeform 8"/>
          <p:cNvSpPr/>
          <p:nvPr/>
        </p:nvSpPr>
        <p:spPr>
          <a:xfrm>
            <a:off x="8965080" y="1569491"/>
            <a:ext cx="8995022" cy="8343319"/>
          </a:xfrm>
          <a:custGeom>
            <a:avLst/>
            <a:gdLst/>
            <a:ahLst/>
            <a:cxnLst/>
            <a:rect l="l" t="t" r="r" b="b"/>
            <a:pathLst>
              <a:path w="8995022" h="8343319">
                <a:moveTo>
                  <a:pt x="0" y="0"/>
                </a:moveTo>
                <a:lnTo>
                  <a:pt x="8995022" y="0"/>
                </a:lnTo>
                <a:lnTo>
                  <a:pt x="8995022" y="8343319"/>
                </a:lnTo>
                <a:lnTo>
                  <a:pt x="0" y="8343319"/>
                </a:lnTo>
                <a:lnTo>
                  <a:pt x="0" y="0"/>
                </a:lnTo>
                <a:close/>
              </a:path>
            </a:pathLst>
          </a:custGeom>
          <a:blipFill>
            <a:blip r:embed="rId2">
              <a:extLst>
                <a:ext uri="{96DAC541-7B7A-43D3-8B79-37D633B846F1}">
                  <asvg:svgBlip xmlns:asvg="http://schemas.microsoft.com/office/drawing/2016/SVG/main" r:embed="rId3"/>
                </a:ext>
              </a:extLst>
            </a:blip>
            <a:stretch>
              <a:fillRect b="-48611"/>
            </a:stretch>
          </a:blipFill>
        </p:spPr>
        <p:txBody>
          <a:bodyPr/>
          <a:lstStyle/>
          <a:p>
            <a:endParaRPr lang="en-US"/>
          </a:p>
        </p:txBody>
      </p:sp>
      <p:sp>
        <p:nvSpPr>
          <p:cNvPr id="9" name="TextBox 9"/>
          <p:cNvSpPr txBox="1"/>
          <p:nvPr/>
        </p:nvSpPr>
        <p:spPr>
          <a:xfrm>
            <a:off x="863161" y="1666874"/>
            <a:ext cx="10529049" cy="1606787"/>
          </a:xfrm>
          <a:prstGeom prst="rect">
            <a:avLst/>
          </a:prstGeom>
        </p:spPr>
        <p:txBody>
          <a:bodyPr lIns="0" tIns="0" rIns="0" bIns="0" rtlCol="0" anchor="t">
            <a:spAutoFit/>
          </a:bodyPr>
          <a:lstStyle/>
          <a:p>
            <a:pPr marL="0" lvl="0" indent="0" algn="l">
              <a:lnSpc>
                <a:spcPts val="13771"/>
              </a:lnSpc>
              <a:spcBef>
                <a:spcPct val="0"/>
              </a:spcBef>
            </a:pPr>
            <a:r>
              <a:rPr lang="en-US" sz="10000" b="1" spc="474" dirty="0">
                <a:solidFill>
                  <a:schemeClr val="accent3">
                    <a:lumMod val="50000"/>
                  </a:schemeClr>
                </a:solidFill>
                <a:latin typeface="Futura Display"/>
                <a:ea typeface="Futura Display"/>
                <a:cs typeface="Futura Display"/>
                <a:sym typeface="Futura Display"/>
              </a:rPr>
              <a:t>OUR EXAMPLE</a:t>
            </a:r>
          </a:p>
        </p:txBody>
      </p:sp>
      <p:sp>
        <p:nvSpPr>
          <p:cNvPr id="10" name="TextBox 10"/>
          <p:cNvSpPr txBox="1"/>
          <p:nvPr/>
        </p:nvSpPr>
        <p:spPr>
          <a:xfrm>
            <a:off x="638508" y="4394453"/>
            <a:ext cx="8965080" cy="2380615"/>
          </a:xfrm>
          <a:prstGeom prst="rect">
            <a:avLst/>
          </a:prstGeom>
        </p:spPr>
        <p:txBody>
          <a:bodyPr lIns="0" tIns="0" rIns="0" bIns="0" rtlCol="0" anchor="t">
            <a:spAutoFit/>
          </a:bodyPr>
          <a:lstStyle/>
          <a:p>
            <a:pPr algn="ctr">
              <a:lnSpc>
                <a:spcPts val="4759"/>
              </a:lnSpc>
            </a:pPr>
            <a:r>
              <a:rPr lang="en-US" sz="3399">
                <a:solidFill>
                  <a:srgbClr val="000000"/>
                </a:solidFill>
                <a:latin typeface="Canva Sans"/>
                <a:ea typeface="Canva Sans"/>
                <a:cs typeface="Canva Sans"/>
                <a:sym typeface="Canva Sans"/>
              </a:rPr>
              <a:t>Jesus was the epitome of the ultimate model of who lived a life of self-sacrifice, self- renunciation, and for sure- self-surrender.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48704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1510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676400" y="2017090"/>
            <a:ext cx="15759332" cy="2836995"/>
          </a:xfrm>
          <a:prstGeom prst="rect">
            <a:avLst/>
          </a:prstGeom>
        </p:spPr>
        <p:txBody>
          <a:bodyPr wrap="square" lIns="0" tIns="0" rIns="0" bIns="0" rtlCol="0" anchor="t">
            <a:spAutoFit/>
          </a:bodyPr>
          <a:lstStyle/>
          <a:p>
            <a:pPr marL="0" lvl="0" indent="0" algn="ctr">
              <a:lnSpc>
                <a:spcPts val="25826"/>
              </a:lnSpc>
              <a:spcBef>
                <a:spcPct val="0"/>
              </a:spcBef>
            </a:pPr>
            <a:r>
              <a:rPr lang="en-US" sz="12500" b="1" spc="889" dirty="0">
                <a:solidFill>
                  <a:schemeClr val="accent3">
                    <a:lumMod val="50000"/>
                  </a:schemeClr>
                </a:solidFill>
                <a:latin typeface="Futura Display"/>
                <a:ea typeface="Futura Display"/>
                <a:cs typeface="Futura Display"/>
                <a:sym typeface="Futura Display"/>
              </a:rPr>
              <a:t>DEVOTION</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Allegiance to Jesus (2:9-11)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457200" y="8599858"/>
            <a:ext cx="17632204" cy="1212840"/>
            <a:chOff x="0" y="0"/>
            <a:chExt cx="4643873" cy="319431"/>
          </a:xfrm>
        </p:grpSpPr>
        <p:sp>
          <p:nvSpPr>
            <p:cNvPr id="6" name="Freeform 6"/>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327898" y="345156"/>
            <a:ext cx="17632204" cy="1212840"/>
            <a:chOff x="0" y="0"/>
            <a:chExt cx="4643873" cy="319431"/>
          </a:xfrm>
        </p:grpSpPr>
        <p:sp>
          <p:nvSpPr>
            <p:cNvPr id="9" name="Freeform 9"/>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sp>
        <p:nvSpPr>
          <p:cNvPr id="11" name="TextBox 11"/>
          <p:cNvSpPr txBox="1"/>
          <p:nvPr/>
        </p:nvSpPr>
        <p:spPr>
          <a:xfrm>
            <a:off x="609600" y="887060"/>
            <a:ext cx="12626102" cy="1564531"/>
          </a:xfrm>
          <a:prstGeom prst="rect">
            <a:avLst/>
          </a:prstGeom>
        </p:spPr>
        <p:txBody>
          <a:bodyPr wrap="square" lIns="0" tIns="0" rIns="0" bIns="0" rtlCol="0" anchor="t">
            <a:spAutoFit/>
          </a:bodyPr>
          <a:lstStyle/>
          <a:p>
            <a:pPr marL="0" lvl="0" indent="0" algn="ctr">
              <a:lnSpc>
                <a:spcPts val="12178"/>
              </a:lnSpc>
              <a:spcBef>
                <a:spcPct val="0"/>
              </a:spcBef>
            </a:pPr>
            <a:r>
              <a:rPr lang="en-US" sz="12500" b="1" spc="419" dirty="0">
                <a:solidFill>
                  <a:schemeClr val="accent3">
                    <a:lumMod val="50000"/>
                  </a:schemeClr>
                </a:solidFill>
                <a:latin typeface="Futura Display"/>
                <a:ea typeface="Futura Display"/>
                <a:cs typeface="Futura Display"/>
                <a:sym typeface="Futura Display"/>
              </a:rPr>
              <a:t>ROLE MODEL</a:t>
            </a:r>
          </a:p>
        </p:txBody>
      </p:sp>
      <p:sp>
        <p:nvSpPr>
          <p:cNvPr id="12" name="TextBox 12"/>
          <p:cNvSpPr txBox="1"/>
          <p:nvPr/>
        </p:nvSpPr>
        <p:spPr>
          <a:xfrm>
            <a:off x="883227" y="2753020"/>
            <a:ext cx="11511705" cy="5975984"/>
          </a:xfrm>
          <a:prstGeom prst="rect">
            <a:avLst/>
          </a:prstGeom>
        </p:spPr>
        <p:txBody>
          <a:bodyPr lIns="0" tIns="0" rIns="0" bIns="0" rtlCol="0" anchor="t">
            <a:spAutoFit/>
          </a:bodyPr>
          <a:lstStyle/>
          <a:p>
            <a:pPr algn="l">
              <a:lnSpc>
                <a:spcPts val="5940"/>
              </a:lnSpc>
            </a:pPr>
            <a:r>
              <a:rPr lang="en-US" sz="3600" dirty="0">
                <a:solidFill>
                  <a:srgbClr val="000000"/>
                </a:solidFill>
                <a:latin typeface="Bricolage Grotesque"/>
                <a:ea typeface="Bricolage Grotesque"/>
                <a:cs typeface="Bricolage Grotesque"/>
                <a:sym typeface="Bricolage Grotesque"/>
              </a:rPr>
              <a:t>1. The name given to the Resurrected Jesus reveals his inner nature, which was so characteristic of names back in the ancient world, as names back then were more than just a way of distinguishing.</a:t>
            </a:r>
          </a:p>
          <a:p>
            <a:pPr algn="l">
              <a:lnSpc>
                <a:spcPts val="5940"/>
              </a:lnSpc>
            </a:pPr>
            <a:r>
              <a:rPr lang="en-US" sz="3600" dirty="0">
                <a:solidFill>
                  <a:srgbClr val="000000"/>
                </a:solidFill>
                <a:latin typeface="Bricolage Grotesque"/>
                <a:ea typeface="Bricolage Grotesque"/>
                <a:cs typeface="Bricolage Grotesque"/>
                <a:sym typeface="Bricolage Grotesque"/>
              </a:rPr>
              <a:t>2. The Name Jesus is the supreme Name- Name above all names- because this is who Jesus is in his innermost being.</a:t>
            </a:r>
          </a:p>
          <a:p>
            <a:pPr marL="0" lvl="0" indent="0" algn="l">
              <a:lnSpc>
                <a:spcPts val="5940"/>
              </a:lnSpc>
              <a:spcBef>
                <a:spcPct val="0"/>
              </a:spcBef>
            </a:pPr>
            <a:endParaRPr lang="en-US" sz="3600" dirty="0">
              <a:solidFill>
                <a:srgbClr val="000000"/>
              </a:solidFill>
              <a:latin typeface="Bricolage Grotesque"/>
              <a:ea typeface="Bricolage Grotesque"/>
              <a:cs typeface="Bricolage Grotesque"/>
              <a:sym typeface="Bricolage Grotesque"/>
            </a:endParaRPr>
          </a:p>
        </p:txBody>
      </p:sp>
      <p:sp>
        <p:nvSpPr>
          <p:cNvPr id="13" name="Freeform 13"/>
          <p:cNvSpPr/>
          <p:nvPr/>
        </p:nvSpPr>
        <p:spPr>
          <a:xfrm>
            <a:off x="12394931" y="2624288"/>
            <a:ext cx="4864369" cy="5038423"/>
          </a:xfrm>
          <a:custGeom>
            <a:avLst/>
            <a:gdLst/>
            <a:ahLst/>
            <a:cxnLst/>
            <a:rect l="l" t="t" r="r" b="b"/>
            <a:pathLst>
              <a:path w="4864369" h="5038423">
                <a:moveTo>
                  <a:pt x="0" y="0"/>
                </a:moveTo>
                <a:lnTo>
                  <a:pt x="4864369" y="0"/>
                </a:lnTo>
                <a:lnTo>
                  <a:pt x="4864369" y="5038424"/>
                </a:lnTo>
                <a:lnTo>
                  <a:pt x="0" y="5038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1104900"/>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8729005"/>
            <a:ext cx="17632204" cy="1212840"/>
            <a:chOff x="0" y="0"/>
            <a:chExt cx="4643873" cy="319431"/>
          </a:xfrm>
        </p:grpSpPr>
        <p:sp>
          <p:nvSpPr>
            <p:cNvPr id="6" name="Freeform 6"/>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327898" y="345156"/>
            <a:ext cx="17632204" cy="1212840"/>
            <a:chOff x="0" y="0"/>
            <a:chExt cx="4643873" cy="319431"/>
          </a:xfrm>
        </p:grpSpPr>
        <p:sp>
          <p:nvSpPr>
            <p:cNvPr id="9" name="Freeform 9"/>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sp>
        <p:nvSpPr>
          <p:cNvPr id="12" name="TextBox 12"/>
          <p:cNvSpPr txBox="1"/>
          <p:nvPr/>
        </p:nvSpPr>
        <p:spPr>
          <a:xfrm>
            <a:off x="883227" y="2753020"/>
            <a:ext cx="11511705" cy="3718559"/>
          </a:xfrm>
          <a:prstGeom prst="rect">
            <a:avLst/>
          </a:prstGeom>
        </p:spPr>
        <p:txBody>
          <a:bodyPr lIns="0" tIns="0" rIns="0" bIns="0" rtlCol="0" anchor="t">
            <a:spAutoFit/>
          </a:bodyPr>
          <a:lstStyle/>
          <a:p>
            <a:pPr algn="l">
              <a:lnSpc>
                <a:spcPts val="5940"/>
              </a:lnSpc>
            </a:pPr>
            <a:r>
              <a:rPr lang="en-US" sz="3600" dirty="0">
                <a:solidFill>
                  <a:srgbClr val="000000"/>
                </a:solidFill>
                <a:latin typeface="Bricolage Grotesque"/>
                <a:ea typeface="Bricolage Grotesque"/>
                <a:cs typeface="Bricolage Grotesque"/>
                <a:sym typeface="Bricolage Grotesque"/>
              </a:rPr>
              <a:t>Everyone will bow down before Jesus and pay him homage one day.</a:t>
            </a:r>
          </a:p>
          <a:p>
            <a:pPr algn="l">
              <a:lnSpc>
                <a:spcPts val="5940"/>
              </a:lnSpc>
            </a:pPr>
            <a:r>
              <a:rPr lang="en-US" sz="3600" dirty="0">
                <a:solidFill>
                  <a:srgbClr val="000000"/>
                </a:solidFill>
                <a:latin typeface="Bricolage Grotesque"/>
                <a:ea typeface="Bricolage Grotesque"/>
                <a:cs typeface="Bricolage Grotesque"/>
                <a:sym typeface="Bricolage Grotesque"/>
              </a:rPr>
              <a:t> 4. Jesus Christ is Lord- the most basic confession of faith on the part of the Church.</a:t>
            </a:r>
          </a:p>
          <a:p>
            <a:pPr marL="0" lvl="0" indent="0" algn="l">
              <a:lnSpc>
                <a:spcPts val="5940"/>
              </a:lnSpc>
              <a:spcBef>
                <a:spcPct val="0"/>
              </a:spcBef>
            </a:pPr>
            <a:endParaRPr lang="en-US" sz="3600" dirty="0">
              <a:solidFill>
                <a:srgbClr val="000000"/>
              </a:solidFill>
              <a:latin typeface="Bricolage Grotesque"/>
              <a:ea typeface="Bricolage Grotesque"/>
              <a:cs typeface="Bricolage Grotesque"/>
              <a:sym typeface="Bricolage Grotesque"/>
            </a:endParaRPr>
          </a:p>
        </p:txBody>
      </p:sp>
      <p:sp>
        <p:nvSpPr>
          <p:cNvPr id="13" name="Freeform 13"/>
          <p:cNvSpPr/>
          <p:nvPr/>
        </p:nvSpPr>
        <p:spPr>
          <a:xfrm>
            <a:off x="12394931" y="2624288"/>
            <a:ext cx="4864369" cy="5038423"/>
          </a:xfrm>
          <a:custGeom>
            <a:avLst/>
            <a:gdLst/>
            <a:ahLst/>
            <a:cxnLst/>
            <a:rect l="l" t="t" r="r" b="b"/>
            <a:pathLst>
              <a:path w="4864369" h="5038423">
                <a:moveTo>
                  <a:pt x="0" y="0"/>
                </a:moveTo>
                <a:lnTo>
                  <a:pt x="4864369" y="0"/>
                </a:lnTo>
                <a:lnTo>
                  <a:pt x="4864369" y="5038424"/>
                </a:lnTo>
                <a:lnTo>
                  <a:pt x="0" y="5038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1">
            <a:extLst>
              <a:ext uri="{FF2B5EF4-FFF2-40B4-BE49-F238E27FC236}">
                <a16:creationId xmlns:a16="http://schemas.microsoft.com/office/drawing/2014/main" id="{223C11A4-BCFA-4269-8D7D-25742A6AEE55}"/>
              </a:ext>
            </a:extLst>
          </p:cNvPr>
          <p:cNvSpPr txBox="1"/>
          <p:nvPr/>
        </p:nvSpPr>
        <p:spPr>
          <a:xfrm>
            <a:off x="457200" y="1001907"/>
            <a:ext cx="12626102" cy="1564531"/>
          </a:xfrm>
          <a:prstGeom prst="rect">
            <a:avLst/>
          </a:prstGeom>
        </p:spPr>
        <p:txBody>
          <a:bodyPr wrap="square" lIns="0" tIns="0" rIns="0" bIns="0" rtlCol="0" anchor="t">
            <a:spAutoFit/>
          </a:bodyPr>
          <a:lstStyle/>
          <a:p>
            <a:pPr marL="0" lvl="0" indent="0" algn="ctr">
              <a:lnSpc>
                <a:spcPts val="12178"/>
              </a:lnSpc>
              <a:spcBef>
                <a:spcPct val="0"/>
              </a:spcBef>
            </a:pPr>
            <a:r>
              <a:rPr lang="en-US" sz="12500" b="1" spc="419" dirty="0">
                <a:solidFill>
                  <a:schemeClr val="accent3">
                    <a:lumMod val="50000"/>
                  </a:schemeClr>
                </a:solidFill>
                <a:latin typeface="Futura Display"/>
                <a:ea typeface="Futura Display"/>
                <a:cs typeface="Futura Display"/>
                <a:sym typeface="Futura Display"/>
              </a:rPr>
              <a:t>ROLE MODEL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765"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90760" y="245085"/>
            <a:ext cx="4385286" cy="9596688"/>
            <a:chOff x="0" y="0"/>
            <a:chExt cx="1154972" cy="2527523"/>
          </a:xfrm>
        </p:grpSpPr>
        <p:sp>
          <p:nvSpPr>
            <p:cNvPr id="6" name="Freeform 6"/>
            <p:cNvSpPr/>
            <p:nvPr/>
          </p:nvSpPr>
          <p:spPr>
            <a:xfrm>
              <a:off x="0" y="0"/>
              <a:ext cx="1154972" cy="2527523"/>
            </a:xfrm>
            <a:custGeom>
              <a:avLst/>
              <a:gdLst/>
              <a:ahLst/>
              <a:cxnLst/>
              <a:rect l="l" t="t" r="r" b="b"/>
              <a:pathLst>
                <a:path w="1154972" h="2527523">
                  <a:moveTo>
                    <a:pt x="0" y="0"/>
                  </a:moveTo>
                  <a:lnTo>
                    <a:pt x="1154972" y="0"/>
                  </a:lnTo>
                  <a:lnTo>
                    <a:pt x="1154972" y="2527523"/>
                  </a:lnTo>
                  <a:lnTo>
                    <a:pt x="0" y="2527523"/>
                  </a:lnTo>
                  <a:close/>
                </a:path>
              </a:pathLst>
            </a:custGeom>
            <a:solidFill>
              <a:srgbClr val="D6C58F"/>
            </a:solidFill>
            <a:ln w="28575" cap="sq">
              <a:solidFill>
                <a:srgbClr val="000000"/>
              </a:solidFill>
              <a:prstDash val="solid"/>
              <a:miter/>
            </a:ln>
          </p:spPr>
          <p:txBody>
            <a:bodyPr/>
            <a:lstStyle/>
            <a:p>
              <a:endParaRPr lang="en-US"/>
            </a:p>
          </p:txBody>
        </p:sp>
        <p:sp>
          <p:nvSpPr>
            <p:cNvPr id="7" name="TextBox 7"/>
            <p:cNvSpPr txBox="1"/>
            <p:nvPr/>
          </p:nvSpPr>
          <p:spPr>
            <a:xfrm>
              <a:off x="0" y="-133350"/>
              <a:ext cx="1154972" cy="2660873"/>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3574683" y="345156"/>
            <a:ext cx="4385286" cy="9596688"/>
            <a:chOff x="0" y="0"/>
            <a:chExt cx="1154972" cy="2527523"/>
          </a:xfrm>
        </p:grpSpPr>
        <p:sp>
          <p:nvSpPr>
            <p:cNvPr id="9" name="Freeform 9"/>
            <p:cNvSpPr/>
            <p:nvPr/>
          </p:nvSpPr>
          <p:spPr>
            <a:xfrm>
              <a:off x="0" y="0"/>
              <a:ext cx="1154972" cy="2527523"/>
            </a:xfrm>
            <a:custGeom>
              <a:avLst/>
              <a:gdLst/>
              <a:ahLst/>
              <a:cxnLst/>
              <a:rect l="l" t="t" r="r" b="b"/>
              <a:pathLst>
                <a:path w="1154972" h="2527523">
                  <a:moveTo>
                    <a:pt x="0" y="0"/>
                  </a:moveTo>
                  <a:lnTo>
                    <a:pt x="1154972" y="0"/>
                  </a:lnTo>
                  <a:lnTo>
                    <a:pt x="1154972" y="2527523"/>
                  </a:lnTo>
                  <a:lnTo>
                    <a:pt x="0" y="2527523"/>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1154972" cy="2660873"/>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1417076" y="345156"/>
            <a:ext cx="2206931" cy="9596688"/>
            <a:chOff x="0" y="0"/>
            <a:chExt cx="2942574" cy="12795584"/>
          </a:xfrm>
        </p:grpSpPr>
        <p:sp>
          <p:nvSpPr>
            <p:cNvPr id="12" name="AutoShape 12"/>
            <p:cNvSpPr/>
            <p:nvPr/>
          </p:nvSpPr>
          <p:spPr>
            <a:xfrm flipH="1" flipV="1">
              <a:off x="19050"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flipH="1" flipV="1">
              <a:off x="1471287"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flipH="1" flipV="1">
              <a:off x="2923524" y="0"/>
              <a:ext cx="0" cy="12795584"/>
            </a:xfrm>
            <a:prstGeom prst="line">
              <a:avLst/>
            </a:prstGeom>
            <a:ln w="38100" cap="flat">
              <a:solidFill>
                <a:srgbClr val="000000"/>
              </a:solidFill>
              <a:prstDash val="solid"/>
              <a:headEnd type="none" w="sm" len="sm"/>
              <a:tailEnd type="none" w="sm" len="sm"/>
            </a:ln>
          </p:spPr>
          <p:txBody>
            <a:bodyPr/>
            <a:lstStyle/>
            <a:p>
              <a:endParaRPr lang="en-US"/>
            </a:p>
          </p:txBody>
        </p:sp>
      </p:grpSp>
      <p:grpSp>
        <p:nvGrpSpPr>
          <p:cNvPr id="15" name="Group 15"/>
          <p:cNvGrpSpPr/>
          <p:nvPr/>
        </p:nvGrpSpPr>
        <p:grpSpPr>
          <a:xfrm>
            <a:off x="327898" y="2587671"/>
            <a:ext cx="4385419" cy="5417829"/>
            <a:chOff x="0" y="0"/>
            <a:chExt cx="1155008" cy="1426918"/>
          </a:xfrm>
        </p:grpSpPr>
        <p:sp>
          <p:nvSpPr>
            <p:cNvPr id="16" name="Freeform 16"/>
            <p:cNvSpPr/>
            <p:nvPr/>
          </p:nvSpPr>
          <p:spPr>
            <a:xfrm>
              <a:off x="0" y="0"/>
              <a:ext cx="1155008" cy="1426918"/>
            </a:xfrm>
            <a:custGeom>
              <a:avLst/>
              <a:gdLst/>
              <a:ahLst/>
              <a:cxnLst/>
              <a:rect l="l" t="t" r="r" b="b"/>
              <a:pathLst>
                <a:path w="1155008" h="1426918">
                  <a:moveTo>
                    <a:pt x="0" y="0"/>
                  </a:moveTo>
                  <a:lnTo>
                    <a:pt x="1155008" y="0"/>
                  </a:lnTo>
                  <a:lnTo>
                    <a:pt x="1155008" y="1426918"/>
                  </a:lnTo>
                  <a:lnTo>
                    <a:pt x="0" y="1426918"/>
                  </a:lnTo>
                  <a:close/>
                </a:path>
              </a:pathLst>
            </a:custGeom>
            <a:solidFill>
              <a:srgbClr val="EFEBE9"/>
            </a:solidFill>
            <a:ln w="28575" cap="sq">
              <a:solidFill>
                <a:srgbClr val="000000"/>
              </a:solidFill>
              <a:prstDash val="solid"/>
              <a:miter/>
            </a:ln>
          </p:spPr>
          <p:txBody>
            <a:bodyPr/>
            <a:lstStyle/>
            <a:p>
              <a:endParaRPr lang="en-US"/>
            </a:p>
          </p:txBody>
        </p:sp>
        <p:sp>
          <p:nvSpPr>
            <p:cNvPr id="17" name="TextBox 17"/>
            <p:cNvSpPr txBox="1"/>
            <p:nvPr/>
          </p:nvSpPr>
          <p:spPr>
            <a:xfrm>
              <a:off x="0" y="-133350"/>
              <a:ext cx="1155008" cy="1560268"/>
            </a:xfrm>
            <a:prstGeom prst="rect">
              <a:avLst/>
            </a:prstGeom>
          </p:spPr>
          <p:txBody>
            <a:bodyPr lIns="50800" tIns="50800" rIns="50800" bIns="50800" rtlCol="0" anchor="ctr"/>
            <a:lstStyle/>
            <a:p>
              <a:pPr algn="ctr">
                <a:lnSpc>
                  <a:spcPts val="3720"/>
                </a:lnSpc>
              </a:pPr>
              <a:endParaRPr/>
            </a:p>
          </p:txBody>
        </p:sp>
      </p:grpSp>
      <p:grpSp>
        <p:nvGrpSpPr>
          <p:cNvPr id="18" name="Group 18"/>
          <p:cNvGrpSpPr/>
          <p:nvPr/>
        </p:nvGrpSpPr>
        <p:grpSpPr>
          <a:xfrm>
            <a:off x="14663860" y="345156"/>
            <a:ext cx="2206931" cy="9596688"/>
            <a:chOff x="0" y="0"/>
            <a:chExt cx="2942574" cy="12795584"/>
          </a:xfrm>
        </p:grpSpPr>
        <p:sp>
          <p:nvSpPr>
            <p:cNvPr id="19" name="AutoShape 19"/>
            <p:cNvSpPr/>
            <p:nvPr/>
          </p:nvSpPr>
          <p:spPr>
            <a:xfrm flipH="1" flipV="1">
              <a:off x="19050"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20" name="AutoShape 20"/>
            <p:cNvSpPr/>
            <p:nvPr/>
          </p:nvSpPr>
          <p:spPr>
            <a:xfrm flipH="1" flipV="1">
              <a:off x="1471287"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H="1" flipV="1">
              <a:off x="2923524" y="0"/>
              <a:ext cx="0" cy="12795584"/>
            </a:xfrm>
            <a:prstGeom prst="line">
              <a:avLst/>
            </a:prstGeom>
            <a:ln w="38100" cap="flat">
              <a:solidFill>
                <a:srgbClr val="000000"/>
              </a:solidFill>
              <a:prstDash val="solid"/>
              <a:headEnd type="none" w="sm" len="sm"/>
              <a:tailEnd type="none" w="sm" len="sm"/>
            </a:ln>
          </p:spPr>
          <p:txBody>
            <a:bodyPr/>
            <a:lstStyle/>
            <a:p>
              <a:endParaRPr lang="en-US"/>
            </a:p>
          </p:txBody>
        </p:sp>
      </p:grpSp>
      <p:sp>
        <p:nvSpPr>
          <p:cNvPr id="22" name="Freeform 22"/>
          <p:cNvSpPr/>
          <p:nvPr/>
        </p:nvSpPr>
        <p:spPr>
          <a:xfrm>
            <a:off x="1414832" y="3086100"/>
            <a:ext cx="2117252" cy="4114800"/>
          </a:xfrm>
          <a:custGeom>
            <a:avLst/>
            <a:gdLst/>
            <a:ahLst/>
            <a:cxnLst/>
            <a:rect l="l" t="t" r="r" b="b"/>
            <a:pathLst>
              <a:path w="2117252" h="4114800">
                <a:moveTo>
                  <a:pt x="0" y="0"/>
                </a:moveTo>
                <a:lnTo>
                  <a:pt x="2117252" y="0"/>
                </a:lnTo>
                <a:lnTo>
                  <a:pt x="2117252" y="4114800"/>
                </a:lnTo>
                <a:lnTo>
                  <a:pt x="0" y="4114800"/>
                </a:lnTo>
                <a:lnTo>
                  <a:pt x="0" y="0"/>
                </a:lnTo>
                <a:close/>
              </a:path>
            </a:pathLst>
          </a:custGeom>
          <a:blipFill>
            <a:blip r:embed="rId2"/>
            <a:stretch>
              <a:fillRect/>
            </a:stretch>
          </a:blipFill>
        </p:spPr>
        <p:txBody>
          <a:bodyPr/>
          <a:lstStyle/>
          <a:p>
            <a:endParaRPr lang="en-US"/>
          </a:p>
        </p:txBody>
      </p:sp>
      <p:sp>
        <p:nvSpPr>
          <p:cNvPr id="23" name="TextBox 23"/>
          <p:cNvSpPr txBox="1"/>
          <p:nvPr/>
        </p:nvSpPr>
        <p:spPr>
          <a:xfrm>
            <a:off x="4712985" y="1067623"/>
            <a:ext cx="8861632" cy="1955600"/>
          </a:xfrm>
          <a:prstGeom prst="rect">
            <a:avLst/>
          </a:prstGeom>
        </p:spPr>
        <p:txBody>
          <a:bodyPr lIns="0" tIns="0" rIns="0" bIns="0" rtlCol="0" anchor="t">
            <a:spAutoFit/>
          </a:bodyPr>
          <a:lstStyle/>
          <a:p>
            <a:pPr marL="0" lvl="0" indent="0" algn="ctr">
              <a:lnSpc>
                <a:spcPts val="16698"/>
              </a:lnSpc>
              <a:spcBef>
                <a:spcPct val="0"/>
              </a:spcBef>
            </a:pPr>
            <a:r>
              <a:rPr lang="en-US" sz="12500" b="1" spc="575" dirty="0">
                <a:solidFill>
                  <a:schemeClr val="accent3">
                    <a:lumMod val="50000"/>
                  </a:schemeClr>
                </a:solidFill>
                <a:latin typeface="Futura Display"/>
                <a:ea typeface="Futura Display"/>
                <a:cs typeface="Futura Display"/>
                <a:sym typeface="Futura Display"/>
              </a:rPr>
              <a:t>CONSIDER</a:t>
            </a:r>
          </a:p>
        </p:txBody>
      </p:sp>
      <p:grpSp>
        <p:nvGrpSpPr>
          <p:cNvPr id="24" name="Group 24"/>
          <p:cNvGrpSpPr/>
          <p:nvPr/>
        </p:nvGrpSpPr>
        <p:grpSpPr>
          <a:xfrm>
            <a:off x="13574550" y="2587671"/>
            <a:ext cx="4385419" cy="5417829"/>
            <a:chOff x="0" y="0"/>
            <a:chExt cx="1155008" cy="1426918"/>
          </a:xfrm>
        </p:grpSpPr>
        <p:sp>
          <p:nvSpPr>
            <p:cNvPr id="25" name="Freeform 25"/>
            <p:cNvSpPr/>
            <p:nvPr/>
          </p:nvSpPr>
          <p:spPr>
            <a:xfrm>
              <a:off x="0" y="0"/>
              <a:ext cx="1155008" cy="1426918"/>
            </a:xfrm>
            <a:custGeom>
              <a:avLst/>
              <a:gdLst/>
              <a:ahLst/>
              <a:cxnLst/>
              <a:rect l="l" t="t" r="r" b="b"/>
              <a:pathLst>
                <a:path w="1155008" h="1426918">
                  <a:moveTo>
                    <a:pt x="0" y="0"/>
                  </a:moveTo>
                  <a:lnTo>
                    <a:pt x="1155008" y="0"/>
                  </a:lnTo>
                  <a:lnTo>
                    <a:pt x="1155008" y="1426918"/>
                  </a:lnTo>
                  <a:lnTo>
                    <a:pt x="0" y="1426918"/>
                  </a:lnTo>
                  <a:close/>
                </a:path>
              </a:pathLst>
            </a:custGeom>
            <a:solidFill>
              <a:srgbClr val="EFEBE9"/>
            </a:solidFill>
            <a:ln w="28575" cap="sq">
              <a:solidFill>
                <a:srgbClr val="000000"/>
              </a:solidFill>
              <a:prstDash val="solid"/>
              <a:miter/>
            </a:ln>
          </p:spPr>
          <p:txBody>
            <a:bodyPr/>
            <a:lstStyle/>
            <a:p>
              <a:endParaRPr lang="en-US"/>
            </a:p>
          </p:txBody>
        </p:sp>
        <p:sp>
          <p:nvSpPr>
            <p:cNvPr id="26" name="TextBox 26"/>
            <p:cNvSpPr txBox="1"/>
            <p:nvPr/>
          </p:nvSpPr>
          <p:spPr>
            <a:xfrm>
              <a:off x="0" y="-133350"/>
              <a:ext cx="1155008" cy="1560268"/>
            </a:xfrm>
            <a:prstGeom prst="rect">
              <a:avLst/>
            </a:prstGeom>
          </p:spPr>
          <p:txBody>
            <a:bodyPr lIns="50800" tIns="50800" rIns="50800" bIns="50800" rtlCol="0" anchor="ctr"/>
            <a:lstStyle/>
            <a:p>
              <a:pPr algn="ctr">
                <a:lnSpc>
                  <a:spcPts val="3720"/>
                </a:lnSpc>
              </a:pPr>
              <a:endParaRPr/>
            </a:p>
          </p:txBody>
        </p:sp>
      </p:grpSp>
      <p:sp>
        <p:nvSpPr>
          <p:cNvPr id="27" name="Freeform 27"/>
          <p:cNvSpPr/>
          <p:nvPr/>
        </p:nvSpPr>
        <p:spPr>
          <a:xfrm>
            <a:off x="14708633" y="3086100"/>
            <a:ext cx="2117252" cy="4114800"/>
          </a:xfrm>
          <a:custGeom>
            <a:avLst/>
            <a:gdLst/>
            <a:ahLst/>
            <a:cxnLst/>
            <a:rect l="l" t="t" r="r" b="b"/>
            <a:pathLst>
              <a:path w="2117252" h="4114800">
                <a:moveTo>
                  <a:pt x="0" y="0"/>
                </a:moveTo>
                <a:lnTo>
                  <a:pt x="2117252" y="0"/>
                </a:lnTo>
                <a:lnTo>
                  <a:pt x="2117252" y="4114800"/>
                </a:lnTo>
                <a:lnTo>
                  <a:pt x="0" y="4114800"/>
                </a:lnTo>
                <a:lnTo>
                  <a:pt x="0" y="0"/>
                </a:lnTo>
                <a:close/>
              </a:path>
            </a:pathLst>
          </a:custGeom>
          <a:blipFill>
            <a:blip r:embed="rId2"/>
            <a:stretch>
              <a:fillRect/>
            </a:stretch>
          </a:blipFill>
          <a:ln cap="sq">
            <a:noFill/>
            <a:prstDash val="solid"/>
            <a:miter/>
          </a:ln>
        </p:spPr>
        <p:txBody>
          <a:bodyPr/>
          <a:lstStyle/>
          <a:p>
            <a:endParaRPr lang="en-US"/>
          </a:p>
        </p:txBody>
      </p:sp>
      <p:sp>
        <p:nvSpPr>
          <p:cNvPr id="28" name="TextBox 28"/>
          <p:cNvSpPr txBox="1"/>
          <p:nvPr/>
        </p:nvSpPr>
        <p:spPr>
          <a:xfrm>
            <a:off x="5551451" y="3241219"/>
            <a:ext cx="7184965" cy="5964582"/>
          </a:xfrm>
          <a:prstGeom prst="rect">
            <a:avLst/>
          </a:prstGeom>
        </p:spPr>
        <p:txBody>
          <a:bodyPr lIns="0" tIns="0" rIns="0" bIns="0" rtlCol="0" anchor="t">
            <a:spAutoFit/>
          </a:bodyPr>
          <a:lstStyle/>
          <a:p>
            <a:pPr marL="561339" lvl="1" indent="-280669">
              <a:lnSpc>
                <a:spcPts val="3925"/>
              </a:lnSpc>
              <a:buAutoNum type="arabicPeriod"/>
            </a:pPr>
            <a:r>
              <a:rPr lang="en-US" sz="2800" dirty="0">
                <a:solidFill>
                  <a:srgbClr val="000000"/>
                </a:solidFill>
                <a:latin typeface="Bricolage Grotesque"/>
                <a:ea typeface="Bricolage Grotesque"/>
                <a:cs typeface="Bricolage Grotesque"/>
                <a:sym typeface="Bricolage Grotesque"/>
              </a:rPr>
              <a:t>How can we a</a:t>
            </a:r>
            <a:r>
              <a:rPr lang="en-US" sz="2800" u="none" strike="noStrike" dirty="0">
                <a:solidFill>
                  <a:srgbClr val="000000"/>
                </a:solidFill>
                <a:latin typeface="Bricolage Grotesque"/>
                <a:ea typeface="Bricolage Grotesque"/>
                <a:cs typeface="Bricolage Grotesque"/>
                <a:sym typeface="Bricolage Grotesque"/>
              </a:rPr>
              <a:t>s members here of the Hillcrest Church Family show more of a humble attitude toward our Elders, our Deacons, our Ministers, and especially to each other?  </a:t>
            </a:r>
          </a:p>
          <a:p>
            <a:pPr marL="561339" lvl="1" indent="-280669">
              <a:lnSpc>
                <a:spcPts val="3925"/>
              </a:lnSpc>
              <a:buAutoNum type="arabicPeriod"/>
            </a:pPr>
            <a:r>
              <a:rPr lang="en-US" sz="2800" u="none" strike="noStrike" dirty="0">
                <a:solidFill>
                  <a:srgbClr val="000000"/>
                </a:solidFill>
                <a:latin typeface="Bricolage Grotesque"/>
                <a:ea typeface="Bricolage Grotesque"/>
                <a:cs typeface="Bricolage Grotesque"/>
                <a:sym typeface="Bricolage Grotesque"/>
              </a:rPr>
              <a:t>What are some practical ways our children can show humility to our leaders, Sunday School Class teachers, Ms. Jenny </a:t>
            </a:r>
            <a:r>
              <a:rPr lang="en-US" sz="2800" u="none" strike="noStrike" dirty="0" err="1">
                <a:solidFill>
                  <a:srgbClr val="000000"/>
                </a:solidFill>
                <a:latin typeface="Bricolage Grotesque"/>
                <a:ea typeface="Bricolage Grotesque"/>
                <a:cs typeface="Bricolage Grotesque"/>
                <a:sym typeface="Bricolage Grotesque"/>
              </a:rPr>
              <a:t>Putnum</a:t>
            </a:r>
            <a:r>
              <a:rPr lang="en-US" sz="2800" u="none" strike="noStrike" dirty="0">
                <a:solidFill>
                  <a:srgbClr val="000000"/>
                </a:solidFill>
                <a:latin typeface="Bricolage Grotesque"/>
                <a:ea typeface="Bricolage Grotesque"/>
                <a:cs typeface="Bricolage Grotesque"/>
                <a:sym typeface="Bricolage Grotesque"/>
              </a:rPr>
              <a:t>, our children’s minister, their parents and their siblings? </a:t>
            </a:r>
          </a:p>
          <a:p>
            <a:pPr marL="561339" lvl="1" indent="-280669">
              <a:lnSpc>
                <a:spcPts val="3925"/>
              </a:lnSpc>
              <a:buAutoNum type="arabicPeriod"/>
            </a:pPr>
            <a:r>
              <a:rPr lang="en-US" sz="2800" u="none" strike="noStrike" dirty="0">
                <a:solidFill>
                  <a:srgbClr val="000000"/>
                </a:solidFill>
                <a:latin typeface="Bricolage Grotesque"/>
                <a:ea typeface="Bricolage Grotesque"/>
                <a:cs typeface="Bricolage Grotesque"/>
                <a:sym typeface="Bricolage Grotesque"/>
              </a:rPr>
              <a:t>How can we model or instill a habit of humility?</a:t>
            </a:r>
          </a:p>
          <a:p>
            <a:pPr algn="ctr">
              <a:lnSpc>
                <a:spcPts val="3925"/>
              </a:lnSpc>
            </a:pPr>
            <a:endParaRPr lang="en-US" sz="2599" u="none" strike="noStrike" dirty="0">
              <a:solidFill>
                <a:srgbClr val="000000"/>
              </a:solidFill>
              <a:latin typeface="Bricolage Grotesque"/>
              <a:ea typeface="Bricolage Grotesque"/>
              <a:cs typeface="Bricolage Grotesque"/>
              <a:sym typeface="Bricolage Grotesq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EFEBE9"/>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1028700" y="2694743"/>
            <a:ext cx="9340626" cy="1534779"/>
          </a:xfrm>
          <a:prstGeom prst="rect">
            <a:avLst/>
          </a:prstGeom>
        </p:spPr>
        <p:txBody>
          <a:bodyPr lIns="0" tIns="0" rIns="0" bIns="0" rtlCol="0" anchor="t">
            <a:spAutoFit/>
          </a:bodyPr>
          <a:lstStyle/>
          <a:p>
            <a:pPr marL="0" lvl="0" indent="0" algn="ctr">
              <a:lnSpc>
                <a:spcPts val="12960"/>
              </a:lnSpc>
              <a:spcBef>
                <a:spcPct val="0"/>
              </a:spcBef>
            </a:pPr>
            <a:r>
              <a:rPr lang="en-US" sz="10000" b="1" spc="446" dirty="0">
                <a:solidFill>
                  <a:schemeClr val="accent3">
                    <a:lumMod val="50000"/>
                  </a:schemeClr>
                </a:solidFill>
                <a:latin typeface="Futura Display"/>
                <a:ea typeface="Futura Display"/>
                <a:cs typeface="Futura Display"/>
                <a:sym typeface="Futura Display"/>
              </a:rPr>
              <a:t>CONCLUSION</a:t>
            </a:r>
          </a:p>
        </p:txBody>
      </p:sp>
      <p:sp>
        <p:nvSpPr>
          <p:cNvPr id="6" name="Freeform 6"/>
          <p:cNvSpPr/>
          <p:nvPr/>
        </p:nvSpPr>
        <p:spPr>
          <a:xfrm>
            <a:off x="8055108" y="345156"/>
            <a:ext cx="9904994" cy="9572104"/>
          </a:xfrm>
          <a:custGeom>
            <a:avLst/>
            <a:gdLst/>
            <a:ahLst/>
            <a:cxnLst/>
            <a:rect l="l" t="t" r="r" b="b"/>
            <a:pathLst>
              <a:path w="9904994" h="9572104">
                <a:moveTo>
                  <a:pt x="0" y="0"/>
                </a:moveTo>
                <a:lnTo>
                  <a:pt x="9904994" y="0"/>
                </a:lnTo>
                <a:lnTo>
                  <a:pt x="9904994" y="9572103"/>
                </a:lnTo>
                <a:lnTo>
                  <a:pt x="0" y="9572103"/>
                </a:lnTo>
                <a:lnTo>
                  <a:pt x="0" y="0"/>
                </a:lnTo>
                <a:close/>
              </a:path>
            </a:pathLst>
          </a:custGeom>
          <a:blipFill>
            <a:blip r:embed="rId2">
              <a:extLst>
                <a:ext uri="{96DAC541-7B7A-43D3-8B79-37D633B846F1}">
                  <asvg:svgBlip xmlns:asvg="http://schemas.microsoft.com/office/drawing/2016/SVG/main" r:embed="rId3"/>
                </a:ext>
              </a:extLst>
            </a:blip>
            <a:stretch>
              <a:fillRect b="-6978"/>
            </a:stretch>
          </a:blipFill>
        </p:spPr>
        <p:txBody>
          <a:bodyPr/>
          <a:lstStyle/>
          <a:p>
            <a:endParaRPr lang="en-US"/>
          </a:p>
        </p:txBody>
      </p:sp>
      <p:sp>
        <p:nvSpPr>
          <p:cNvPr id="7" name="Freeform 7"/>
          <p:cNvSpPr/>
          <p:nvPr/>
        </p:nvSpPr>
        <p:spPr>
          <a:xfrm>
            <a:off x="2679175" y="888715"/>
            <a:ext cx="1969125" cy="2422861"/>
          </a:xfrm>
          <a:custGeom>
            <a:avLst/>
            <a:gdLst/>
            <a:ahLst/>
            <a:cxnLst/>
            <a:rect l="l" t="t" r="r" b="b"/>
            <a:pathLst>
              <a:path w="1969125" h="2422861">
                <a:moveTo>
                  <a:pt x="0" y="0"/>
                </a:moveTo>
                <a:lnTo>
                  <a:pt x="1969125" y="0"/>
                </a:lnTo>
                <a:lnTo>
                  <a:pt x="1969125" y="2422861"/>
                </a:lnTo>
                <a:lnTo>
                  <a:pt x="0" y="242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0369326" y="7445474"/>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263053" y="4978808"/>
            <a:ext cx="9106272" cy="4187191"/>
          </a:xfrm>
          <a:prstGeom prst="rect">
            <a:avLst/>
          </a:prstGeom>
        </p:spPr>
        <p:txBody>
          <a:bodyPr lIns="0" tIns="0" rIns="0" bIns="0" rtlCol="0" anchor="t">
            <a:spAutoFit/>
          </a:bodyPr>
          <a:lstStyle/>
          <a:p>
            <a:pPr marL="0" lvl="0" indent="0" algn="l">
              <a:lnSpc>
                <a:spcPts val="5609"/>
              </a:lnSpc>
              <a:spcBef>
                <a:spcPct val="0"/>
              </a:spcBef>
            </a:pPr>
            <a:r>
              <a:rPr lang="en-US" sz="3399" dirty="0">
                <a:solidFill>
                  <a:srgbClr val="000000"/>
                </a:solidFill>
                <a:latin typeface="Bricolage Grotesque"/>
                <a:ea typeface="Bricolage Grotesque"/>
                <a:cs typeface="Bricolage Grotesque"/>
                <a:sym typeface="Bricolage Grotesque"/>
              </a:rPr>
              <a:t>Being humble and demonstrating the love of Christ in all we do requires intentionally. As we noted in the lesson, humility is not something taught in our society or educational system. Yet, it is a very important part of the Christian life.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4798344"/>
            <a:chOff x="0" y="0"/>
            <a:chExt cx="4643873" cy="1263761"/>
          </a:xfrm>
        </p:grpSpPr>
        <p:sp>
          <p:nvSpPr>
            <p:cNvPr id="3" name="Freeform 3"/>
            <p:cNvSpPr/>
            <p:nvPr/>
          </p:nvSpPr>
          <p:spPr>
            <a:xfrm>
              <a:off x="0" y="0"/>
              <a:ext cx="4643873" cy="1263761"/>
            </a:xfrm>
            <a:custGeom>
              <a:avLst/>
              <a:gdLst/>
              <a:ahLst/>
              <a:cxnLst/>
              <a:rect l="l" t="t" r="r" b="b"/>
              <a:pathLst>
                <a:path w="4643873" h="1263761">
                  <a:moveTo>
                    <a:pt x="0" y="0"/>
                  </a:moveTo>
                  <a:lnTo>
                    <a:pt x="4643873" y="0"/>
                  </a:lnTo>
                  <a:lnTo>
                    <a:pt x="4643873" y="1263761"/>
                  </a:lnTo>
                  <a:lnTo>
                    <a:pt x="0" y="1263761"/>
                  </a:lnTo>
                  <a:close/>
                </a:path>
              </a:pathLst>
            </a:custGeom>
            <a:solidFill>
              <a:srgbClr val="A7BFA7"/>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1397111"/>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flipH="1" flipV="1">
            <a:off x="335395" y="4154304"/>
            <a:ext cx="3025432" cy="51810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flipH="1">
            <a:off x="14929828" y="4087912"/>
            <a:ext cx="3015999" cy="570453"/>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327898" y="5123198"/>
            <a:ext cx="17632204" cy="4818646"/>
            <a:chOff x="0" y="0"/>
            <a:chExt cx="4643873" cy="1269108"/>
          </a:xfrm>
        </p:grpSpPr>
        <p:sp>
          <p:nvSpPr>
            <p:cNvPr id="8" name="Freeform 8"/>
            <p:cNvSpPr/>
            <p:nvPr/>
          </p:nvSpPr>
          <p:spPr>
            <a:xfrm>
              <a:off x="0" y="0"/>
              <a:ext cx="4643873" cy="1269108"/>
            </a:xfrm>
            <a:custGeom>
              <a:avLst/>
              <a:gdLst/>
              <a:ahLst/>
              <a:cxnLst/>
              <a:rect l="l" t="t" r="r" b="b"/>
              <a:pathLst>
                <a:path w="4643873" h="1269108">
                  <a:moveTo>
                    <a:pt x="0" y="0"/>
                  </a:moveTo>
                  <a:lnTo>
                    <a:pt x="4643873" y="0"/>
                  </a:lnTo>
                  <a:lnTo>
                    <a:pt x="4643873" y="1269108"/>
                  </a:lnTo>
                  <a:lnTo>
                    <a:pt x="0" y="1269108"/>
                  </a:lnTo>
                  <a:close/>
                </a:path>
              </a:pathLst>
            </a:custGeom>
            <a:solidFill>
              <a:srgbClr val="EFEBE9"/>
            </a:solidFill>
            <a:ln w="28575" cap="sq">
              <a:solidFill>
                <a:srgbClr val="000000"/>
              </a:solidFill>
              <a:prstDash val="solid"/>
              <a:miter/>
            </a:ln>
          </p:spPr>
          <p:txBody>
            <a:bodyPr/>
            <a:lstStyle/>
            <a:p>
              <a:endParaRPr lang="en-US"/>
            </a:p>
          </p:txBody>
        </p:sp>
        <p:sp>
          <p:nvSpPr>
            <p:cNvPr id="9" name="TextBox 9"/>
            <p:cNvSpPr txBox="1"/>
            <p:nvPr/>
          </p:nvSpPr>
          <p:spPr>
            <a:xfrm>
              <a:off x="0" y="-133350"/>
              <a:ext cx="4643873" cy="1402458"/>
            </a:xfrm>
            <a:prstGeom prst="rect">
              <a:avLst/>
            </a:prstGeom>
          </p:spPr>
          <p:txBody>
            <a:bodyPr lIns="50800" tIns="50800" rIns="50800" bIns="50800" rtlCol="0" anchor="ctr"/>
            <a:lstStyle/>
            <a:p>
              <a:pPr algn="ctr">
                <a:lnSpc>
                  <a:spcPts val="3720"/>
                </a:lnSpc>
              </a:pPr>
              <a:endParaRPr/>
            </a:p>
          </p:txBody>
        </p:sp>
      </p:grpSp>
      <p:sp>
        <p:nvSpPr>
          <p:cNvPr id="10" name="AutoShape 10"/>
          <p:cNvSpPr/>
          <p:nvPr/>
        </p:nvSpPr>
        <p:spPr>
          <a:xfrm>
            <a:off x="327898" y="568910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1" name="AutoShape 11"/>
          <p:cNvSpPr/>
          <p:nvPr/>
        </p:nvSpPr>
        <p:spPr>
          <a:xfrm>
            <a:off x="327898" y="6294598"/>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2" name="AutoShape 12"/>
          <p:cNvSpPr/>
          <p:nvPr/>
        </p:nvSpPr>
        <p:spPr>
          <a:xfrm>
            <a:off x="327898" y="6900091"/>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327898" y="7505584"/>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4" name="AutoShape 14"/>
          <p:cNvSpPr/>
          <p:nvPr/>
        </p:nvSpPr>
        <p:spPr>
          <a:xfrm>
            <a:off x="327898" y="8111077"/>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5" name="AutoShape 15"/>
          <p:cNvSpPr/>
          <p:nvPr/>
        </p:nvSpPr>
        <p:spPr>
          <a:xfrm>
            <a:off x="327898" y="8716571"/>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327898" y="9322064"/>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9144000" y="345156"/>
            <a:ext cx="0" cy="1876923"/>
          </a:xfrm>
          <a:prstGeom prst="line">
            <a:avLst/>
          </a:prstGeom>
          <a:ln w="28575" cap="flat">
            <a:solidFill>
              <a:srgbClr val="000000"/>
            </a:solidFill>
            <a:prstDash val="solid"/>
            <a:headEnd type="none" w="sm" len="sm"/>
            <a:tailEnd type="none" w="sm" len="sm"/>
          </a:ln>
        </p:spPr>
        <p:txBody>
          <a:bodyPr/>
          <a:lstStyle/>
          <a:p>
            <a:endParaRPr lang="en-US"/>
          </a:p>
        </p:txBody>
      </p:sp>
      <p:sp>
        <p:nvSpPr>
          <p:cNvPr id="18" name="AutoShape 18"/>
          <p:cNvSpPr/>
          <p:nvPr/>
        </p:nvSpPr>
        <p:spPr>
          <a:xfrm>
            <a:off x="7216276" y="345156"/>
            <a:ext cx="467164"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19" name="AutoShape 19"/>
          <p:cNvSpPr/>
          <p:nvPr/>
        </p:nvSpPr>
        <p:spPr>
          <a:xfrm>
            <a:off x="5288552" y="345156"/>
            <a:ext cx="1272620"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0" name="AutoShape 20"/>
          <p:cNvSpPr/>
          <p:nvPr/>
        </p:nvSpPr>
        <p:spPr>
          <a:xfrm>
            <a:off x="3360827" y="345156"/>
            <a:ext cx="1927724" cy="3583621"/>
          </a:xfrm>
          <a:prstGeom prst="line">
            <a:avLst/>
          </a:prstGeom>
          <a:ln w="28575"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H="1">
            <a:off x="12640637" y="345156"/>
            <a:ext cx="2286535"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2" name="AutoShape 22"/>
          <p:cNvSpPr/>
          <p:nvPr/>
        </p:nvSpPr>
        <p:spPr>
          <a:xfrm flipH="1">
            <a:off x="13708781" y="345156"/>
            <a:ext cx="3567751" cy="4482776"/>
          </a:xfrm>
          <a:prstGeom prst="line">
            <a:avLst/>
          </a:prstGeom>
          <a:ln w="28575"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011087" y="354512"/>
            <a:ext cx="3751614" cy="4330071"/>
          </a:xfrm>
          <a:prstGeom prst="line">
            <a:avLst/>
          </a:prstGeom>
          <a:ln w="28575" cap="flat">
            <a:solidFill>
              <a:srgbClr val="000000"/>
            </a:solidFill>
            <a:prstDash val="solid"/>
            <a:headEnd type="none" w="sm" len="sm"/>
            <a:tailEnd type="none" w="sm" len="sm"/>
          </a:ln>
        </p:spPr>
        <p:txBody>
          <a:bodyPr/>
          <a:lstStyle/>
          <a:p>
            <a:endParaRPr lang="en-US"/>
          </a:p>
        </p:txBody>
      </p:sp>
      <p:sp>
        <p:nvSpPr>
          <p:cNvPr id="24" name="AutoShape 24"/>
          <p:cNvSpPr/>
          <p:nvPr/>
        </p:nvSpPr>
        <p:spPr>
          <a:xfrm flipH="1">
            <a:off x="11694610" y="345156"/>
            <a:ext cx="1304838"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5" name="AutoShape 25"/>
          <p:cNvSpPr/>
          <p:nvPr/>
        </p:nvSpPr>
        <p:spPr>
          <a:xfrm flipH="1">
            <a:off x="10507905" y="345156"/>
            <a:ext cx="563819"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6" name="AutoShape 26"/>
          <p:cNvSpPr/>
          <p:nvPr/>
        </p:nvSpPr>
        <p:spPr>
          <a:xfrm flipV="1">
            <a:off x="14246190" y="2396604"/>
            <a:ext cx="3710246" cy="2275800"/>
          </a:xfrm>
          <a:prstGeom prst="line">
            <a:avLst/>
          </a:prstGeom>
          <a:ln w="28575" cap="flat">
            <a:solidFill>
              <a:srgbClr val="000000"/>
            </a:solidFill>
            <a:prstDash val="solid"/>
            <a:headEnd type="none" w="sm" len="sm"/>
            <a:tailEnd type="none" w="sm" len="sm"/>
          </a:ln>
        </p:spPr>
        <p:txBody>
          <a:bodyPr/>
          <a:lstStyle/>
          <a:p>
            <a:endParaRPr lang="en-US"/>
          </a:p>
        </p:txBody>
      </p:sp>
      <p:sp>
        <p:nvSpPr>
          <p:cNvPr id="27" name="AutoShape 27"/>
          <p:cNvSpPr/>
          <p:nvPr/>
        </p:nvSpPr>
        <p:spPr>
          <a:xfrm flipH="1" flipV="1">
            <a:off x="335395" y="2392549"/>
            <a:ext cx="3705259" cy="2283911"/>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28" name="Group 28"/>
          <p:cNvGrpSpPr/>
          <p:nvPr/>
        </p:nvGrpSpPr>
        <p:grpSpPr>
          <a:xfrm>
            <a:off x="2669237" y="1297067"/>
            <a:ext cx="12949526" cy="7692866"/>
            <a:chOff x="0" y="0"/>
            <a:chExt cx="3120567" cy="1853821"/>
          </a:xfrm>
        </p:grpSpPr>
        <p:sp>
          <p:nvSpPr>
            <p:cNvPr id="29" name="Freeform 29"/>
            <p:cNvSpPr/>
            <p:nvPr/>
          </p:nvSpPr>
          <p:spPr>
            <a:xfrm>
              <a:off x="0" y="0"/>
              <a:ext cx="3120567" cy="1853821"/>
            </a:xfrm>
            <a:custGeom>
              <a:avLst/>
              <a:gdLst/>
              <a:ahLst/>
              <a:cxnLst/>
              <a:rect l="l" t="t" r="r" b="b"/>
              <a:pathLst>
                <a:path w="3120567" h="1853821">
                  <a:moveTo>
                    <a:pt x="1560284" y="0"/>
                  </a:moveTo>
                  <a:cubicBezTo>
                    <a:pt x="698563" y="0"/>
                    <a:pt x="0" y="414992"/>
                    <a:pt x="0" y="926911"/>
                  </a:cubicBezTo>
                  <a:cubicBezTo>
                    <a:pt x="0" y="1438829"/>
                    <a:pt x="698563" y="1853821"/>
                    <a:pt x="1560284" y="1853821"/>
                  </a:cubicBezTo>
                  <a:cubicBezTo>
                    <a:pt x="2422004" y="1853821"/>
                    <a:pt x="3120567" y="1438829"/>
                    <a:pt x="3120567" y="926911"/>
                  </a:cubicBezTo>
                  <a:cubicBezTo>
                    <a:pt x="3120567" y="414992"/>
                    <a:pt x="2422004" y="0"/>
                    <a:pt x="1560284" y="0"/>
                  </a:cubicBezTo>
                  <a:close/>
                </a:path>
              </a:pathLst>
            </a:custGeom>
            <a:solidFill>
              <a:srgbClr val="A7BFA7"/>
            </a:solidFill>
            <a:ln w="28575" cap="sq">
              <a:solidFill>
                <a:srgbClr val="000000"/>
              </a:solidFill>
              <a:prstDash val="solid"/>
              <a:miter/>
            </a:ln>
          </p:spPr>
          <p:txBody>
            <a:bodyPr/>
            <a:lstStyle/>
            <a:p>
              <a:endParaRPr lang="en-US"/>
            </a:p>
          </p:txBody>
        </p:sp>
        <p:sp>
          <p:nvSpPr>
            <p:cNvPr id="30" name="TextBox 30"/>
            <p:cNvSpPr txBox="1"/>
            <p:nvPr/>
          </p:nvSpPr>
          <p:spPr>
            <a:xfrm>
              <a:off x="292553" y="40446"/>
              <a:ext cx="2535461" cy="1639580"/>
            </a:xfrm>
            <a:prstGeom prst="rect">
              <a:avLst/>
            </a:prstGeom>
          </p:spPr>
          <p:txBody>
            <a:bodyPr lIns="50800" tIns="50800" rIns="50800" bIns="50800" rtlCol="0" anchor="ctr"/>
            <a:lstStyle/>
            <a:p>
              <a:pPr algn="ctr">
                <a:lnSpc>
                  <a:spcPts val="3720"/>
                </a:lnSpc>
              </a:pPr>
              <a:endParaRPr/>
            </a:p>
          </p:txBody>
        </p:sp>
      </p:grpSp>
      <p:grpSp>
        <p:nvGrpSpPr>
          <p:cNvPr id="31" name="Group 31"/>
          <p:cNvGrpSpPr/>
          <p:nvPr/>
        </p:nvGrpSpPr>
        <p:grpSpPr>
          <a:xfrm>
            <a:off x="2921028" y="1524897"/>
            <a:ext cx="12445944" cy="7237207"/>
            <a:chOff x="0" y="0"/>
            <a:chExt cx="2999214" cy="1744017"/>
          </a:xfrm>
        </p:grpSpPr>
        <p:sp>
          <p:nvSpPr>
            <p:cNvPr id="32" name="Freeform 32"/>
            <p:cNvSpPr/>
            <p:nvPr/>
          </p:nvSpPr>
          <p:spPr>
            <a:xfrm>
              <a:off x="0" y="0"/>
              <a:ext cx="2999214" cy="1744017"/>
            </a:xfrm>
            <a:custGeom>
              <a:avLst/>
              <a:gdLst/>
              <a:ahLst/>
              <a:cxnLst/>
              <a:rect l="l" t="t" r="r" b="b"/>
              <a:pathLst>
                <a:path w="2999214" h="1744017">
                  <a:moveTo>
                    <a:pt x="1499607" y="0"/>
                  </a:moveTo>
                  <a:cubicBezTo>
                    <a:pt x="671397" y="0"/>
                    <a:pt x="0" y="390411"/>
                    <a:pt x="0" y="872008"/>
                  </a:cubicBezTo>
                  <a:cubicBezTo>
                    <a:pt x="0" y="1353605"/>
                    <a:pt x="671397" y="1744017"/>
                    <a:pt x="1499607" y="1744017"/>
                  </a:cubicBezTo>
                  <a:cubicBezTo>
                    <a:pt x="2327817" y="1744017"/>
                    <a:pt x="2999214" y="1353605"/>
                    <a:pt x="2999214" y="872008"/>
                  </a:cubicBezTo>
                  <a:cubicBezTo>
                    <a:pt x="2999214" y="390411"/>
                    <a:pt x="2327817" y="0"/>
                    <a:pt x="1499607" y="0"/>
                  </a:cubicBezTo>
                  <a:close/>
                </a:path>
              </a:pathLst>
            </a:custGeom>
            <a:solidFill>
              <a:srgbClr val="EFEBE9"/>
            </a:solidFill>
            <a:ln w="28575" cap="sq">
              <a:solidFill>
                <a:srgbClr val="000000"/>
              </a:solidFill>
              <a:prstDash val="solid"/>
              <a:miter/>
            </a:ln>
          </p:spPr>
          <p:txBody>
            <a:bodyPr/>
            <a:lstStyle/>
            <a:p>
              <a:endParaRPr lang="en-US" dirty="0"/>
            </a:p>
          </p:txBody>
        </p:sp>
        <p:sp>
          <p:nvSpPr>
            <p:cNvPr id="33" name="TextBox 33"/>
            <p:cNvSpPr txBox="1"/>
            <p:nvPr/>
          </p:nvSpPr>
          <p:spPr>
            <a:xfrm>
              <a:off x="281176" y="30152"/>
              <a:ext cx="2436862" cy="1550364"/>
            </a:xfrm>
            <a:prstGeom prst="rect">
              <a:avLst/>
            </a:prstGeom>
          </p:spPr>
          <p:txBody>
            <a:bodyPr lIns="50800" tIns="50800" rIns="50800" bIns="50800" rtlCol="0" anchor="ctr"/>
            <a:lstStyle/>
            <a:p>
              <a:pPr algn="ctr">
                <a:lnSpc>
                  <a:spcPts val="3720"/>
                </a:lnSpc>
              </a:pPr>
              <a:endParaRPr/>
            </a:p>
          </p:txBody>
        </p:sp>
      </p:grpSp>
      <p:sp>
        <p:nvSpPr>
          <p:cNvPr id="34" name="TextBox 34"/>
          <p:cNvSpPr txBox="1"/>
          <p:nvPr/>
        </p:nvSpPr>
        <p:spPr>
          <a:xfrm>
            <a:off x="3841165" y="3863223"/>
            <a:ext cx="11261459" cy="1893980"/>
          </a:xfrm>
          <a:prstGeom prst="rect">
            <a:avLst/>
          </a:prstGeom>
        </p:spPr>
        <p:txBody>
          <a:bodyPr wrap="square" lIns="0" tIns="0" rIns="0" bIns="0" rtlCol="0" anchor="t">
            <a:spAutoFit/>
          </a:bodyPr>
          <a:lstStyle/>
          <a:p>
            <a:pPr marL="0" lvl="0" indent="0" algn="ctr">
              <a:lnSpc>
                <a:spcPts val="17615"/>
              </a:lnSpc>
              <a:spcBef>
                <a:spcPct val="0"/>
              </a:spcBef>
            </a:pPr>
            <a:r>
              <a:rPr lang="en-US" sz="7200" b="1" spc="606" dirty="0">
                <a:solidFill>
                  <a:schemeClr val="accent3">
                    <a:lumMod val="50000"/>
                  </a:schemeClr>
                </a:solidFill>
                <a:latin typeface="Futura Display"/>
                <a:ea typeface="Futura Display"/>
                <a:cs typeface="Futura Display"/>
                <a:sym typeface="Futura Display"/>
              </a:rPr>
              <a:t>ANNOUNCEMENTS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a:off x="11972959" y="646050"/>
            <a:ext cx="5987143" cy="4114800"/>
          </a:xfrm>
          <a:custGeom>
            <a:avLst/>
            <a:gdLst/>
            <a:ahLst/>
            <a:cxnLst/>
            <a:rect l="l" t="t" r="r" b="b"/>
            <a:pathLst>
              <a:path w="5987143" h="4114800">
                <a:moveTo>
                  <a:pt x="0" y="0"/>
                </a:moveTo>
                <a:lnTo>
                  <a:pt x="5987143" y="0"/>
                </a:lnTo>
                <a:lnTo>
                  <a:pt x="598714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327898" y="4137341"/>
            <a:ext cx="17632204" cy="5804503"/>
            <a:chOff x="0" y="0"/>
            <a:chExt cx="4643873" cy="1528758"/>
          </a:xfrm>
        </p:grpSpPr>
        <p:sp>
          <p:nvSpPr>
            <p:cNvPr id="13" name="Freeform 13"/>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4" name="TextBox 14"/>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5" name="Freeform 15"/>
          <p:cNvSpPr/>
          <p:nvPr/>
        </p:nvSpPr>
        <p:spPr>
          <a:xfrm>
            <a:off x="509964" y="238585"/>
            <a:ext cx="4314116" cy="3898756"/>
          </a:xfrm>
          <a:custGeom>
            <a:avLst/>
            <a:gdLst/>
            <a:ahLst/>
            <a:cxnLst/>
            <a:rect l="l" t="t" r="r" b="b"/>
            <a:pathLst>
              <a:path w="4314116" h="3898756">
                <a:moveTo>
                  <a:pt x="0" y="0"/>
                </a:moveTo>
                <a:lnTo>
                  <a:pt x="4314116" y="0"/>
                </a:lnTo>
                <a:lnTo>
                  <a:pt x="4314116" y="3898756"/>
                </a:lnTo>
                <a:lnTo>
                  <a:pt x="0" y="3898756"/>
                </a:lnTo>
                <a:lnTo>
                  <a:pt x="0" y="0"/>
                </a:lnTo>
                <a:close/>
              </a:path>
            </a:pathLst>
          </a:custGeom>
          <a:blipFill>
            <a:blip r:embed="rId4">
              <a:extLst>
                <a:ext uri="{96DAC541-7B7A-43D3-8B79-37D633B846F1}">
                  <asvg:svgBlip xmlns:asvg="http://schemas.microsoft.com/office/drawing/2016/SVG/main" r:embed="rId5"/>
                </a:ext>
              </a:extLst>
            </a:blip>
            <a:stretch>
              <a:fillRect b="-17944"/>
            </a:stretch>
          </a:blipFill>
        </p:spPr>
        <p:txBody>
          <a:bodyPr/>
          <a:lstStyle/>
          <a:p>
            <a:endParaRPr lang="en-US"/>
          </a:p>
        </p:txBody>
      </p:sp>
      <p:sp>
        <p:nvSpPr>
          <p:cNvPr id="16" name="TextBox 16"/>
          <p:cNvSpPr txBox="1"/>
          <p:nvPr/>
        </p:nvSpPr>
        <p:spPr>
          <a:xfrm>
            <a:off x="1093581" y="4589400"/>
            <a:ext cx="16100838" cy="4806316"/>
          </a:xfrm>
          <a:prstGeom prst="rect">
            <a:avLst/>
          </a:prstGeom>
        </p:spPr>
        <p:txBody>
          <a:bodyPr lIns="0" tIns="0" rIns="0" bIns="0" rtlCol="0" anchor="t">
            <a:spAutoFit/>
          </a:bodyPr>
          <a:lstStyle/>
          <a:p>
            <a:pPr marL="842007" lvl="1" indent="-421003">
              <a:lnSpc>
                <a:spcPts val="6434"/>
              </a:lnSpc>
              <a:buFont typeface="Arial"/>
              <a:buChar char="•"/>
            </a:pPr>
            <a:r>
              <a:rPr lang="en-US" sz="3899" dirty="0">
                <a:solidFill>
                  <a:srgbClr val="000000"/>
                </a:solidFill>
                <a:latin typeface="Bricolage Grotesque"/>
                <a:ea typeface="Bricolage Grotesque"/>
                <a:cs typeface="Bricolage Grotesque"/>
                <a:sym typeface="Bricolage Grotesque"/>
              </a:rPr>
              <a:t>Can you think of someone who exhibits humility by the way they lead their life? In what ways do they show humility?</a:t>
            </a:r>
          </a:p>
          <a:p>
            <a:pPr>
              <a:lnSpc>
                <a:spcPts val="6434"/>
              </a:lnSpc>
            </a:pPr>
            <a:endParaRPr lang="en-US" sz="3899" dirty="0">
              <a:solidFill>
                <a:srgbClr val="000000"/>
              </a:solidFill>
              <a:latin typeface="Bricolage Grotesque"/>
              <a:ea typeface="Bricolage Grotesque"/>
              <a:cs typeface="Bricolage Grotesque"/>
              <a:sym typeface="Bricolage Grotesque"/>
            </a:endParaRPr>
          </a:p>
          <a:p>
            <a:pPr marL="842007" lvl="1" indent="-421003">
              <a:lnSpc>
                <a:spcPts val="6434"/>
              </a:lnSpc>
              <a:buFont typeface="Arial"/>
              <a:buChar char="•"/>
            </a:pPr>
            <a:r>
              <a:rPr lang="en-US" sz="3899" dirty="0">
                <a:solidFill>
                  <a:srgbClr val="000000"/>
                </a:solidFill>
                <a:latin typeface="Bricolage Grotesque"/>
                <a:ea typeface="Bricolage Grotesque"/>
                <a:cs typeface="Bricolage Grotesque"/>
                <a:sym typeface="Bricolage Grotesque"/>
              </a:rPr>
              <a:t>Thinking of how we learn humility – Is it something learned from society, or learned from the example of C</a:t>
            </a:r>
            <a:r>
              <a:rPr lang="en-US" sz="3899" u="none" dirty="0">
                <a:solidFill>
                  <a:srgbClr val="000000"/>
                </a:solidFill>
                <a:latin typeface="Bricolage Grotesque"/>
                <a:ea typeface="Bricolage Grotesque"/>
                <a:cs typeface="Bricolage Grotesque"/>
                <a:sym typeface="Bricolage Grotesque"/>
              </a:rPr>
              <a:t>h</a:t>
            </a:r>
            <a:r>
              <a:rPr lang="en-US" sz="3899" dirty="0">
                <a:solidFill>
                  <a:srgbClr val="000000"/>
                </a:solidFill>
                <a:latin typeface="Bricolage Grotesque"/>
                <a:ea typeface="Bricolage Grotesque"/>
                <a:cs typeface="Bricolage Grotesque"/>
                <a:sym typeface="Bricolage Grotesque"/>
              </a:rPr>
              <a:t>r</a:t>
            </a:r>
            <a:r>
              <a:rPr lang="en-US" sz="3899" u="none" dirty="0">
                <a:solidFill>
                  <a:srgbClr val="000000"/>
                </a:solidFill>
                <a:latin typeface="Bricolage Grotesque"/>
                <a:ea typeface="Bricolage Grotesque"/>
                <a:cs typeface="Bricolage Grotesque"/>
                <a:sym typeface="Bricolage Grotesque"/>
              </a:rPr>
              <a:t>ist</a:t>
            </a:r>
            <a:r>
              <a:rPr lang="en-US" sz="3899" dirty="0">
                <a:solidFill>
                  <a:srgbClr val="000000"/>
                </a:solidFill>
                <a:latin typeface="Bricolage Grotesque"/>
                <a:ea typeface="Bricolage Grotesque"/>
                <a:cs typeface="Bricolage Grotesque"/>
                <a:sym typeface="Bricolage Grotesque"/>
              </a:rPr>
              <a:t>?</a:t>
            </a:r>
          </a:p>
          <a:p>
            <a:pPr marL="0" lvl="0" indent="0" algn="ctr">
              <a:lnSpc>
                <a:spcPts val="6434"/>
              </a:lnSpc>
              <a:spcBef>
                <a:spcPct val="0"/>
              </a:spcBef>
            </a:pPr>
            <a:endParaRPr lang="en-US" sz="3899" dirty="0">
              <a:solidFill>
                <a:srgbClr val="000000"/>
              </a:solidFill>
              <a:latin typeface="Bricolage Grotesque"/>
              <a:ea typeface="Bricolage Grotesque"/>
              <a:cs typeface="Bricolage Grotesque"/>
              <a:sym typeface="Bricolage Grotesque"/>
            </a:endParaRPr>
          </a:p>
        </p:txBody>
      </p:sp>
      <p:sp>
        <p:nvSpPr>
          <p:cNvPr id="17" name="TextBox 17"/>
          <p:cNvSpPr txBox="1"/>
          <p:nvPr/>
        </p:nvSpPr>
        <p:spPr>
          <a:xfrm>
            <a:off x="4378564" y="1522259"/>
            <a:ext cx="9530872" cy="1718419"/>
          </a:xfrm>
          <a:prstGeom prst="rect">
            <a:avLst/>
          </a:prstGeom>
        </p:spPr>
        <p:txBody>
          <a:bodyPr lIns="0" tIns="0" rIns="0" bIns="0" rtlCol="0" anchor="t">
            <a:spAutoFit/>
          </a:bodyPr>
          <a:lstStyle/>
          <a:p>
            <a:pPr marL="0" lvl="0" indent="0" algn="ctr">
              <a:lnSpc>
                <a:spcPts val="13392"/>
              </a:lnSpc>
              <a:spcBef>
                <a:spcPct val="0"/>
              </a:spcBef>
            </a:pPr>
            <a:r>
              <a:rPr lang="en-US" sz="12500" b="1" spc="461" dirty="0">
                <a:solidFill>
                  <a:schemeClr val="accent3">
                    <a:lumMod val="50000"/>
                  </a:schemeClr>
                </a:solidFill>
                <a:latin typeface="Futura Display"/>
                <a:ea typeface="Futura Display"/>
                <a:cs typeface="Futura Display"/>
                <a:sym typeface="Futura Display"/>
              </a:rPr>
              <a:t>REFLECT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6"/>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511984" y="2058879"/>
            <a:ext cx="15264032" cy="2836995"/>
          </a:xfrm>
          <a:prstGeom prst="rect">
            <a:avLst/>
          </a:prstGeom>
        </p:spPr>
        <p:txBody>
          <a:bodyPr lIns="0" tIns="0" rIns="0" bIns="0" rtlCol="0" anchor="t">
            <a:spAutoFit/>
          </a:bodyPr>
          <a:lstStyle/>
          <a:p>
            <a:pPr marL="0" lvl="0" indent="0" algn="ctr">
              <a:lnSpc>
                <a:spcPts val="25826"/>
              </a:lnSpc>
              <a:spcBef>
                <a:spcPct val="0"/>
              </a:spcBef>
            </a:pPr>
            <a:r>
              <a:rPr lang="en-US" sz="12500" b="1" spc="889" dirty="0">
                <a:solidFill>
                  <a:schemeClr val="accent3">
                    <a:lumMod val="50000"/>
                  </a:schemeClr>
                </a:solidFill>
                <a:latin typeface="Futura Display"/>
                <a:ea typeface="Futura Display"/>
                <a:cs typeface="Futura Display"/>
                <a:sym typeface="Futura Display"/>
              </a:rPr>
              <a:t>SCRIPTURE</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What is humility?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EFEBE9"/>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20053" y="3855135"/>
            <a:ext cx="7737463" cy="2417265"/>
          </a:xfrm>
          <a:prstGeom prst="rect">
            <a:avLst/>
          </a:prstGeom>
        </p:spPr>
        <p:txBody>
          <a:bodyPr lIns="0" tIns="0" rIns="0" bIns="0" rtlCol="0" anchor="t">
            <a:spAutoFit/>
          </a:bodyPr>
          <a:lstStyle/>
          <a:p>
            <a:pPr marL="0" lvl="0" indent="0" algn="ctr">
              <a:lnSpc>
                <a:spcPts val="21505"/>
              </a:lnSpc>
              <a:spcBef>
                <a:spcPct val="0"/>
              </a:spcBef>
            </a:pPr>
            <a:r>
              <a:rPr lang="en-US" sz="12500" b="1" spc="740" dirty="0">
                <a:solidFill>
                  <a:schemeClr val="accent3">
                    <a:lumMod val="50000"/>
                  </a:schemeClr>
                </a:solidFill>
                <a:latin typeface="Futura Display"/>
                <a:ea typeface="Futura Display"/>
                <a:cs typeface="Futura Display"/>
                <a:sym typeface="Futura Display"/>
              </a:rPr>
              <a:t>READ</a:t>
            </a:r>
          </a:p>
        </p:txBody>
      </p:sp>
      <p:sp>
        <p:nvSpPr>
          <p:cNvPr id="6" name="Freeform 6"/>
          <p:cNvSpPr/>
          <p:nvPr/>
        </p:nvSpPr>
        <p:spPr>
          <a:xfrm>
            <a:off x="8055108" y="345156"/>
            <a:ext cx="9904994" cy="9572104"/>
          </a:xfrm>
          <a:custGeom>
            <a:avLst/>
            <a:gdLst/>
            <a:ahLst/>
            <a:cxnLst/>
            <a:rect l="l" t="t" r="r" b="b"/>
            <a:pathLst>
              <a:path w="9904994" h="9572104">
                <a:moveTo>
                  <a:pt x="0" y="0"/>
                </a:moveTo>
                <a:lnTo>
                  <a:pt x="9904994" y="0"/>
                </a:lnTo>
                <a:lnTo>
                  <a:pt x="9904994" y="9572103"/>
                </a:lnTo>
                <a:lnTo>
                  <a:pt x="0" y="9572103"/>
                </a:lnTo>
                <a:lnTo>
                  <a:pt x="0" y="0"/>
                </a:lnTo>
                <a:close/>
              </a:path>
            </a:pathLst>
          </a:custGeom>
          <a:blipFill>
            <a:blip r:embed="rId2">
              <a:extLst>
                <a:ext uri="{96DAC541-7B7A-43D3-8B79-37D633B846F1}">
                  <asvg:svgBlip xmlns:asvg="http://schemas.microsoft.com/office/drawing/2016/SVG/main" r:embed="rId3"/>
                </a:ext>
              </a:extLst>
            </a:blip>
            <a:stretch>
              <a:fillRect b="-6978"/>
            </a:stretch>
          </a:blipFill>
        </p:spPr>
        <p:txBody>
          <a:bodyPr/>
          <a:lstStyle/>
          <a:p>
            <a:endParaRPr lang="en-US"/>
          </a:p>
        </p:txBody>
      </p:sp>
      <p:sp>
        <p:nvSpPr>
          <p:cNvPr id="7" name="Freeform 7"/>
          <p:cNvSpPr/>
          <p:nvPr/>
        </p:nvSpPr>
        <p:spPr>
          <a:xfrm>
            <a:off x="2679175" y="888715"/>
            <a:ext cx="1969125" cy="2422861"/>
          </a:xfrm>
          <a:custGeom>
            <a:avLst/>
            <a:gdLst/>
            <a:ahLst/>
            <a:cxnLst/>
            <a:rect l="l" t="t" r="r" b="b"/>
            <a:pathLst>
              <a:path w="1969125" h="2422861">
                <a:moveTo>
                  <a:pt x="0" y="0"/>
                </a:moveTo>
                <a:lnTo>
                  <a:pt x="1969125" y="0"/>
                </a:lnTo>
                <a:lnTo>
                  <a:pt x="1969125" y="2422861"/>
                </a:lnTo>
                <a:lnTo>
                  <a:pt x="0" y="242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8019505" y="7256287"/>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621922" y="6381133"/>
            <a:ext cx="7852905" cy="1936255"/>
          </a:xfrm>
          <a:prstGeom prst="rect">
            <a:avLst/>
          </a:prstGeom>
        </p:spPr>
        <p:txBody>
          <a:bodyPr lIns="0" tIns="0" rIns="0" bIns="0" rtlCol="0" anchor="t">
            <a:spAutoFit/>
          </a:bodyPr>
          <a:lstStyle/>
          <a:p>
            <a:pPr algn="l">
              <a:lnSpc>
                <a:spcPts val="7897"/>
              </a:lnSpc>
            </a:pPr>
            <a:r>
              <a:rPr lang="en-US" sz="4786">
                <a:solidFill>
                  <a:srgbClr val="000000"/>
                </a:solidFill>
                <a:latin typeface="Bricolage Grotesque"/>
                <a:ea typeface="Bricolage Grotesque"/>
                <a:cs typeface="Bricolage Grotesque"/>
                <a:sym typeface="Bricolage Grotesque"/>
              </a:rPr>
              <a:t>Read aloud </a:t>
            </a:r>
          </a:p>
          <a:p>
            <a:pPr marL="0" lvl="0" indent="0" algn="l">
              <a:lnSpc>
                <a:spcPts val="7897"/>
              </a:lnSpc>
              <a:spcBef>
                <a:spcPct val="0"/>
              </a:spcBef>
            </a:pPr>
            <a:r>
              <a:rPr lang="en-US" sz="4786">
                <a:solidFill>
                  <a:srgbClr val="000000"/>
                </a:solidFill>
                <a:latin typeface="Bricolage Grotesque"/>
                <a:ea typeface="Bricolage Grotesque"/>
                <a:cs typeface="Bricolage Grotesque"/>
                <a:sym typeface="Bricolage Grotesque"/>
              </a:rPr>
              <a:t>Philippians 2: 1-11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flipH="1">
            <a:off x="673016" y="5069454"/>
            <a:ext cx="2738604" cy="4847625"/>
          </a:xfrm>
          <a:custGeom>
            <a:avLst/>
            <a:gdLst/>
            <a:ahLst/>
            <a:cxnLst/>
            <a:rect l="l" t="t" r="r" b="b"/>
            <a:pathLst>
              <a:path w="2738604" h="4847625">
                <a:moveTo>
                  <a:pt x="2738603" y="0"/>
                </a:moveTo>
                <a:lnTo>
                  <a:pt x="0" y="0"/>
                </a:lnTo>
                <a:lnTo>
                  <a:pt x="0" y="4847625"/>
                </a:lnTo>
                <a:lnTo>
                  <a:pt x="2738603" y="4847625"/>
                </a:lnTo>
                <a:lnTo>
                  <a:pt x="273860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2" name="Freeform 12"/>
          <p:cNvSpPr/>
          <p:nvPr/>
        </p:nvSpPr>
        <p:spPr>
          <a:xfrm>
            <a:off x="14876381" y="5069454"/>
            <a:ext cx="2738604" cy="4847625"/>
          </a:xfrm>
          <a:custGeom>
            <a:avLst/>
            <a:gdLst/>
            <a:ahLst/>
            <a:cxnLst/>
            <a:rect l="l" t="t" r="r" b="b"/>
            <a:pathLst>
              <a:path w="2738604" h="4847625">
                <a:moveTo>
                  <a:pt x="0" y="0"/>
                </a:moveTo>
                <a:lnTo>
                  <a:pt x="2738603" y="0"/>
                </a:lnTo>
                <a:lnTo>
                  <a:pt x="2738603" y="4847625"/>
                </a:lnTo>
                <a:lnTo>
                  <a:pt x="0" y="4847625"/>
                </a:lnTo>
                <a:lnTo>
                  <a:pt x="0"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3" name="TextBox 13"/>
          <p:cNvSpPr txBox="1"/>
          <p:nvPr/>
        </p:nvSpPr>
        <p:spPr>
          <a:xfrm>
            <a:off x="4563856" y="1747853"/>
            <a:ext cx="9160289" cy="2410916"/>
          </a:xfrm>
          <a:prstGeom prst="rect">
            <a:avLst/>
          </a:prstGeom>
        </p:spPr>
        <p:txBody>
          <a:bodyPr lIns="0" tIns="0" rIns="0" bIns="0" rtlCol="0" anchor="t">
            <a:spAutoFit/>
          </a:bodyPr>
          <a:lstStyle/>
          <a:p>
            <a:pPr marL="0" lvl="0" indent="0" algn="ctr">
              <a:lnSpc>
                <a:spcPts val="9360"/>
              </a:lnSpc>
              <a:spcBef>
                <a:spcPct val="0"/>
              </a:spcBef>
            </a:pPr>
            <a:r>
              <a:rPr lang="en-US" sz="10400" b="1" spc="322" dirty="0">
                <a:solidFill>
                  <a:schemeClr val="accent3">
                    <a:lumMod val="50000"/>
                  </a:schemeClr>
                </a:solidFill>
                <a:latin typeface="Futura Display"/>
                <a:ea typeface="Futura Display"/>
                <a:cs typeface="Futura Display"/>
                <a:sym typeface="Futura Display"/>
              </a:rPr>
              <a:t>LET’S CONSIDER</a:t>
            </a:r>
          </a:p>
        </p:txBody>
      </p:sp>
      <p:grpSp>
        <p:nvGrpSpPr>
          <p:cNvPr id="14" name="Group 14"/>
          <p:cNvGrpSpPr/>
          <p:nvPr/>
        </p:nvGrpSpPr>
        <p:grpSpPr>
          <a:xfrm>
            <a:off x="3745067" y="4137341"/>
            <a:ext cx="10797867" cy="5804503"/>
            <a:chOff x="0" y="0"/>
            <a:chExt cx="2843883" cy="1528758"/>
          </a:xfrm>
        </p:grpSpPr>
        <p:sp>
          <p:nvSpPr>
            <p:cNvPr id="15" name="Freeform 15"/>
            <p:cNvSpPr/>
            <p:nvPr/>
          </p:nvSpPr>
          <p:spPr>
            <a:xfrm>
              <a:off x="0" y="0"/>
              <a:ext cx="2843883" cy="1528758"/>
            </a:xfrm>
            <a:custGeom>
              <a:avLst/>
              <a:gdLst/>
              <a:ahLst/>
              <a:cxnLst/>
              <a:rect l="l" t="t" r="r" b="b"/>
              <a:pathLst>
                <a:path w="2843883" h="1528758">
                  <a:moveTo>
                    <a:pt x="0" y="0"/>
                  </a:moveTo>
                  <a:lnTo>
                    <a:pt x="2843883" y="0"/>
                  </a:lnTo>
                  <a:lnTo>
                    <a:pt x="284388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6" name="TextBox 16"/>
            <p:cNvSpPr txBox="1"/>
            <p:nvPr/>
          </p:nvSpPr>
          <p:spPr>
            <a:xfrm>
              <a:off x="0" y="-314325"/>
              <a:ext cx="2843883" cy="1843083"/>
            </a:xfrm>
            <a:prstGeom prst="rect">
              <a:avLst/>
            </a:prstGeom>
          </p:spPr>
          <p:txBody>
            <a:bodyPr lIns="50800" tIns="50800" rIns="50800" bIns="50800" rtlCol="0" anchor="ctr"/>
            <a:lstStyle/>
            <a:p>
              <a:pPr marL="0" lvl="0" indent="0" algn="ctr">
                <a:lnSpc>
                  <a:spcPts val="8928"/>
                </a:lnSpc>
                <a:spcBef>
                  <a:spcPct val="0"/>
                </a:spcBef>
              </a:pPr>
              <a:r>
                <a:rPr lang="en-US" sz="4800" dirty="0">
                  <a:solidFill>
                    <a:srgbClr val="000000"/>
                  </a:solidFill>
                  <a:latin typeface="Bricolage Grotesque"/>
                  <a:ea typeface="Bricolage Grotesque"/>
                  <a:cs typeface="Bricolage Grotesque"/>
                  <a:sym typeface="Bricolage Grotesque"/>
                </a:rPr>
                <a:t>...the teaching practiced by members of the Philippians church</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4385286" cy="9596688"/>
            <a:chOff x="0" y="0"/>
            <a:chExt cx="1154972" cy="2527523"/>
          </a:xfrm>
        </p:grpSpPr>
        <p:sp>
          <p:nvSpPr>
            <p:cNvPr id="6" name="Freeform 6"/>
            <p:cNvSpPr/>
            <p:nvPr/>
          </p:nvSpPr>
          <p:spPr>
            <a:xfrm>
              <a:off x="0" y="0"/>
              <a:ext cx="1154972" cy="2527523"/>
            </a:xfrm>
            <a:custGeom>
              <a:avLst/>
              <a:gdLst/>
              <a:ahLst/>
              <a:cxnLst/>
              <a:rect l="l" t="t" r="r" b="b"/>
              <a:pathLst>
                <a:path w="1154972" h="2527523">
                  <a:moveTo>
                    <a:pt x="0" y="0"/>
                  </a:moveTo>
                  <a:lnTo>
                    <a:pt x="1154972" y="0"/>
                  </a:lnTo>
                  <a:lnTo>
                    <a:pt x="1154972" y="2527523"/>
                  </a:lnTo>
                  <a:lnTo>
                    <a:pt x="0" y="2527523"/>
                  </a:lnTo>
                  <a:close/>
                </a:path>
              </a:pathLst>
            </a:custGeom>
            <a:solidFill>
              <a:srgbClr val="D6C58F"/>
            </a:solidFill>
            <a:ln w="28575" cap="sq">
              <a:solidFill>
                <a:srgbClr val="000000"/>
              </a:solidFill>
              <a:prstDash val="solid"/>
              <a:miter/>
            </a:ln>
          </p:spPr>
          <p:txBody>
            <a:bodyPr/>
            <a:lstStyle/>
            <a:p>
              <a:endParaRPr lang="en-US"/>
            </a:p>
          </p:txBody>
        </p:sp>
        <p:sp>
          <p:nvSpPr>
            <p:cNvPr id="7" name="TextBox 7"/>
            <p:cNvSpPr txBox="1"/>
            <p:nvPr/>
          </p:nvSpPr>
          <p:spPr>
            <a:xfrm>
              <a:off x="0" y="-133350"/>
              <a:ext cx="1154972" cy="2660873"/>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3574683" y="345156"/>
            <a:ext cx="4385286" cy="9596688"/>
            <a:chOff x="0" y="0"/>
            <a:chExt cx="1154972" cy="2527523"/>
          </a:xfrm>
        </p:grpSpPr>
        <p:sp>
          <p:nvSpPr>
            <p:cNvPr id="9" name="Freeform 9"/>
            <p:cNvSpPr/>
            <p:nvPr/>
          </p:nvSpPr>
          <p:spPr>
            <a:xfrm>
              <a:off x="0" y="0"/>
              <a:ext cx="1154972" cy="2527523"/>
            </a:xfrm>
            <a:custGeom>
              <a:avLst/>
              <a:gdLst/>
              <a:ahLst/>
              <a:cxnLst/>
              <a:rect l="l" t="t" r="r" b="b"/>
              <a:pathLst>
                <a:path w="1154972" h="2527523">
                  <a:moveTo>
                    <a:pt x="0" y="0"/>
                  </a:moveTo>
                  <a:lnTo>
                    <a:pt x="1154972" y="0"/>
                  </a:lnTo>
                  <a:lnTo>
                    <a:pt x="1154972" y="2527523"/>
                  </a:lnTo>
                  <a:lnTo>
                    <a:pt x="0" y="2527523"/>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1154972" cy="2660873"/>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1417076" y="345156"/>
            <a:ext cx="2206931" cy="9596688"/>
            <a:chOff x="0" y="0"/>
            <a:chExt cx="2942574" cy="12795584"/>
          </a:xfrm>
        </p:grpSpPr>
        <p:sp>
          <p:nvSpPr>
            <p:cNvPr id="12" name="AutoShape 12"/>
            <p:cNvSpPr/>
            <p:nvPr/>
          </p:nvSpPr>
          <p:spPr>
            <a:xfrm flipH="1" flipV="1">
              <a:off x="19050"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flipH="1" flipV="1">
              <a:off x="1471287"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flipH="1" flipV="1">
              <a:off x="2923524" y="0"/>
              <a:ext cx="0" cy="12795584"/>
            </a:xfrm>
            <a:prstGeom prst="line">
              <a:avLst/>
            </a:prstGeom>
            <a:ln w="38100" cap="flat">
              <a:solidFill>
                <a:srgbClr val="000000"/>
              </a:solidFill>
              <a:prstDash val="solid"/>
              <a:headEnd type="none" w="sm" len="sm"/>
              <a:tailEnd type="none" w="sm" len="sm"/>
            </a:ln>
          </p:spPr>
          <p:txBody>
            <a:bodyPr/>
            <a:lstStyle/>
            <a:p>
              <a:endParaRPr lang="en-US"/>
            </a:p>
          </p:txBody>
        </p:sp>
      </p:grpSp>
      <p:grpSp>
        <p:nvGrpSpPr>
          <p:cNvPr id="15" name="Group 15"/>
          <p:cNvGrpSpPr/>
          <p:nvPr/>
        </p:nvGrpSpPr>
        <p:grpSpPr>
          <a:xfrm>
            <a:off x="327898" y="2587671"/>
            <a:ext cx="4385419" cy="5417829"/>
            <a:chOff x="0" y="0"/>
            <a:chExt cx="1155008" cy="1426918"/>
          </a:xfrm>
        </p:grpSpPr>
        <p:sp>
          <p:nvSpPr>
            <p:cNvPr id="16" name="Freeform 16"/>
            <p:cNvSpPr/>
            <p:nvPr/>
          </p:nvSpPr>
          <p:spPr>
            <a:xfrm>
              <a:off x="0" y="0"/>
              <a:ext cx="1155008" cy="1426918"/>
            </a:xfrm>
            <a:custGeom>
              <a:avLst/>
              <a:gdLst/>
              <a:ahLst/>
              <a:cxnLst/>
              <a:rect l="l" t="t" r="r" b="b"/>
              <a:pathLst>
                <a:path w="1155008" h="1426918">
                  <a:moveTo>
                    <a:pt x="0" y="0"/>
                  </a:moveTo>
                  <a:lnTo>
                    <a:pt x="1155008" y="0"/>
                  </a:lnTo>
                  <a:lnTo>
                    <a:pt x="1155008" y="1426918"/>
                  </a:lnTo>
                  <a:lnTo>
                    <a:pt x="0" y="1426918"/>
                  </a:lnTo>
                  <a:close/>
                </a:path>
              </a:pathLst>
            </a:custGeom>
            <a:solidFill>
              <a:srgbClr val="EFEBE9"/>
            </a:solidFill>
            <a:ln w="28575" cap="sq">
              <a:solidFill>
                <a:srgbClr val="000000"/>
              </a:solidFill>
              <a:prstDash val="solid"/>
              <a:miter/>
            </a:ln>
          </p:spPr>
          <p:txBody>
            <a:bodyPr/>
            <a:lstStyle/>
            <a:p>
              <a:endParaRPr lang="en-US"/>
            </a:p>
          </p:txBody>
        </p:sp>
        <p:sp>
          <p:nvSpPr>
            <p:cNvPr id="17" name="TextBox 17"/>
            <p:cNvSpPr txBox="1"/>
            <p:nvPr/>
          </p:nvSpPr>
          <p:spPr>
            <a:xfrm>
              <a:off x="0" y="-133350"/>
              <a:ext cx="1155008" cy="1560268"/>
            </a:xfrm>
            <a:prstGeom prst="rect">
              <a:avLst/>
            </a:prstGeom>
          </p:spPr>
          <p:txBody>
            <a:bodyPr lIns="50800" tIns="50800" rIns="50800" bIns="50800" rtlCol="0" anchor="ctr"/>
            <a:lstStyle/>
            <a:p>
              <a:pPr algn="ctr">
                <a:lnSpc>
                  <a:spcPts val="3720"/>
                </a:lnSpc>
              </a:pPr>
              <a:endParaRPr/>
            </a:p>
          </p:txBody>
        </p:sp>
      </p:grpSp>
      <p:grpSp>
        <p:nvGrpSpPr>
          <p:cNvPr id="18" name="Group 18"/>
          <p:cNvGrpSpPr/>
          <p:nvPr/>
        </p:nvGrpSpPr>
        <p:grpSpPr>
          <a:xfrm>
            <a:off x="14663860" y="345156"/>
            <a:ext cx="2206931" cy="9596688"/>
            <a:chOff x="0" y="0"/>
            <a:chExt cx="2942574" cy="12795584"/>
          </a:xfrm>
        </p:grpSpPr>
        <p:sp>
          <p:nvSpPr>
            <p:cNvPr id="19" name="AutoShape 19"/>
            <p:cNvSpPr/>
            <p:nvPr/>
          </p:nvSpPr>
          <p:spPr>
            <a:xfrm flipH="1" flipV="1">
              <a:off x="19050"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20" name="AutoShape 20"/>
            <p:cNvSpPr/>
            <p:nvPr/>
          </p:nvSpPr>
          <p:spPr>
            <a:xfrm flipH="1" flipV="1">
              <a:off x="1471287"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H="1" flipV="1">
              <a:off x="2923524" y="0"/>
              <a:ext cx="0" cy="12795584"/>
            </a:xfrm>
            <a:prstGeom prst="line">
              <a:avLst/>
            </a:prstGeom>
            <a:ln w="38100" cap="flat">
              <a:solidFill>
                <a:srgbClr val="000000"/>
              </a:solidFill>
              <a:prstDash val="solid"/>
              <a:headEnd type="none" w="sm" len="sm"/>
              <a:tailEnd type="none" w="sm" len="sm"/>
            </a:ln>
          </p:spPr>
          <p:txBody>
            <a:bodyPr/>
            <a:lstStyle/>
            <a:p>
              <a:endParaRPr lang="en-US"/>
            </a:p>
          </p:txBody>
        </p:sp>
      </p:grpSp>
      <p:sp>
        <p:nvSpPr>
          <p:cNvPr id="22" name="Freeform 22"/>
          <p:cNvSpPr/>
          <p:nvPr/>
        </p:nvSpPr>
        <p:spPr>
          <a:xfrm>
            <a:off x="1414832" y="3086100"/>
            <a:ext cx="2117252" cy="4114800"/>
          </a:xfrm>
          <a:custGeom>
            <a:avLst/>
            <a:gdLst/>
            <a:ahLst/>
            <a:cxnLst/>
            <a:rect l="l" t="t" r="r" b="b"/>
            <a:pathLst>
              <a:path w="2117252" h="4114800">
                <a:moveTo>
                  <a:pt x="0" y="0"/>
                </a:moveTo>
                <a:lnTo>
                  <a:pt x="2117252" y="0"/>
                </a:lnTo>
                <a:lnTo>
                  <a:pt x="2117252" y="4114800"/>
                </a:lnTo>
                <a:lnTo>
                  <a:pt x="0" y="4114800"/>
                </a:lnTo>
                <a:lnTo>
                  <a:pt x="0" y="0"/>
                </a:lnTo>
                <a:close/>
              </a:path>
            </a:pathLst>
          </a:custGeom>
          <a:blipFill>
            <a:blip r:embed="rId2"/>
            <a:stretch>
              <a:fillRect/>
            </a:stretch>
          </a:blipFill>
        </p:spPr>
        <p:txBody>
          <a:bodyPr/>
          <a:lstStyle/>
          <a:p>
            <a:endParaRPr lang="en-US"/>
          </a:p>
        </p:txBody>
      </p:sp>
      <p:sp>
        <p:nvSpPr>
          <p:cNvPr id="23" name="TextBox 23"/>
          <p:cNvSpPr txBox="1"/>
          <p:nvPr/>
        </p:nvSpPr>
        <p:spPr>
          <a:xfrm>
            <a:off x="4701293" y="920751"/>
            <a:ext cx="8861632" cy="1955600"/>
          </a:xfrm>
          <a:prstGeom prst="rect">
            <a:avLst/>
          </a:prstGeom>
        </p:spPr>
        <p:txBody>
          <a:bodyPr lIns="0" tIns="0" rIns="0" bIns="0" rtlCol="0" anchor="t">
            <a:spAutoFit/>
          </a:bodyPr>
          <a:lstStyle/>
          <a:p>
            <a:pPr marL="0" lvl="0" indent="0" algn="ctr">
              <a:lnSpc>
                <a:spcPts val="16698"/>
              </a:lnSpc>
              <a:spcBef>
                <a:spcPct val="0"/>
              </a:spcBef>
            </a:pPr>
            <a:r>
              <a:rPr lang="en-US" sz="12500" b="1" spc="575" dirty="0">
                <a:solidFill>
                  <a:schemeClr val="accent3">
                    <a:lumMod val="50000"/>
                  </a:schemeClr>
                </a:solidFill>
                <a:latin typeface="Futura Display"/>
                <a:ea typeface="Futura Display"/>
                <a:cs typeface="Futura Display"/>
                <a:sym typeface="Futura Display"/>
              </a:rPr>
              <a:t>LEARN</a:t>
            </a:r>
          </a:p>
        </p:txBody>
      </p:sp>
      <p:grpSp>
        <p:nvGrpSpPr>
          <p:cNvPr id="24" name="Group 24"/>
          <p:cNvGrpSpPr/>
          <p:nvPr/>
        </p:nvGrpSpPr>
        <p:grpSpPr>
          <a:xfrm>
            <a:off x="13574550" y="2587671"/>
            <a:ext cx="4385419" cy="5417829"/>
            <a:chOff x="0" y="0"/>
            <a:chExt cx="1155008" cy="1426918"/>
          </a:xfrm>
        </p:grpSpPr>
        <p:sp>
          <p:nvSpPr>
            <p:cNvPr id="25" name="Freeform 25"/>
            <p:cNvSpPr/>
            <p:nvPr/>
          </p:nvSpPr>
          <p:spPr>
            <a:xfrm>
              <a:off x="0" y="0"/>
              <a:ext cx="1155008" cy="1426918"/>
            </a:xfrm>
            <a:custGeom>
              <a:avLst/>
              <a:gdLst/>
              <a:ahLst/>
              <a:cxnLst/>
              <a:rect l="l" t="t" r="r" b="b"/>
              <a:pathLst>
                <a:path w="1155008" h="1426918">
                  <a:moveTo>
                    <a:pt x="0" y="0"/>
                  </a:moveTo>
                  <a:lnTo>
                    <a:pt x="1155008" y="0"/>
                  </a:lnTo>
                  <a:lnTo>
                    <a:pt x="1155008" y="1426918"/>
                  </a:lnTo>
                  <a:lnTo>
                    <a:pt x="0" y="1426918"/>
                  </a:lnTo>
                  <a:close/>
                </a:path>
              </a:pathLst>
            </a:custGeom>
            <a:solidFill>
              <a:srgbClr val="EFEBE9"/>
            </a:solidFill>
            <a:ln w="28575" cap="sq">
              <a:solidFill>
                <a:srgbClr val="000000"/>
              </a:solidFill>
              <a:prstDash val="solid"/>
              <a:miter/>
            </a:ln>
          </p:spPr>
          <p:txBody>
            <a:bodyPr/>
            <a:lstStyle/>
            <a:p>
              <a:endParaRPr lang="en-US"/>
            </a:p>
          </p:txBody>
        </p:sp>
        <p:sp>
          <p:nvSpPr>
            <p:cNvPr id="26" name="TextBox 26"/>
            <p:cNvSpPr txBox="1"/>
            <p:nvPr/>
          </p:nvSpPr>
          <p:spPr>
            <a:xfrm>
              <a:off x="0" y="-133350"/>
              <a:ext cx="1155008" cy="1560268"/>
            </a:xfrm>
            <a:prstGeom prst="rect">
              <a:avLst/>
            </a:prstGeom>
          </p:spPr>
          <p:txBody>
            <a:bodyPr lIns="50800" tIns="50800" rIns="50800" bIns="50800" rtlCol="0" anchor="ctr"/>
            <a:lstStyle/>
            <a:p>
              <a:pPr algn="ctr">
                <a:lnSpc>
                  <a:spcPts val="3720"/>
                </a:lnSpc>
              </a:pPr>
              <a:endParaRPr/>
            </a:p>
          </p:txBody>
        </p:sp>
      </p:grpSp>
      <p:sp>
        <p:nvSpPr>
          <p:cNvPr id="27" name="Freeform 27"/>
          <p:cNvSpPr/>
          <p:nvPr/>
        </p:nvSpPr>
        <p:spPr>
          <a:xfrm>
            <a:off x="14708633" y="3086100"/>
            <a:ext cx="2117252" cy="4114800"/>
          </a:xfrm>
          <a:custGeom>
            <a:avLst/>
            <a:gdLst/>
            <a:ahLst/>
            <a:cxnLst/>
            <a:rect l="l" t="t" r="r" b="b"/>
            <a:pathLst>
              <a:path w="2117252" h="4114800">
                <a:moveTo>
                  <a:pt x="0" y="0"/>
                </a:moveTo>
                <a:lnTo>
                  <a:pt x="2117252" y="0"/>
                </a:lnTo>
                <a:lnTo>
                  <a:pt x="2117252" y="4114800"/>
                </a:lnTo>
                <a:lnTo>
                  <a:pt x="0" y="4114800"/>
                </a:lnTo>
                <a:lnTo>
                  <a:pt x="0" y="0"/>
                </a:lnTo>
                <a:close/>
              </a:path>
            </a:pathLst>
          </a:custGeom>
          <a:blipFill>
            <a:blip r:embed="rId2"/>
            <a:stretch>
              <a:fillRect/>
            </a:stretch>
          </a:blipFill>
          <a:ln cap="sq">
            <a:noFill/>
            <a:prstDash val="solid"/>
            <a:miter/>
          </a:ln>
        </p:spPr>
        <p:txBody>
          <a:bodyPr/>
          <a:lstStyle/>
          <a:p>
            <a:endParaRPr lang="en-US"/>
          </a:p>
        </p:txBody>
      </p:sp>
      <p:sp>
        <p:nvSpPr>
          <p:cNvPr id="28" name="TextBox 28"/>
          <p:cNvSpPr txBox="1"/>
          <p:nvPr/>
        </p:nvSpPr>
        <p:spPr>
          <a:xfrm>
            <a:off x="4972131" y="2981325"/>
            <a:ext cx="8343739" cy="6447916"/>
          </a:xfrm>
          <a:prstGeom prst="rect">
            <a:avLst/>
          </a:prstGeom>
        </p:spPr>
        <p:txBody>
          <a:bodyPr lIns="0" tIns="0" rIns="0" bIns="0" rtlCol="0" anchor="t">
            <a:spAutoFit/>
          </a:bodyPr>
          <a:lstStyle/>
          <a:p>
            <a:pPr algn="l">
              <a:lnSpc>
                <a:spcPts val="5134"/>
              </a:lnSpc>
            </a:pPr>
            <a:r>
              <a:rPr lang="en-US" sz="3400" dirty="0">
                <a:solidFill>
                  <a:srgbClr val="000000"/>
                </a:solidFill>
                <a:latin typeface="Bricolage Grotesque"/>
                <a:ea typeface="Bricolage Grotesque"/>
                <a:cs typeface="Bricolage Grotesque"/>
                <a:sym typeface="Bricolage Grotesque"/>
              </a:rPr>
              <a:t>In verses 1-2 Paul ‘s joy for the Philippian church and their fellowship with the Holy Spirit included:</a:t>
            </a:r>
          </a:p>
          <a:p>
            <a:pPr marL="734064" lvl="1" indent="-367032" algn="l">
              <a:lnSpc>
                <a:spcPts val="5134"/>
              </a:lnSpc>
              <a:buAutoNum type="arabicPeriod"/>
            </a:pPr>
            <a:r>
              <a:rPr lang="en-US" sz="3400" dirty="0">
                <a:solidFill>
                  <a:srgbClr val="000000"/>
                </a:solidFill>
                <a:latin typeface="Bricolage Grotesque"/>
                <a:ea typeface="Bricolage Grotesque"/>
                <a:cs typeface="Bricolage Grotesque"/>
                <a:sym typeface="Bricolage Grotesque"/>
              </a:rPr>
              <a:t>Being like-minded – really involving one’s heart, mind, feelings, attitudes, and will, not just saying “we are united.”</a:t>
            </a:r>
          </a:p>
          <a:p>
            <a:pPr marL="734064" lvl="1" indent="-367032" algn="l">
              <a:lnSpc>
                <a:spcPts val="5134"/>
              </a:lnSpc>
              <a:buAutoNum type="arabicPeriod"/>
            </a:pPr>
            <a:r>
              <a:rPr lang="en-US" sz="3400" dirty="0">
                <a:solidFill>
                  <a:srgbClr val="000000"/>
                </a:solidFill>
                <a:latin typeface="Bricolage Grotesque"/>
                <a:ea typeface="Bricolage Grotesque"/>
                <a:cs typeface="Bricolage Grotesque"/>
                <a:sym typeface="Bricolage Grotesque"/>
              </a:rPr>
              <a:t>Having the same love</a:t>
            </a:r>
          </a:p>
          <a:p>
            <a:pPr marL="734064" lvl="1" indent="-367032" algn="l">
              <a:lnSpc>
                <a:spcPts val="5134"/>
              </a:lnSpc>
              <a:buAutoNum type="arabicPeriod"/>
            </a:pPr>
            <a:r>
              <a:rPr lang="en-US" sz="3400" dirty="0">
                <a:solidFill>
                  <a:srgbClr val="000000"/>
                </a:solidFill>
                <a:latin typeface="Bricolage Grotesque"/>
                <a:ea typeface="Bricolage Grotesque"/>
                <a:cs typeface="Bricolage Grotesque"/>
                <a:sym typeface="Bricolage Grotesque"/>
              </a:rPr>
              <a:t>Being one in spirit and purpose</a:t>
            </a:r>
          </a:p>
          <a:p>
            <a:pPr algn="l">
              <a:lnSpc>
                <a:spcPts val="5134"/>
              </a:lnSpc>
            </a:pPr>
            <a:endParaRPr lang="en-US" sz="3400" dirty="0">
              <a:solidFill>
                <a:srgbClr val="000000"/>
              </a:solidFill>
              <a:latin typeface="Bricolage Grotesque"/>
              <a:ea typeface="Bricolage Grotesque"/>
              <a:cs typeface="Bricolage Grotesque"/>
              <a:sym typeface="Bricolage Grotesq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762000" y="308390"/>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327898" y="4137341"/>
            <a:ext cx="17632204" cy="5804503"/>
            <a:chOff x="0" y="0"/>
            <a:chExt cx="4643873" cy="1528758"/>
          </a:xfrm>
        </p:grpSpPr>
        <p:sp>
          <p:nvSpPr>
            <p:cNvPr id="12" name="Freeform 12"/>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3" name="TextBox 13"/>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4" name="TextBox 14"/>
          <p:cNvSpPr txBox="1"/>
          <p:nvPr/>
        </p:nvSpPr>
        <p:spPr>
          <a:xfrm>
            <a:off x="1093581" y="4543424"/>
            <a:ext cx="16100838" cy="4914901"/>
          </a:xfrm>
          <a:prstGeom prst="rect">
            <a:avLst/>
          </a:prstGeom>
        </p:spPr>
        <p:txBody>
          <a:bodyPr lIns="0" tIns="0" rIns="0" bIns="0" rtlCol="0" anchor="t">
            <a:spAutoFit/>
          </a:bodyPr>
          <a:lstStyle/>
          <a:p>
            <a:pPr algn="l">
              <a:lnSpc>
                <a:spcPts val="6599"/>
              </a:lnSpc>
            </a:pPr>
            <a:r>
              <a:rPr lang="en-US" sz="3999">
                <a:solidFill>
                  <a:srgbClr val="000000"/>
                </a:solidFill>
                <a:latin typeface="Bricolage Grotesque"/>
                <a:ea typeface="Bricolage Grotesque"/>
                <a:cs typeface="Bricolage Grotesque"/>
                <a:sym typeface="Bricolage Grotesque"/>
              </a:rPr>
              <a:t>Paul encouraged the Philippian church to have a Christ-like attitude, which included: Phil. 2:3-8</a:t>
            </a:r>
          </a:p>
          <a:p>
            <a:pPr algn="l">
              <a:lnSpc>
                <a:spcPts val="6599"/>
              </a:lnSpc>
            </a:pPr>
            <a:r>
              <a:rPr lang="en-US" sz="3999">
                <a:solidFill>
                  <a:srgbClr val="000000"/>
                </a:solidFill>
                <a:latin typeface="Bricolage Grotesque"/>
                <a:ea typeface="Bricolage Grotesque"/>
                <a:cs typeface="Bricolage Grotesque"/>
                <a:sym typeface="Bricolage Grotesque"/>
              </a:rPr>
              <a:t> 1. Being humble, not conceited</a:t>
            </a:r>
          </a:p>
          <a:p>
            <a:pPr algn="l">
              <a:lnSpc>
                <a:spcPts val="6599"/>
              </a:lnSpc>
            </a:pPr>
            <a:r>
              <a:rPr lang="en-US" sz="3999">
                <a:solidFill>
                  <a:srgbClr val="000000"/>
                </a:solidFill>
                <a:latin typeface="Bricolage Grotesque"/>
                <a:ea typeface="Bricolage Grotesque"/>
                <a:cs typeface="Bricolage Grotesque"/>
                <a:sym typeface="Bricolage Grotesque"/>
              </a:rPr>
              <a:t> 2. Having a servant heart</a:t>
            </a:r>
          </a:p>
          <a:p>
            <a:pPr algn="l">
              <a:lnSpc>
                <a:spcPts val="6599"/>
              </a:lnSpc>
            </a:pPr>
            <a:r>
              <a:rPr lang="en-US" sz="3999">
                <a:solidFill>
                  <a:srgbClr val="000000"/>
                </a:solidFill>
                <a:latin typeface="Bricolage Grotesque"/>
                <a:ea typeface="Bricolage Grotesque"/>
                <a:cs typeface="Bricolage Grotesque"/>
                <a:sym typeface="Bricolage Grotesque"/>
              </a:rPr>
              <a:t> 3. Obedient to God</a:t>
            </a:r>
          </a:p>
          <a:p>
            <a:pPr marL="0" lvl="0" indent="0" algn="l">
              <a:lnSpc>
                <a:spcPts val="6599"/>
              </a:lnSpc>
              <a:spcBef>
                <a:spcPct val="0"/>
              </a:spcBef>
            </a:pPr>
            <a:endParaRPr lang="en-US" sz="3999">
              <a:solidFill>
                <a:srgbClr val="000000"/>
              </a:solidFill>
              <a:latin typeface="Bricolage Grotesque"/>
              <a:ea typeface="Bricolage Grotesque"/>
              <a:cs typeface="Bricolage Grotesque"/>
              <a:sym typeface="Bricolage Grotesque"/>
            </a:endParaRPr>
          </a:p>
        </p:txBody>
      </p:sp>
      <p:sp>
        <p:nvSpPr>
          <p:cNvPr id="15" name="TextBox 15"/>
          <p:cNvSpPr txBox="1"/>
          <p:nvPr/>
        </p:nvSpPr>
        <p:spPr>
          <a:xfrm>
            <a:off x="4792412" y="1086316"/>
            <a:ext cx="8703177" cy="1955600"/>
          </a:xfrm>
          <a:prstGeom prst="rect">
            <a:avLst/>
          </a:prstGeom>
        </p:spPr>
        <p:txBody>
          <a:bodyPr lIns="0" tIns="0" rIns="0" bIns="0" rtlCol="0" anchor="t">
            <a:spAutoFit/>
          </a:bodyPr>
          <a:lstStyle/>
          <a:p>
            <a:pPr marL="0" lvl="0" indent="0" algn="ctr">
              <a:lnSpc>
                <a:spcPts val="16698"/>
              </a:lnSpc>
              <a:spcBef>
                <a:spcPct val="0"/>
              </a:spcBef>
            </a:pPr>
            <a:r>
              <a:rPr lang="en-US" sz="12500" b="1" spc="575" dirty="0">
                <a:solidFill>
                  <a:schemeClr val="accent3">
                    <a:lumMod val="50000"/>
                  </a:schemeClr>
                </a:solidFill>
                <a:latin typeface="Futura Display"/>
                <a:ea typeface="Futura Display"/>
                <a:cs typeface="Futura Display"/>
                <a:sym typeface="Futura Display"/>
              </a:rPr>
              <a:t>LEARN</a:t>
            </a:r>
          </a:p>
        </p:txBody>
      </p:sp>
      <p:sp>
        <p:nvSpPr>
          <p:cNvPr id="16" name="Freeform 16"/>
          <p:cNvSpPr/>
          <p:nvPr/>
        </p:nvSpPr>
        <p:spPr>
          <a:xfrm flipH="1">
            <a:off x="957756" y="318416"/>
            <a:ext cx="2157453" cy="3818925"/>
          </a:xfrm>
          <a:custGeom>
            <a:avLst/>
            <a:gdLst/>
            <a:ahLst/>
            <a:cxnLst/>
            <a:rect l="l" t="t" r="r" b="b"/>
            <a:pathLst>
              <a:path w="2157453" h="3818925">
                <a:moveTo>
                  <a:pt x="2157453" y="0"/>
                </a:moveTo>
                <a:lnTo>
                  <a:pt x="0" y="0"/>
                </a:lnTo>
                <a:lnTo>
                  <a:pt x="0" y="3818925"/>
                </a:lnTo>
                <a:lnTo>
                  <a:pt x="2157453" y="3818925"/>
                </a:lnTo>
                <a:lnTo>
                  <a:pt x="215745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7" name="Freeform 17"/>
          <p:cNvSpPr/>
          <p:nvPr/>
        </p:nvSpPr>
        <p:spPr>
          <a:xfrm flipH="1">
            <a:off x="15172791" y="345156"/>
            <a:ext cx="2157453" cy="3818925"/>
          </a:xfrm>
          <a:custGeom>
            <a:avLst/>
            <a:gdLst/>
            <a:ahLst/>
            <a:cxnLst/>
            <a:rect l="l" t="t" r="r" b="b"/>
            <a:pathLst>
              <a:path w="2157453" h="3818925">
                <a:moveTo>
                  <a:pt x="2157453" y="0"/>
                </a:moveTo>
                <a:lnTo>
                  <a:pt x="0" y="0"/>
                </a:lnTo>
                <a:lnTo>
                  <a:pt x="0" y="3818925"/>
                </a:lnTo>
                <a:lnTo>
                  <a:pt x="2157453" y="3818925"/>
                </a:lnTo>
                <a:lnTo>
                  <a:pt x="2157453" y="0"/>
                </a:lnTo>
                <a:close/>
              </a:path>
            </a:pathLst>
          </a:custGeom>
          <a:blipFill>
            <a:blip r:embed="rId4">
              <a:extLst>
                <a:ext uri="{96DAC541-7B7A-43D3-8B79-37D633B846F1}">
                  <asvg:svgBlip xmlns:asvg="http://schemas.microsoft.com/office/drawing/2016/SVG/main" r:embed="rId5"/>
                </a:ext>
              </a:extLst>
            </a:blip>
            <a:stretch>
              <a:fillRect b="-2209"/>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7" y="2125146"/>
            <a:ext cx="14297465" cy="2836995"/>
          </a:xfrm>
          <a:prstGeom prst="rect">
            <a:avLst/>
          </a:prstGeom>
        </p:spPr>
        <p:txBody>
          <a:bodyPr lIns="0" tIns="0" rIns="0" bIns="0" rtlCol="0" anchor="t">
            <a:spAutoFit/>
          </a:bodyPr>
          <a:lstStyle/>
          <a:p>
            <a:pPr marL="0" lvl="0" indent="0" algn="ctr">
              <a:lnSpc>
                <a:spcPts val="25826"/>
              </a:lnSpc>
              <a:spcBef>
                <a:spcPct val="0"/>
              </a:spcBef>
            </a:pPr>
            <a:r>
              <a:rPr lang="en-US" sz="12500" b="1" spc="889" dirty="0">
                <a:solidFill>
                  <a:schemeClr val="accent3">
                    <a:lumMod val="50000"/>
                  </a:schemeClr>
                </a:solidFill>
                <a:latin typeface="Futura Display"/>
                <a:ea typeface="Futura Display"/>
                <a:cs typeface="Futura Display"/>
                <a:sym typeface="Futura Display"/>
              </a:rPr>
              <a:t>DEFINING</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Defining the Nature of Christ (2:5-11)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622</Words>
  <Application>Microsoft Office PowerPoint</Application>
  <PresentationFormat>Custom</PresentationFormat>
  <Paragraphs>52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Futura Display</vt:lpstr>
      <vt:lpstr>Canva Sans</vt:lpstr>
      <vt:lpstr>Bricolage Grotesque</vt:lpstr>
      <vt:lpstr>Bricolage Grotesque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Philippians Lesson 3 0f 7</dc:title>
  <cp:lastModifiedBy>Administration Ministry</cp:lastModifiedBy>
  <cp:revision>2</cp:revision>
  <dcterms:created xsi:type="dcterms:W3CDTF">2006-08-16T00:00:00Z</dcterms:created>
  <dcterms:modified xsi:type="dcterms:W3CDTF">2024-11-07T17:09:46Z</dcterms:modified>
  <dc:identifier>DAGV0Bg4XI4</dc:identifier>
</cp:coreProperties>
</file>