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Bricolage Grotesque"/>
      <p:regular r:id="rId30"/>
    </p:embeddedFont>
    <p:embeddedFont>
      <p:font typeface="Bricolage Grotesque Bold"/>
      <p:regular r:id="rId31"/>
    </p:embeddedFont>
    <p:embeddedFont>
      <p:font typeface="Canva Sans"/>
      <p:regular r:id="rId32"/>
    </p:embeddedFont>
    <p:embeddedFont>
      <p:font typeface="Futura Display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96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83D90-0EE5-4A5E-A4B5-B9A48F347D2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1643C-BBEB-4D89-A3D2-349EA99BC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6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1643C-BBEB-4D89-A3D2-349EA99BCB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5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KZDvcEkjth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7898" y="9258300"/>
            <a:ext cx="17632204" cy="683544"/>
            <a:chOff x="0" y="0"/>
            <a:chExt cx="4643873" cy="1800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43873" cy="180028"/>
            </a:xfrm>
            <a:custGeom>
              <a:avLst/>
              <a:gdLst/>
              <a:ahLst/>
              <a:cxnLst/>
              <a:rect l="l" t="t" r="r" b="b"/>
              <a:pathLst>
                <a:path w="4643873" h="180028">
                  <a:moveTo>
                    <a:pt x="0" y="0"/>
                  </a:moveTo>
                  <a:lnTo>
                    <a:pt x="4643873" y="0"/>
                  </a:lnTo>
                  <a:lnTo>
                    <a:pt x="4643873" y="180028"/>
                  </a:lnTo>
                  <a:lnTo>
                    <a:pt x="0" y="180028"/>
                  </a:lnTo>
                  <a:close/>
                </a:path>
              </a:pathLst>
            </a:custGeom>
            <a:solidFill>
              <a:srgbClr val="A7BFA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4643873" cy="3133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327898" y="9585785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358142" y="2781326"/>
            <a:ext cx="5300498" cy="7127808"/>
          </a:xfrm>
          <a:custGeom>
            <a:avLst/>
            <a:gdLst/>
            <a:ahLst/>
            <a:cxnLst/>
            <a:rect l="l" t="t" r="r" b="b"/>
            <a:pathLst>
              <a:path w="5300498" h="7127808">
                <a:moveTo>
                  <a:pt x="5300499" y="0"/>
                </a:moveTo>
                <a:lnTo>
                  <a:pt x="0" y="0"/>
                </a:lnTo>
                <a:lnTo>
                  <a:pt x="0" y="7127809"/>
                </a:lnTo>
                <a:lnTo>
                  <a:pt x="5300499" y="7127809"/>
                </a:lnTo>
                <a:lnTo>
                  <a:pt x="53004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270" b="-807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4014440" y="1890035"/>
            <a:ext cx="10259121" cy="6506931"/>
            <a:chOff x="0" y="0"/>
            <a:chExt cx="3492699" cy="22152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92699" cy="2215273"/>
            </a:xfrm>
            <a:custGeom>
              <a:avLst/>
              <a:gdLst/>
              <a:ahLst/>
              <a:cxnLst/>
              <a:rect l="l" t="t" r="r" b="b"/>
              <a:pathLst>
                <a:path w="3492699" h="2215273">
                  <a:moveTo>
                    <a:pt x="341328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35855"/>
                  </a:lnTo>
                  <a:cubicBezTo>
                    <a:pt x="43699" y="2135855"/>
                    <a:pt x="79418" y="2171194"/>
                    <a:pt x="79418" y="2215273"/>
                  </a:cubicBezTo>
                  <a:lnTo>
                    <a:pt x="3413281" y="2215273"/>
                  </a:lnTo>
                  <a:cubicBezTo>
                    <a:pt x="3413281" y="2171573"/>
                    <a:pt x="3448620" y="2135855"/>
                    <a:pt x="3492699" y="2135855"/>
                  </a:cubicBezTo>
                  <a:lnTo>
                    <a:pt x="3492699" y="79418"/>
                  </a:lnTo>
                  <a:cubicBezTo>
                    <a:pt x="3449000" y="79418"/>
                    <a:pt x="3413281" y="44079"/>
                    <a:pt x="3413281" y="0"/>
                  </a:cubicBezTo>
                  <a:close/>
                </a:path>
              </a:pathLst>
            </a:custGeom>
            <a:solidFill>
              <a:srgbClr val="A7BFA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8100" y="-95250"/>
              <a:ext cx="3416499" cy="2272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212469" y="2105628"/>
            <a:ext cx="9863061" cy="6075744"/>
            <a:chOff x="0" y="0"/>
            <a:chExt cx="3357862" cy="20684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57862" cy="2068476"/>
            </a:xfrm>
            <a:custGeom>
              <a:avLst/>
              <a:gdLst/>
              <a:ahLst/>
              <a:cxnLst/>
              <a:rect l="l" t="t" r="r" b="b"/>
              <a:pathLst>
                <a:path w="3357862" h="2068476">
                  <a:moveTo>
                    <a:pt x="3278443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989058"/>
                  </a:lnTo>
                  <a:cubicBezTo>
                    <a:pt x="43699" y="1989058"/>
                    <a:pt x="79418" y="2024397"/>
                    <a:pt x="79418" y="2068476"/>
                  </a:cubicBezTo>
                  <a:lnTo>
                    <a:pt x="3278443" y="2068476"/>
                  </a:lnTo>
                  <a:cubicBezTo>
                    <a:pt x="3278443" y="2024777"/>
                    <a:pt x="3313783" y="1989058"/>
                    <a:pt x="3357862" y="1989058"/>
                  </a:cubicBezTo>
                  <a:lnTo>
                    <a:pt x="3357862" y="79418"/>
                  </a:lnTo>
                  <a:cubicBezTo>
                    <a:pt x="3314162" y="79418"/>
                    <a:pt x="3278443" y="44079"/>
                    <a:pt x="3278443" y="0"/>
                  </a:cubicBez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8100" y="-95250"/>
              <a:ext cx="3281662" cy="2125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27898" y="345156"/>
            <a:ext cx="17632204" cy="683544"/>
            <a:chOff x="0" y="0"/>
            <a:chExt cx="4643873" cy="18002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643873" cy="180028"/>
            </a:xfrm>
            <a:custGeom>
              <a:avLst/>
              <a:gdLst/>
              <a:ahLst/>
              <a:cxnLst/>
              <a:rect l="l" t="t" r="r" b="b"/>
              <a:pathLst>
                <a:path w="4643873" h="180028">
                  <a:moveTo>
                    <a:pt x="0" y="0"/>
                  </a:moveTo>
                  <a:lnTo>
                    <a:pt x="4643873" y="0"/>
                  </a:lnTo>
                  <a:lnTo>
                    <a:pt x="4643873" y="180028"/>
                  </a:lnTo>
                  <a:lnTo>
                    <a:pt x="0" y="180028"/>
                  </a:lnTo>
                  <a:close/>
                </a:path>
              </a:pathLst>
            </a:custGeom>
            <a:solidFill>
              <a:srgbClr val="D6C58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33350"/>
              <a:ext cx="4643873" cy="3133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2653704" y="380179"/>
            <a:ext cx="5267711" cy="5266427"/>
          </a:xfrm>
          <a:custGeom>
            <a:avLst/>
            <a:gdLst/>
            <a:ahLst/>
            <a:cxnLst/>
            <a:rect l="l" t="t" r="r" b="b"/>
            <a:pathLst>
              <a:path w="5267711" h="5266427">
                <a:moveTo>
                  <a:pt x="0" y="0"/>
                </a:moveTo>
                <a:lnTo>
                  <a:pt x="5267711" y="0"/>
                </a:lnTo>
                <a:lnTo>
                  <a:pt x="5267711" y="5266427"/>
                </a:lnTo>
                <a:lnTo>
                  <a:pt x="0" y="5266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9106" r="-201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5732278" y="2842415"/>
            <a:ext cx="6823445" cy="218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65"/>
              </a:lnSpc>
            </a:pPr>
            <a:r>
              <a:rPr lang="en-US" sz="12500" b="1" spc="653" dirty="0">
                <a:solidFill>
                  <a:schemeClr val="accent3">
                    <a:lumMod val="50000"/>
                  </a:schemeClr>
                </a:solidFill>
                <a:latin typeface="Futura Display"/>
                <a:ea typeface="Futura Display"/>
                <a:cs typeface="Futura Display"/>
                <a:sym typeface="Futura Display"/>
              </a:rPr>
              <a:t>JOY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573466" y="5219681"/>
            <a:ext cx="9141067" cy="1452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78"/>
              </a:lnSpc>
            </a:pPr>
            <a:r>
              <a:rPr lang="en-US" sz="10000" b="1" spc="419" dirty="0">
                <a:solidFill>
                  <a:srgbClr val="FFC000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AMID TRIALS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13343" y="6897299"/>
            <a:ext cx="5861315" cy="559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99"/>
              </a:lnSpc>
              <a:spcBef>
                <a:spcPct val="0"/>
              </a:spcBef>
            </a:pPr>
            <a:r>
              <a:rPr lang="en-US" sz="3781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A study of Philippians</a:t>
            </a:r>
          </a:p>
        </p:txBody>
      </p:sp>
      <p:sp>
        <p:nvSpPr>
          <p:cNvPr id="23" name="AutoShape 23"/>
          <p:cNvSpPr/>
          <p:nvPr/>
        </p:nvSpPr>
        <p:spPr>
          <a:xfrm>
            <a:off x="327898" y="672640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B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327898" y="6550590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327898" y="7389355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327898" y="8228120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327898" y="9066885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27898" y="2007064"/>
            <a:ext cx="17632204" cy="3690473"/>
            <a:chOff x="0" y="0"/>
            <a:chExt cx="4643873" cy="9719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43873" cy="971977"/>
            </a:xfrm>
            <a:custGeom>
              <a:avLst/>
              <a:gdLst/>
              <a:ahLst/>
              <a:cxnLst/>
              <a:rect l="l" t="t" r="r" b="b"/>
              <a:pathLst>
                <a:path w="4643873" h="971977">
                  <a:moveTo>
                    <a:pt x="0" y="0"/>
                  </a:moveTo>
                  <a:lnTo>
                    <a:pt x="4643873" y="0"/>
                  </a:lnTo>
                  <a:lnTo>
                    <a:pt x="4643873" y="971977"/>
                  </a:lnTo>
                  <a:lnTo>
                    <a:pt x="0" y="971977"/>
                  </a:ln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33350"/>
              <a:ext cx="4643873" cy="1105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4438507" y="4176311"/>
            <a:ext cx="9410987" cy="5743626"/>
          </a:xfrm>
          <a:custGeom>
            <a:avLst/>
            <a:gdLst/>
            <a:ahLst/>
            <a:cxnLst/>
            <a:rect l="l" t="t" r="r" b="b"/>
            <a:pathLst>
              <a:path w="9410987" h="5743626">
                <a:moveTo>
                  <a:pt x="0" y="0"/>
                </a:moveTo>
                <a:lnTo>
                  <a:pt x="9410986" y="0"/>
                </a:lnTo>
                <a:lnTo>
                  <a:pt x="9410986" y="5743626"/>
                </a:lnTo>
                <a:lnTo>
                  <a:pt x="0" y="5743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301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995267" y="2026008"/>
            <a:ext cx="14297465" cy="283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 algn="ctr">
              <a:lnSpc>
                <a:spcPts val="25826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EXAMINE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10813" y="678945"/>
            <a:ext cx="12866374" cy="1923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97"/>
              </a:lnSpc>
            </a:pPr>
            <a:r>
              <a:rPr lang="en-US" sz="4786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How do we know if they’re good or bad? </a:t>
            </a:r>
          </a:p>
          <a:p>
            <a:pPr marL="0" lvl="0" indent="0" algn="ctr">
              <a:lnSpc>
                <a:spcPts val="7897"/>
              </a:lnSpc>
              <a:spcBef>
                <a:spcPct val="0"/>
              </a:spcBef>
            </a:pPr>
            <a:endParaRPr lang="en-US" sz="4786">
              <a:solidFill>
                <a:srgbClr val="000000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B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98890" y="3385690"/>
            <a:ext cx="7737463" cy="283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26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READ</a:t>
            </a:r>
          </a:p>
        </p:txBody>
      </p:sp>
      <p:sp>
        <p:nvSpPr>
          <p:cNvPr id="6" name="Freeform 6"/>
          <p:cNvSpPr/>
          <p:nvPr/>
        </p:nvSpPr>
        <p:spPr>
          <a:xfrm>
            <a:off x="8055108" y="345156"/>
            <a:ext cx="9904994" cy="9572104"/>
          </a:xfrm>
          <a:custGeom>
            <a:avLst/>
            <a:gdLst/>
            <a:ahLst/>
            <a:cxnLst/>
            <a:rect l="l" t="t" r="r" b="b"/>
            <a:pathLst>
              <a:path w="9904994" h="9572104">
                <a:moveTo>
                  <a:pt x="0" y="0"/>
                </a:moveTo>
                <a:lnTo>
                  <a:pt x="9904994" y="0"/>
                </a:lnTo>
                <a:lnTo>
                  <a:pt x="9904994" y="9572103"/>
                </a:lnTo>
                <a:lnTo>
                  <a:pt x="0" y="95721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69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679175" y="888715"/>
            <a:ext cx="1969125" cy="2422861"/>
          </a:xfrm>
          <a:custGeom>
            <a:avLst/>
            <a:gdLst/>
            <a:ahLst/>
            <a:cxnLst/>
            <a:rect l="l" t="t" r="r" b="b"/>
            <a:pathLst>
              <a:path w="1969125" h="2422861">
                <a:moveTo>
                  <a:pt x="0" y="0"/>
                </a:moveTo>
                <a:lnTo>
                  <a:pt x="1969125" y="0"/>
                </a:lnTo>
                <a:lnTo>
                  <a:pt x="1969125" y="2422861"/>
                </a:lnTo>
                <a:lnTo>
                  <a:pt x="0" y="2422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019505" y="7256287"/>
            <a:ext cx="1833697" cy="2496370"/>
          </a:xfrm>
          <a:custGeom>
            <a:avLst/>
            <a:gdLst/>
            <a:ahLst/>
            <a:cxnLst/>
            <a:rect l="l" t="t" r="r" b="b"/>
            <a:pathLst>
              <a:path w="1833697" h="2496370">
                <a:moveTo>
                  <a:pt x="0" y="0"/>
                </a:moveTo>
                <a:lnTo>
                  <a:pt x="1833697" y="0"/>
                </a:lnTo>
                <a:lnTo>
                  <a:pt x="1833697" y="2496370"/>
                </a:lnTo>
                <a:lnTo>
                  <a:pt x="0" y="24963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621922" y="6381133"/>
            <a:ext cx="8231280" cy="1936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97"/>
              </a:lnSpc>
              <a:spcBef>
                <a:spcPct val="0"/>
              </a:spcBef>
            </a:pPr>
            <a:r>
              <a:rPr lang="en-US" sz="4786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Read Philippians 1:18-26 quietly to yourself.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7898" y="8729005"/>
            <a:ext cx="17632204" cy="1212840"/>
            <a:chOff x="0" y="0"/>
            <a:chExt cx="4643873" cy="319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43873" cy="319431"/>
            </a:xfrm>
            <a:custGeom>
              <a:avLst/>
              <a:gdLst/>
              <a:ahLst/>
              <a:cxnLst/>
              <a:rect l="l" t="t" r="r" b="b"/>
              <a:pathLst>
                <a:path w="4643873" h="319431">
                  <a:moveTo>
                    <a:pt x="0" y="0"/>
                  </a:moveTo>
                  <a:lnTo>
                    <a:pt x="4643873" y="0"/>
                  </a:lnTo>
                  <a:lnTo>
                    <a:pt x="4643873" y="319431"/>
                  </a:lnTo>
                  <a:lnTo>
                    <a:pt x="0" y="319431"/>
                  </a:lnTo>
                  <a:close/>
                </a:path>
              </a:pathLst>
            </a:custGeom>
            <a:solidFill>
              <a:srgbClr val="A7BFA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4643873" cy="452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27898" y="345156"/>
            <a:ext cx="17632204" cy="1212840"/>
            <a:chOff x="0" y="0"/>
            <a:chExt cx="4643873" cy="3194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43873" cy="319431"/>
            </a:xfrm>
            <a:custGeom>
              <a:avLst/>
              <a:gdLst/>
              <a:ahLst/>
              <a:cxnLst/>
              <a:rect l="l" t="t" r="r" b="b"/>
              <a:pathLst>
                <a:path w="4643873" h="319431">
                  <a:moveTo>
                    <a:pt x="0" y="0"/>
                  </a:moveTo>
                  <a:lnTo>
                    <a:pt x="4643873" y="0"/>
                  </a:lnTo>
                  <a:lnTo>
                    <a:pt x="4643873" y="319431"/>
                  </a:lnTo>
                  <a:lnTo>
                    <a:pt x="0" y="319431"/>
                  </a:lnTo>
                  <a:close/>
                </a:path>
              </a:pathLst>
            </a:custGeom>
            <a:solidFill>
              <a:srgbClr val="A7BFA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33350"/>
              <a:ext cx="4643873" cy="452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95302" y="1504367"/>
            <a:ext cx="8259993" cy="2830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 algn="ctr">
              <a:lnSpc>
                <a:spcPts val="25826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DISCUSS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16528" y="4203218"/>
            <a:ext cx="5500867" cy="346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930"/>
              </a:lnSpc>
              <a:spcBef>
                <a:spcPct val="0"/>
              </a:spcBef>
            </a:pPr>
            <a:r>
              <a:rPr lang="en-US" sz="420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With the person to your left, briefly discuss the difference between a “good” or “bad” trial.</a:t>
            </a:r>
          </a:p>
        </p:txBody>
      </p:sp>
      <p:sp>
        <p:nvSpPr>
          <p:cNvPr id="13" name="Freeform 13"/>
          <p:cNvSpPr/>
          <p:nvPr/>
        </p:nvSpPr>
        <p:spPr>
          <a:xfrm>
            <a:off x="9655295" y="1557995"/>
            <a:ext cx="6923283" cy="7171009"/>
          </a:xfrm>
          <a:custGeom>
            <a:avLst/>
            <a:gdLst/>
            <a:ahLst/>
            <a:cxnLst/>
            <a:rect l="l" t="t" r="r" b="b"/>
            <a:pathLst>
              <a:path w="6923283" h="7171009">
                <a:moveTo>
                  <a:pt x="0" y="0"/>
                </a:moveTo>
                <a:lnTo>
                  <a:pt x="6923284" y="0"/>
                </a:lnTo>
                <a:lnTo>
                  <a:pt x="6923284" y="7171010"/>
                </a:lnTo>
                <a:lnTo>
                  <a:pt x="0" y="7171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7406" y="4030236"/>
            <a:ext cx="4433946" cy="5246370"/>
            <a:chOff x="0" y="0"/>
            <a:chExt cx="1167788" cy="1381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7788" cy="1381760"/>
            </a:xfrm>
            <a:custGeom>
              <a:avLst/>
              <a:gdLst/>
              <a:ahLst/>
              <a:cxnLst/>
              <a:rect l="l" t="t" r="r" b="b"/>
              <a:pathLst>
                <a:path w="1167788" h="1381760">
                  <a:moveTo>
                    <a:pt x="583894" y="0"/>
                  </a:moveTo>
                  <a:cubicBezTo>
                    <a:pt x="261418" y="0"/>
                    <a:pt x="0" y="309318"/>
                    <a:pt x="0" y="690880"/>
                  </a:cubicBezTo>
                  <a:cubicBezTo>
                    <a:pt x="0" y="1072442"/>
                    <a:pt x="261418" y="1381760"/>
                    <a:pt x="583894" y="1381760"/>
                  </a:cubicBezTo>
                  <a:cubicBezTo>
                    <a:pt x="906370" y="1381760"/>
                    <a:pt x="1167788" y="1072442"/>
                    <a:pt x="1167788" y="690880"/>
                  </a:cubicBezTo>
                  <a:cubicBezTo>
                    <a:pt x="1167788" y="309318"/>
                    <a:pt x="906370" y="0"/>
                    <a:pt x="583894" y="0"/>
                  </a:cubicBezTo>
                  <a:close/>
                </a:path>
              </a:pathLst>
            </a:custGeom>
            <a:solidFill>
              <a:srgbClr val="A7BFA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9480" y="-3810"/>
              <a:ext cx="948828" cy="1256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27027" y="4030236"/>
            <a:ext cx="4433946" cy="5246370"/>
            <a:chOff x="0" y="0"/>
            <a:chExt cx="1167788" cy="13817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67788" cy="1381760"/>
            </a:xfrm>
            <a:custGeom>
              <a:avLst/>
              <a:gdLst/>
              <a:ahLst/>
              <a:cxnLst/>
              <a:rect l="l" t="t" r="r" b="b"/>
              <a:pathLst>
                <a:path w="1167788" h="1381760">
                  <a:moveTo>
                    <a:pt x="583894" y="0"/>
                  </a:moveTo>
                  <a:cubicBezTo>
                    <a:pt x="261418" y="0"/>
                    <a:pt x="0" y="309318"/>
                    <a:pt x="0" y="690880"/>
                  </a:cubicBezTo>
                  <a:cubicBezTo>
                    <a:pt x="0" y="1072442"/>
                    <a:pt x="261418" y="1381760"/>
                    <a:pt x="583894" y="1381760"/>
                  </a:cubicBezTo>
                  <a:cubicBezTo>
                    <a:pt x="906370" y="1381760"/>
                    <a:pt x="1167788" y="1072442"/>
                    <a:pt x="1167788" y="690880"/>
                  </a:cubicBezTo>
                  <a:cubicBezTo>
                    <a:pt x="1167788" y="309318"/>
                    <a:pt x="906370" y="0"/>
                    <a:pt x="583894" y="0"/>
                  </a:cubicBezTo>
                  <a:close/>
                </a:path>
              </a:pathLst>
            </a:custGeom>
            <a:solidFill>
              <a:srgbClr val="F8CF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9480" y="-3810"/>
              <a:ext cx="948828" cy="1256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754617" y="4030236"/>
            <a:ext cx="4433946" cy="5246370"/>
            <a:chOff x="0" y="0"/>
            <a:chExt cx="1167788" cy="13817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67788" cy="1381760"/>
            </a:xfrm>
            <a:custGeom>
              <a:avLst/>
              <a:gdLst/>
              <a:ahLst/>
              <a:cxnLst/>
              <a:rect l="l" t="t" r="r" b="b"/>
              <a:pathLst>
                <a:path w="1167788" h="1381760">
                  <a:moveTo>
                    <a:pt x="583894" y="0"/>
                  </a:moveTo>
                  <a:cubicBezTo>
                    <a:pt x="261418" y="0"/>
                    <a:pt x="0" y="309318"/>
                    <a:pt x="0" y="690880"/>
                  </a:cubicBezTo>
                  <a:cubicBezTo>
                    <a:pt x="0" y="1072442"/>
                    <a:pt x="261418" y="1381760"/>
                    <a:pt x="583894" y="1381760"/>
                  </a:cubicBezTo>
                  <a:cubicBezTo>
                    <a:pt x="906370" y="1381760"/>
                    <a:pt x="1167788" y="1072442"/>
                    <a:pt x="1167788" y="690880"/>
                  </a:cubicBezTo>
                  <a:cubicBezTo>
                    <a:pt x="1167788" y="309318"/>
                    <a:pt x="906370" y="0"/>
                    <a:pt x="583894" y="0"/>
                  </a:cubicBezTo>
                  <a:close/>
                </a:path>
              </a:pathLst>
            </a:custGeom>
            <a:solidFill>
              <a:srgbClr val="D6C5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9480" y="-3810"/>
              <a:ext cx="948828" cy="1256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1062" y="3907527"/>
            <a:ext cx="4706633" cy="5491789"/>
            <a:chOff x="0" y="0"/>
            <a:chExt cx="1239607" cy="144639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9607" cy="1446397"/>
            </a:xfrm>
            <a:custGeom>
              <a:avLst/>
              <a:gdLst/>
              <a:ahLst/>
              <a:cxnLst/>
              <a:rect l="l" t="t" r="r" b="b"/>
              <a:pathLst>
                <a:path w="1239607" h="1446397">
                  <a:moveTo>
                    <a:pt x="619804" y="0"/>
                  </a:moveTo>
                  <a:cubicBezTo>
                    <a:pt x="277496" y="0"/>
                    <a:pt x="0" y="323787"/>
                    <a:pt x="0" y="723198"/>
                  </a:cubicBezTo>
                  <a:cubicBezTo>
                    <a:pt x="0" y="1122610"/>
                    <a:pt x="277496" y="1446397"/>
                    <a:pt x="619804" y="1446397"/>
                  </a:cubicBezTo>
                  <a:cubicBezTo>
                    <a:pt x="962112" y="1446397"/>
                    <a:pt x="1239607" y="1122610"/>
                    <a:pt x="1239607" y="723198"/>
                  </a:cubicBezTo>
                  <a:cubicBezTo>
                    <a:pt x="1239607" y="323787"/>
                    <a:pt x="962112" y="0"/>
                    <a:pt x="6198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6213" y="2250"/>
              <a:ext cx="1007181" cy="1308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790683" y="3907527"/>
            <a:ext cx="4706633" cy="5491789"/>
            <a:chOff x="0" y="0"/>
            <a:chExt cx="1239607" cy="144639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39607" cy="1446397"/>
            </a:xfrm>
            <a:custGeom>
              <a:avLst/>
              <a:gdLst/>
              <a:ahLst/>
              <a:cxnLst/>
              <a:rect l="l" t="t" r="r" b="b"/>
              <a:pathLst>
                <a:path w="1239607" h="1446397">
                  <a:moveTo>
                    <a:pt x="619804" y="0"/>
                  </a:moveTo>
                  <a:cubicBezTo>
                    <a:pt x="277496" y="0"/>
                    <a:pt x="0" y="323787"/>
                    <a:pt x="0" y="723198"/>
                  </a:cubicBezTo>
                  <a:cubicBezTo>
                    <a:pt x="0" y="1122610"/>
                    <a:pt x="277496" y="1446397"/>
                    <a:pt x="619804" y="1446397"/>
                  </a:cubicBezTo>
                  <a:cubicBezTo>
                    <a:pt x="962112" y="1446397"/>
                    <a:pt x="1239607" y="1122610"/>
                    <a:pt x="1239607" y="723198"/>
                  </a:cubicBezTo>
                  <a:cubicBezTo>
                    <a:pt x="1239607" y="323787"/>
                    <a:pt x="962112" y="0"/>
                    <a:pt x="6198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6213" y="2250"/>
              <a:ext cx="1007181" cy="1308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620304" y="3907527"/>
            <a:ext cx="4706633" cy="5491789"/>
            <a:chOff x="0" y="0"/>
            <a:chExt cx="1239607" cy="144639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39607" cy="1446397"/>
            </a:xfrm>
            <a:custGeom>
              <a:avLst/>
              <a:gdLst/>
              <a:ahLst/>
              <a:cxnLst/>
              <a:rect l="l" t="t" r="r" b="b"/>
              <a:pathLst>
                <a:path w="1239607" h="1446397">
                  <a:moveTo>
                    <a:pt x="619804" y="0"/>
                  </a:moveTo>
                  <a:cubicBezTo>
                    <a:pt x="277496" y="0"/>
                    <a:pt x="0" y="323787"/>
                    <a:pt x="0" y="723198"/>
                  </a:cubicBezTo>
                  <a:cubicBezTo>
                    <a:pt x="0" y="1122610"/>
                    <a:pt x="277496" y="1446397"/>
                    <a:pt x="619804" y="1446397"/>
                  </a:cubicBezTo>
                  <a:cubicBezTo>
                    <a:pt x="962112" y="1446397"/>
                    <a:pt x="1239607" y="1122610"/>
                    <a:pt x="1239607" y="723198"/>
                  </a:cubicBezTo>
                  <a:cubicBezTo>
                    <a:pt x="1239607" y="323787"/>
                    <a:pt x="962112" y="0"/>
                    <a:pt x="6198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16213" y="2250"/>
              <a:ext cx="1007181" cy="1308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97406" y="4030236"/>
            <a:ext cx="4433946" cy="5246370"/>
            <a:chOff x="0" y="0"/>
            <a:chExt cx="686934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86934" cy="812800"/>
            </a:xfrm>
            <a:custGeom>
              <a:avLst/>
              <a:gdLst/>
              <a:ahLst/>
              <a:cxnLst/>
              <a:rect l="l" t="t" r="r" b="b"/>
              <a:pathLst>
                <a:path w="686934" h="812800">
                  <a:moveTo>
                    <a:pt x="343467" y="0"/>
                  </a:moveTo>
                  <a:cubicBezTo>
                    <a:pt x="153775" y="0"/>
                    <a:pt x="0" y="181951"/>
                    <a:pt x="0" y="406400"/>
                  </a:cubicBezTo>
                  <a:cubicBezTo>
                    <a:pt x="0" y="630849"/>
                    <a:pt x="153775" y="812800"/>
                    <a:pt x="343467" y="812800"/>
                  </a:cubicBezTo>
                  <a:cubicBezTo>
                    <a:pt x="533159" y="812800"/>
                    <a:pt x="686934" y="630849"/>
                    <a:pt x="686934" y="406400"/>
                  </a:cubicBezTo>
                  <a:cubicBezTo>
                    <a:pt x="686934" y="181951"/>
                    <a:pt x="533159" y="0"/>
                    <a:pt x="343467" y="0"/>
                  </a:cubicBezTo>
                  <a:close/>
                </a:path>
              </a:pathLst>
            </a:custGeom>
            <a:blipFill>
              <a:blip r:embed="rId2"/>
              <a:stretch>
                <a:fillRect l="-11501" r="-339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927027" y="4030236"/>
            <a:ext cx="4433946" cy="5246370"/>
            <a:chOff x="0" y="0"/>
            <a:chExt cx="686934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86934" cy="812800"/>
            </a:xfrm>
            <a:custGeom>
              <a:avLst/>
              <a:gdLst/>
              <a:ahLst/>
              <a:cxnLst/>
              <a:rect l="l" t="t" r="r" b="b"/>
              <a:pathLst>
                <a:path w="686934" h="812800">
                  <a:moveTo>
                    <a:pt x="343467" y="0"/>
                  </a:moveTo>
                  <a:cubicBezTo>
                    <a:pt x="153775" y="0"/>
                    <a:pt x="0" y="181951"/>
                    <a:pt x="0" y="406400"/>
                  </a:cubicBezTo>
                  <a:cubicBezTo>
                    <a:pt x="0" y="630849"/>
                    <a:pt x="153775" y="812800"/>
                    <a:pt x="343467" y="812800"/>
                  </a:cubicBezTo>
                  <a:cubicBezTo>
                    <a:pt x="533159" y="812800"/>
                    <a:pt x="686934" y="630849"/>
                    <a:pt x="686934" y="406400"/>
                  </a:cubicBezTo>
                  <a:cubicBezTo>
                    <a:pt x="686934" y="181951"/>
                    <a:pt x="533159" y="0"/>
                    <a:pt x="343467" y="0"/>
                  </a:cubicBezTo>
                  <a:close/>
                </a:path>
              </a:pathLst>
            </a:custGeom>
            <a:blipFill>
              <a:blip r:embed="rId3"/>
              <a:stretch>
                <a:fillRect l="-55175" r="-551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756648" y="4030236"/>
            <a:ext cx="4433946" cy="5246370"/>
            <a:chOff x="0" y="0"/>
            <a:chExt cx="686934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86934" cy="812800"/>
            </a:xfrm>
            <a:custGeom>
              <a:avLst/>
              <a:gdLst/>
              <a:ahLst/>
              <a:cxnLst/>
              <a:rect l="l" t="t" r="r" b="b"/>
              <a:pathLst>
                <a:path w="686934" h="812800">
                  <a:moveTo>
                    <a:pt x="343467" y="0"/>
                  </a:moveTo>
                  <a:cubicBezTo>
                    <a:pt x="153775" y="0"/>
                    <a:pt x="0" y="181951"/>
                    <a:pt x="0" y="406400"/>
                  </a:cubicBezTo>
                  <a:cubicBezTo>
                    <a:pt x="0" y="630849"/>
                    <a:pt x="153775" y="812800"/>
                    <a:pt x="343467" y="812800"/>
                  </a:cubicBezTo>
                  <a:cubicBezTo>
                    <a:pt x="533159" y="812800"/>
                    <a:pt x="686934" y="630849"/>
                    <a:pt x="686934" y="406400"/>
                  </a:cubicBezTo>
                  <a:cubicBezTo>
                    <a:pt x="686934" y="181951"/>
                    <a:pt x="533159" y="0"/>
                    <a:pt x="343467" y="0"/>
                  </a:cubicBezTo>
                  <a:close/>
                </a:path>
              </a:pathLst>
            </a:custGeom>
            <a:blipFill>
              <a:blip r:embed="rId4"/>
              <a:stretch>
                <a:fillRect l="-68238" t="-5409" r="-39164" b="-1159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417587" y="2776839"/>
            <a:ext cx="1793585" cy="815573"/>
            <a:chOff x="0" y="0"/>
            <a:chExt cx="472385" cy="21480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72385" cy="214801"/>
            </a:xfrm>
            <a:custGeom>
              <a:avLst/>
              <a:gdLst/>
              <a:ahLst/>
              <a:cxnLst/>
              <a:rect l="l" t="t" r="r" b="b"/>
              <a:pathLst>
                <a:path w="472385" h="214801">
                  <a:moveTo>
                    <a:pt x="0" y="0"/>
                  </a:moveTo>
                  <a:lnTo>
                    <a:pt x="472385" y="0"/>
                  </a:lnTo>
                  <a:lnTo>
                    <a:pt x="472385" y="214801"/>
                  </a:lnTo>
                  <a:lnTo>
                    <a:pt x="0" y="214801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133350"/>
              <a:ext cx="472385" cy="348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247207" y="2776839"/>
            <a:ext cx="1793585" cy="815573"/>
            <a:chOff x="0" y="0"/>
            <a:chExt cx="472385" cy="21480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72385" cy="214801"/>
            </a:xfrm>
            <a:custGeom>
              <a:avLst/>
              <a:gdLst/>
              <a:ahLst/>
              <a:cxnLst/>
              <a:rect l="l" t="t" r="r" b="b"/>
              <a:pathLst>
                <a:path w="472385" h="214801">
                  <a:moveTo>
                    <a:pt x="0" y="0"/>
                  </a:moveTo>
                  <a:lnTo>
                    <a:pt x="472385" y="0"/>
                  </a:lnTo>
                  <a:lnTo>
                    <a:pt x="472385" y="214801"/>
                  </a:lnTo>
                  <a:lnTo>
                    <a:pt x="0" y="214801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33350"/>
              <a:ext cx="472385" cy="348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144466" y="2776839"/>
            <a:ext cx="1793585" cy="815573"/>
            <a:chOff x="0" y="0"/>
            <a:chExt cx="472385" cy="21480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72385" cy="214801"/>
            </a:xfrm>
            <a:custGeom>
              <a:avLst/>
              <a:gdLst/>
              <a:ahLst/>
              <a:cxnLst/>
              <a:rect l="l" t="t" r="r" b="b"/>
              <a:pathLst>
                <a:path w="472385" h="214801">
                  <a:moveTo>
                    <a:pt x="0" y="0"/>
                  </a:moveTo>
                  <a:lnTo>
                    <a:pt x="472385" y="0"/>
                  </a:lnTo>
                  <a:lnTo>
                    <a:pt x="472385" y="214801"/>
                  </a:lnTo>
                  <a:lnTo>
                    <a:pt x="0" y="214801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133350"/>
              <a:ext cx="472385" cy="348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2906771" y="-247678"/>
            <a:ext cx="12016693" cy="2830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826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TIME TO VOTE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628728" y="2895798"/>
            <a:ext cx="1371303" cy="568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  <a:spcBef>
                <a:spcPct val="0"/>
              </a:spcBef>
            </a:pPr>
            <a:r>
              <a:rPr lang="en-US" sz="3697" b="1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Good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462527" y="2897258"/>
            <a:ext cx="1362945" cy="566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  <a:spcBef>
                <a:spcPct val="0"/>
              </a:spcBef>
            </a:pPr>
            <a:r>
              <a:rPr lang="en-US" sz="3697" b="1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Both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864600" y="2895798"/>
            <a:ext cx="2353317" cy="566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  <a:spcBef>
                <a:spcPct val="0"/>
              </a:spcBef>
            </a:pPr>
            <a:r>
              <a:rPr lang="en-US" sz="3697" b="1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Bad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7898" y="345156"/>
            <a:ext cx="3417169" cy="3792185"/>
            <a:chOff x="0" y="0"/>
            <a:chExt cx="899995" cy="9987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9995" cy="998765"/>
            </a:xfrm>
            <a:custGeom>
              <a:avLst/>
              <a:gdLst/>
              <a:ahLst/>
              <a:cxnLst/>
              <a:rect l="l" t="t" r="r" b="b"/>
              <a:pathLst>
                <a:path w="899995" h="998765">
                  <a:moveTo>
                    <a:pt x="0" y="0"/>
                  </a:moveTo>
                  <a:lnTo>
                    <a:pt x="899995" y="0"/>
                  </a:lnTo>
                  <a:lnTo>
                    <a:pt x="899995" y="998765"/>
                  </a:lnTo>
                  <a:lnTo>
                    <a:pt x="0" y="998765"/>
                  </a:lnTo>
                  <a:close/>
                </a:path>
              </a:pathLst>
            </a:custGeom>
            <a:solidFill>
              <a:srgbClr val="A7BFA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899995" cy="1132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42933" y="345156"/>
            <a:ext cx="3417169" cy="3792185"/>
            <a:chOff x="0" y="0"/>
            <a:chExt cx="899995" cy="9987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9995" cy="998765"/>
            </a:xfrm>
            <a:custGeom>
              <a:avLst/>
              <a:gdLst/>
              <a:ahLst/>
              <a:cxnLst/>
              <a:rect l="l" t="t" r="r" b="b"/>
              <a:pathLst>
                <a:path w="899995" h="998765">
                  <a:moveTo>
                    <a:pt x="0" y="0"/>
                  </a:moveTo>
                  <a:lnTo>
                    <a:pt x="899995" y="0"/>
                  </a:lnTo>
                  <a:lnTo>
                    <a:pt x="899995" y="998765"/>
                  </a:lnTo>
                  <a:lnTo>
                    <a:pt x="0" y="998765"/>
                  </a:lnTo>
                  <a:close/>
                </a:path>
              </a:pathLst>
            </a:custGeom>
            <a:solidFill>
              <a:srgbClr val="DFD3C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33350"/>
              <a:ext cx="899995" cy="1132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7898" y="4137341"/>
            <a:ext cx="17632204" cy="5804503"/>
            <a:chOff x="0" y="0"/>
            <a:chExt cx="4643873" cy="15287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43873" cy="1528758"/>
            </a:xfrm>
            <a:custGeom>
              <a:avLst/>
              <a:gdLst/>
              <a:ahLst/>
              <a:cxnLst/>
              <a:rect l="l" t="t" r="r" b="b"/>
              <a:pathLst>
                <a:path w="4643873" h="1528758">
                  <a:moveTo>
                    <a:pt x="0" y="0"/>
                  </a:moveTo>
                  <a:lnTo>
                    <a:pt x="4643873" y="0"/>
                  </a:lnTo>
                  <a:lnTo>
                    <a:pt x="4643873" y="1528758"/>
                  </a:lnTo>
                  <a:lnTo>
                    <a:pt x="0" y="1528758"/>
                  </a:ln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33350"/>
              <a:ext cx="4643873" cy="1662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93581" y="5332884"/>
            <a:ext cx="16100838" cy="269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5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You lose your job because you refused to follow the morally questionable procedures, in turn causing great financial stress on your family.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72000" y="547032"/>
            <a:ext cx="9542688" cy="2830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 algn="ctr">
              <a:lnSpc>
                <a:spcPts val="25826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QUESTION 1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74127" y="510948"/>
            <a:ext cx="2924711" cy="3460600"/>
            <a:chOff x="0" y="0"/>
            <a:chExt cx="686934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86934" cy="812800"/>
            </a:xfrm>
            <a:custGeom>
              <a:avLst/>
              <a:gdLst/>
              <a:ahLst/>
              <a:cxnLst/>
              <a:rect l="l" t="t" r="r" b="b"/>
              <a:pathLst>
                <a:path w="686934" h="812800">
                  <a:moveTo>
                    <a:pt x="343467" y="0"/>
                  </a:moveTo>
                  <a:cubicBezTo>
                    <a:pt x="153775" y="0"/>
                    <a:pt x="0" y="181951"/>
                    <a:pt x="0" y="406400"/>
                  </a:cubicBezTo>
                  <a:cubicBezTo>
                    <a:pt x="0" y="630849"/>
                    <a:pt x="153775" y="812800"/>
                    <a:pt x="343467" y="812800"/>
                  </a:cubicBezTo>
                  <a:cubicBezTo>
                    <a:pt x="533159" y="812800"/>
                    <a:pt x="686934" y="630849"/>
                    <a:pt x="686934" y="406400"/>
                  </a:cubicBezTo>
                  <a:cubicBezTo>
                    <a:pt x="686934" y="181951"/>
                    <a:pt x="533159" y="0"/>
                    <a:pt x="343467" y="0"/>
                  </a:cubicBezTo>
                  <a:close/>
                </a:path>
              </a:pathLst>
            </a:custGeom>
            <a:blipFill>
              <a:blip r:embed="rId2"/>
              <a:stretch>
                <a:fillRect l="-11501" r="-339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750767" y="510948"/>
            <a:ext cx="3001502" cy="3551462"/>
            <a:chOff x="0" y="0"/>
            <a:chExt cx="686934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86934" cy="812800"/>
            </a:xfrm>
            <a:custGeom>
              <a:avLst/>
              <a:gdLst/>
              <a:ahLst/>
              <a:cxnLst/>
              <a:rect l="l" t="t" r="r" b="b"/>
              <a:pathLst>
                <a:path w="686934" h="812800">
                  <a:moveTo>
                    <a:pt x="343467" y="0"/>
                  </a:moveTo>
                  <a:cubicBezTo>
                    <a:pt x="153775" y="0"/>
                    <a:pt x="0" y="181951"/>
                    <a:pt x="0" y="406400"/>
                  </a:cubicBezTo>
                  <a:cubicBezTo>
                    <a:pt x="0" y="630849"/>
                    <a:pt x="153775" y="812800"/>
                    <a:pt x="343467" y="812800"/>
                  </a:cubicBezTo>
                  <a:cubicBezTo>
                    <a:pt x="533159" y="812800"/>
                    <a:pt x="686934" y="630849"/>
                    <a:pt x="686934" y="406400"/>
                  </a:cubicBezTo>
                  <a:cubicBezTo>
                    <a:pt x="686934" y="181951"/>
                    <a:pt x="533159" y="0"/>
                    <a:pt x="343467" y="0"/>
                  </a:cubicBezTo>
                  <a:close/>
                </a:path>
              </a:pathLst>
            </a:custGeom>
            <a:blipFill>
              <a:blip r:embed="rId3"/>
              <a:stretch>
                <a:fillRect l="-68238" t="-5409" r="-39164" b="-1159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972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7898" y="345156"/>
            <a:ext cx="3417169" cy="3792185"/>
            <a:chOff x="0" y="0"/>
            <a:chExt cx="899995" cy="9987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9995" cy="998765"/>
            </a:xfrm>
            <a:custGeom>
              <a:avLst/>
              <a:gdLst/>
              <a:ahLst/>
              <a:cxnLst/>
              <a:rect l="l" t="t" r="r" b="b"/>
              <a:pathLst>
                <a:path w="899995" h="998765">
                  <a:moveTo>
                    <a:pt x="0" y="0"/>
                  </a:moveTo>
                  <a:lnTo>
                    <a:pt x="899995" y="0"/>
                  </a:lnTo>
                  <a:lnTo>
                    <a:pt x="899995" y="998765"/>
                  </a:lnTo>
                  <a:lnTo>
                    <a:pt x="0" y="998765"/>
                  </a:lnTo>
                  <a:close/>
                </a:path>
              </a:pathLst>
            </a:custGeom>
            <a:solidFill>
              <a:srgbClr val="A7BFA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899995" cy="1132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42933" y="345156"/>
            <a:ext cx="3417169" cy="3792185"/>
            <a:chOff x="0" y="0"/>
            <a:chExt cx="899995" cy="9987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9995" cy="998765"/>
            </a:xfrm>
            <a:custGeom>
              <a:avLst/>
              <a:gdLst/>
              <a:ahLst/>
              <a:cxnLst/>
              <a:rect l="l" t="t" r="r" b="b"/>
              <a:pathLst>
                <a:path w="899995" h="998765">
                  <a:moveTo>
                    <a:pt x="0" y="0"/>
                  </a:moveTo>
                  <a:lnTo>
                    <a:pt x="899995" y="0"/>
                  </a:lnTo>
                  <a:lnTo>
                    <a:pt x="899995" y="998765"/>
                  </a:lnTo>
                  <a:lnTo>
                    <a:pt x="0" y="998765"/>
                  </a:lnTo>
                  <a:close/>
                </a:path>
              </a:pathLst>
            </a:custGeom>
            <a:solidFill>
              <a:srgbClr val="DFD3C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33350"/>
              <a:ext cx="899995" cy="1132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7898" y="4137341"/>
            <a:ext cx="17632204" cy="5804503"/>
            <a:chOff x="0" y="0"/>
            <a:chExt cx="4643873" cy="15287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43873" cy="1528758"/>
            </a:xfrm>
            <a:custGeom>
              <a:avLst/>
              <a:gdLst/>
              <a:ahLst/>
              <a:cxnLst/>
              <a:rect l="l" t="t" r="r" b="b"/>
              <a:pathLst>
                <a:path w="4643873" h="1528758">
                  <a:moveTo>
                    <a:pt x="0" y="0"/>
                  </a:moveTo>
                  <a:lnTo>
                    <a:pt x="4643873" y="0"/>
                  </a:lnTo>
                  <a:lnTo>
                    <a:pt x="4643873" y="1528758"/>
                  </a:lnTo>
                  <a:lnTo>
                    <a:pt x="0" y="1528758"/>
                  </a:ln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33350"/>
              <a:ext cx="4643873" cy="1662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93581" y="5332884"/>
            <a:ext cx="16100838" cy="1777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5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Your spouse catches you in a lie, which leads to great mistrust and strain on the relationship.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10850" y="510948"/>
            <a:ext cx="9722448" cy="2830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826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QUESTION 2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74127" y="510948"/>
            <a:ext cx="2924711" cy="3460600"/>
            <a:chOff x="0" y="0"/>
            <a:chExt cx="686934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86934" cy="812800"/>
            </a:xfrm>
            <a:custGeom>
              <a:avLst/>
              <a:gdLst/>
              <a:ahLst/>
              <a:cxnLst/>
              <a:rect l="l" t="t" r="r" b="b"/>
              <a:pathLst>
                <a:path w="686934" h="812800">
                  <a:moveTo>
                    <a:pt x="343467" y="0"/>
                  </a:moveTo>
                  <a:cubicBezTo>
                    <a:pt x="153775" y="0"/>
                    <a:pt x="0" y="181951"/>
                    <a:pt x="0" y="406400"/>
                  </a:cubicBezTo>
                  <a:cubicBezTo>
                    <a:pt x="0" y="630849"/>
                    <a:pt x="153775" y="812800"/>
                    <a:pt x="343467" y="812800"/>
                  </a:cubicBezTo>
                  <a:cubicBezTo>
                    <a:pt x="533159" y="812800"/>
                    <a:pt x="686934" y="630849"/>
                    <a:pt x="686934" y="406400"/>
                  </a:cubicBezTo>
                  <a:cubicBezTo>
                    <a:pt x="686934" y="181951"/>
                    <a:pt x="533159" y="0"/>
                    <a:pt x="343467" y="0"/>
                  </a:cubicBezTo>
                  <a:close/>
                </a:path>
              </a:pathLst>
            </a:custGeom>
            <a:blipFill>
              <a:blip r:embed="rId2"/>
              <a:stretch>
                <a:fillRect l="-11501" r="-339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750767" y="510948"/>
            <a:ext cx="3001502" cy="3551462"/>
            <a:chOff x="0" y="0"/>
            <a:chExt cx="686934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86934" cy="812800"/>
            </a:xfrm>
            <a:custGeom>
              <a:avLst/>
              <a:gdLst/>
              <a:ahLst/>
              <a:cxnLst/>
              <a:rect l="l" t="t" r="r" b="b"/>
              <a:pathLst>
                <a:path w="686934" h="812800">
                  <a:moveTo>
                    <a:pt x="343467" y="0"/>
                  </a:moveTo>
                  <a:cubicBezTo>
                    <a:pt x="153775" y="0"/>
                    <a:pt x="0" y="181951"/>
                    <a:pt x="0" y="406400"/>
                  </a:cubicBezTo>
                  <a:cubicBezTo>
                    <a:pt x="0" y="630849"/>
                    <a:pt x="153775" y="812800"/>
                    <a:pt x="343467" y="812800"/>
                  </a:cubicBezTo>
                  <a:cubicBezTo>
                    <a:pt x="533159" y="812800"/>
                    <a:pt x="686934" y="630849"/>
                    <a:pt x="686934" y="406400"/>
                  </a:cubicBezTo>
                  <a:cubicBezTo>
                    <a:pt x="686934" y="181951"/>
                    <a:pt x="533159" y="0"/>
                    <a:pt x="343467" y="0"/>
                  </a:cubicBezTo>
                  <a:close/>
                </a:path>
              </a:pathLst>
            </a:custGeom>
            <a:blipFill>
              <a:blip r:embed="rId3"/>
              <a:stretch>
                <a:fillRect l="-68238" t="-5409" r="-39164" b="-1159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7898" y="345156"/>
            <a:ext cx="3417169" cy="3792185"/>
            <a:chOff x="0" y="0"/>
            <a:chExt cx="899995" cy="9987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9995" cy="998765"/>
            </a:xfrm>
            <a:custGeom>
              <a:avLst/>
              <a:gdLst/>
              <a:ahLst/>
              <a:cxnLst/>
              <a:rect l="l" t="t" r="r" b="b"/>
              <a:pathLst>
                <a:path w="899995" h="998765">
                  <a:moveTo>
                    <a:pt x="0" y="0"/>
                  </a:moveTo>
                  <a:lnTo>
                    <a:pt x="899995" y="0"/>
                  </a:lnTo>
                  <a:lnTo>
                    <a:pt x="899995" y="998765"/>
                  </a:lnTo>
                  <a:lnTo>
                    <a:pt x="0" y="998765"/>
                  </a:lnTo>
                  <a:close/>
                </a:path>
              </a:pathLst>
            </a:custGeom>
            <a:solidFill>
              <a:srgbClr val="A7BFA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899995" cy="1132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42933" y="345156"/>
            <a:ext cx="3417169" cy="3792185"/>
            <a:chOff x="0" y="0"/>
            <a:chExt cx="899995" cy="9987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9995" cy="998765"/>
            </a:xfrm>
            <a:custGeom>
              <a:avLst/>
              <a:gdLst/>
              <a:ahLst/>
              <a:cxnLst/>
              <a:rect l="l" t="t" r="r" b="b"/>
              <a:pathLst>
                <a:path w="899995" h="998765">
                  <a:moveTo>
                    <a:pt x="0" y="0"/>
                  </a:moveTo>
                  <a:lnTo>
                    <a:pt x="899995" y="0"/>
                  </a:lnTo>
                  <a:lnTo>
                    <a:pt x="899995" y="998765"/>
                  </a:lnTo>
                  <a:lnTo>
                    <a:pt x="0" y="998765"/>
                  </a:lnTo>
                  <a:close/>
                </a:path>
              </a:pathLst>
            </a:custGeom>
            <a:solidFill>
              <a:srgbClr val="DFD3C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33350"/>
              <a:ext cx="899995" cy="1132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7898" y="4137341"/>
            <a:ext cx="17632204" cy="5804503"/>
            <a:chOff x="0" y="0"/>
            <a:chExt cx="4643873" cy="15287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43873" cy="1528758"/>
            </a:xfrm>
            <a:custGeom>
              <a:avLst/>
              <a:gdLst/>
              <a:ahLst/>
              <a:cxnLst/>
              <a:rect l="l" t="t" r="r" b="b"/>
              <a:pathLst>
                <a:path w="4643873" h="1528758">
                  <a:moveTo>
                    <a:pt x="0" y="0"/>
                  </a:moveTo>
                  <a:lnTo>
                    <a:pt x="4643873" y="0"/>
                  </a:lnTo>
                  <a:lnTo>
                    <a:pt x="4643873" y="1528758"/>
                  </a:lnTo>
                  <a:lnTo>
                    <a:pt x="0" y="1528758"/>
                  </a:ln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33350"/>
              <a:ext cx="4643873" cy="1662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93581" y="5332884"/>
            <a:ext cx="16100838" cy="1777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5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You are dealing with a chronic illness that hinders you from going to worship with fellow believers.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86628" y="510948"/>
            <a:ext cx="10752388" cy="2830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 algn="ctr">
              <a:lnSpc>
                <a:spcPts val="25826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QUESTION 3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74127" y="510948"/>
            <a:ext cx="2924711" cy="3460600"/>
            <a:chOff x="0" y="0"/>
            <a:chExt cx="686934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86934" cy="812800"/>
            </a:xfrm>
            <a:custGeom>
              <a:avLst/>
              <a:gdLst/>
              <a:ahLst/>
              <a:cxnLst/>
              <a:rect l="l" t="t" r="r" b="b"/>
              <a:pathLst>
                <a:path w="686934" h="812800">
                  <a:moveTo>
                    <a:pt x="343467" y="0"/>
                  </a:moveTo>
                  <a:cubicBezTo>
                    <a:pt x="153775" y="0"/>
                    <a:pt x="0" y="181951"/>
                    <a:pt x="0" y="406400"/>
                  </a:cubicBezTo>
                  <a:cubicBezTo>
                    <a:pt x="0" y="630849"/>
                    <a:pt x="153775" y="812800"/>
                    <a:pt x="343467" y="812800"/>
                  </a:cubicBezTo>
                  <a:cubicBezTo>
                    <a:pt x="533159" y="812800"/>
                    <a:pt x="686934" y="630849"/>
                    <a:pt x="686934" y="406400"/>
                  </a:cubicBezTo>
                  <a:cubicBezTo>
                    <a:pt x="686934" y="181951"/>
                    <a:pt x="533159" y="0"/>
                    <a:pt x="343467" y="0"/>
                  </a:cubicBezTo>
                  <a:close/>
                </a:path>
              </a:pathLst>
            </a:custGeom>
            <a:blipFill>
              <a:blip r:embed="rId2"/>
              <a:stretch>
                <a:fillRect l="-11501" r="-339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750767" y="510948"/>
            <a:ext cx="3001502" cy="3551462"/>
            <a:chOff x="0" y="0"/>
            <a:chExt cx="686934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86934" cy="812800"/>
            </a:xfrm>
            <a:custGeom>
              <a:avLst/>
              <a:gdLst/>
              <a:ahLst/>
              <a:cxnLst/>
              <a:rect l="l" t="t" r="r" b="b"/>
              <a:pathLst>
                <a:path w="686934" h="812800">
                  <a:moveTo>
                    <a:pt x="343467" y="0"/>
                  </a:moveTo>
                  <a:cubicBezTo>
                    <a:pt x="153775" y="0"/>
                    <a:pt x="0" y="181951"/>
                    <a:pt x="0" y="406400"/>
                  </a:cubicBezTo>
                  <a:cubicBezTo>
                    <a:pt x="0" y="630849"/>
                    <a:pt x="153775" y="812800"/>
                    <a:pt x="343467" y="812800"/>
                  </a:cubicBezTo>
                  <a:cubicBezTo>
                    <a:pt x="533159" y="812800"/>
                    <a:pt x="686934" y="630849"/>
                    <a:pt x="686934" y="406400"/>
                  </a:cubicBezTo>
                  <a:cubicBezTo>
                    <a:pt x="686934" y="181951"/>
                    <a:pt x="533159" y="0"/>
                    <a:pt x="343467" y="0"/>
                  </a:cubicBezTo>
                  <a:close/>
                </a:path>
              </a:pathLst>
            </a:custGeom>
            <a:blipFill>
              <a:blip r:embed="rId3"/>
              <a:stretch>
                <a:fillRect l="-68238" t="-5409" r="-39164" b="-1159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7898" y="345156"/>
            <a:ext cx="3417169" cy="3792185"/>
            <a:chOff x="0" y="0"/>
            <a:chExt cx="899995" cy="9987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9995" cy="998765"/>
            </a:xfrm>
            <a:custGeom>
              <a:avLst/>
              <a:gdLst/>
              <a:ahLst/>
              <a:cxnLst/>
              <a:rect l="l" t="t" r="r" b="b"/>
              <a:pathLst>
                <a:path w="899995" h="998765">
                  <a:moveTo>
                    <a:pt x="0" y="0"/>
                  </a:moveTo>
                  <a:lnTo>
                    <a:pt x="899995" y="0"/>
                  </a:lnTo>
                  <a:lnTo>
                    <a:pt x="899995" y="998765"/>
                  </a:lnTo>
                  <a:lnTo>
                    <a:pt x="0" y="998765"/>
                  </a:lnTo>
                  <a:close/>
                </a:path>
              </a:pathLst>
            </a:custGeom>
            <a:solidFill>
              <a:srgbClr val="A7BFA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899995" cy="1132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42933" y="345156"/>
            <a:ext cx="3417169" cy="3792185"/>
            <a:chOff x="0" y="0"/>
            <a:chExt cx="899995" cy="9987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9995" cy="998765"/>
            </a:xfrm>
            <a:custGeom>
              <a:avLst/>
              <a:gdLst/>
              <a:ahLst/>
              <a:cxnLst/>
              <a:rect l="l" t="t" r="r" b="b"/>
              <a:pathLst>
                <a:path w="899995" h="998765">
                  <a:moveTo>
                    <a:pt x="0" y="0"/>
                  </a:moveTo>
                  <a:lnTo>
                    <a:pt x="899995" y="0"/>
                  </a:lnTo>
                  <a:lnTo>
                    <a:pt x="899995" y="998765"/>
                  </a:lnTo>
                  <a:lnTo>
                    <a:pt x="0" y="998765"/>
                  </a:lnTo>
                  <a:close/>
                </a:path>
              </a:pathLst>
            </a:custGeom>
            <a:solidFill>
              <a:srgbClr val="DFD3C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33350"/>
              <a:ext cx="899995" cy="1132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7898" y="4137341"/>
            <a:ext cx="17632204" cy="5804503"/>
            <a:chOff x="0" y="0"/>
            <a:chExt cx="4643873" cy="15287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43873" cy="1528758"/>
            </a:xfrm>
            <a:custGeom>
              <a:avLst/>
              <a:gdLst/>
              <a:ahLst/>
              <a:cxnLst/>
              <a:rect l="l" t="t" r="r" b="b"/>
              <a:pathLst>
                <a:path w="4643873" h="1528758">
                  <a:moveTo>
                    <a:pt x="0" y="0"/>
                  </a:moveTo>
                  <a:lnTo>
                    <a:pt x="4643873" y="0"/>
                  </a:lnTo>
                  <a:lnTo>
                    <a:pt x="4643873" y="1528758"/>
                  </a:lnTo>
                  <a:lnTo>
                    <a:pt x="0" y="1528758"/>
                  </a:ln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33350"/>
              <a:ext cx="4643873" cy="1662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93581" y="5332884"/>
            <a:ext cx="16100838" cy="1777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5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You are angry with your dear friend for their regrettable choices and lash out and hurt them with your words.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91000" y="1086316"/>
            <a:ext cx="10144100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392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QUESTION 4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74127" y="510948"/>
            <a:ext cx="2924711" cy="3460600"/>
            <a:chOff x="0" y="0"/>
            <a:chExt cx="686934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86934" cy="812800"/>
            </a:xfrm>
            <a:custGeom>
              <a:avLst/>
              <a:gdLst/>
              <a:ahLst/>
              <a:cxnLst/>
              <a:rect l="l" t="t" r="r" b="b"/>
              <a:pathLst>
                <a:path w="686934" h="812800">
                  <a:moveTo>
                    <a:pt x="343467" y="0"/>
                  </a:moveTo>
                  <a:cubicBezTo>
                    <a:pt x="153775" y="0"/>
                    <a:pt x="0" y="181951"/>
                    <a:pt x="0" y="406400"/>
                  </a:cubicBezTo>
                  <a:cubicBezTo>
                    <a:pt x="0" y="630849"/>
                    <a:pt x="153775" y="812800"/>
                    <a:pt x="343467" y="812800"/>
                  </a:cubicBezTo>
                  <a:cubicBezTo>
                    <a:pt x="533159" y="812800"/>
                    <a:pt x="686934" y="630849"/>
                    <a:pt x="686934" y="406400"/>
                  </a:cubicBezTo>
                  <a:cubicBezTo>
                    <a:pt x="686934" y="181951"/>
                    <a:pt x="533159" y="0"/>
                    <a:pt x="343467" y="0"/>
                  </a:cubicBezTo>
                  <a:close/>
                </a:path>
              </a:pathLst>
            </a:custGeom>
            <a:blipFill>
              <a:blip r:embed="rId2"/>
              <a:stretch>
                <a:fillRect l="-11501" r="-339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750767" y="510948"/>
            <a:ext cx="3001502" cy="3551462"/>
            <a:chOff x="0" y="0"/>
            <a:chExt cx="686934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86934" cy="812800"/>
            </a:xfrm>
            <a:custGeom>
              <a:avLst/>
              <a:gdLst/>
              <a:ahLst/>
              <a:cxnLst/>
              <a:rect l="l" t="t" r="r" b="b"/>
              <a:pathLst>
                <a:path w="686934" h="812800">
                  <a:moveTo>
                    <a:pt x="343467" y="0"/>
                  </a:moveTo>
                  <a:cubicBezTo>
                    <a:pt x="153775" y="0"/>
                    <a:pt x="0" y="181951"/>
                    <a:pt x="0" y="406400"/>
                  </a:cubicBezTo>
                  <a:cubicBezTo>
                    <a:pt x="0" y="630849"/>
                    <a:pt x="153775" y="812800"/>
                    <a:pt x="343467" y="812800"/>
                  </a:cubicBezTo>
                  <a:cubicBezTo>
                    <a:pt x="533159" y="812800"/>
                    <a:pt x="686934" y="630849"/>
                    <a:pt x="686934" y="406400"/>
                  </a:cubicBezTo>
                  <a:cubicBezTo>
                    <a:pt x="686934" y="181951"/>
                    <a:pt x="533159" y="0"/>
                    <a:pt x="343467" y="0"/>
                  </a:cubicBezTo>
                  <a:close/>
                </a:path>
              </a:pathLst>
            </a:custGeom>
            <a:blipFill>
              <a:blip r:embed="rId3"/>
              <a:stretch>
                <a:fillRect l="-68238" t="-5409" r="-39164" b="-1159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7898" y="345156"/>
            <a:ext cx="4385286" cy="9596688"/>
            <a:chOff x="0" y="0"/>
            <a:chExt cx="1154972" cy="25275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4972" cy="2527523"/>
            </a:xfrm>
            <a:custGeom>
              <a:avLst/>
              <a:gdLst/>
              <a:ahLst/>
              <a:cxnLst/>
              <a:rect l="l" t="t" r="r" b="b"/>
              <a:pathLst>
                <a:path w="1154972" h="2527523">
                  <a:moveTo>
                    <a:pt x="0" y="0"/>
                  </a:moveTo>
                  <a:lnTo>
                    <a:pt x="1154972" y="0"/>
                  </a:lnTo>
                  <a:lnTo>
                    <a:pt x="1154972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D6C58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1154972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574683" y="345156"/>
            <a:ext cx="4385286" cy="9596688"/>
            <a:chOff x="0" y="0"/>
            <a:chExt cx="1154972" cy="25275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4972" cy="2527523"/>
            </a:xfrm>
            <a:custGeom>
              <a:avLst/>
              <a:gdLst/>
              <a:ahLst/>
              <a:cxnLst/>
              <a:rect l="l" t="t" r="r" b="b"/>
              <a:pathLst>
                <a:path w="1154972" h="2527523">
                  <a:moveTo>
                    <a:pt x="0" y="0"/>
                  </a:moveTo>
                  <a:lnTo>
                    <a:pt x="1154972" y="0"/>
                  </a:lnTo>
                  <a:lnTo>
                    <a:pt x="1154972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A7BFA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33350"/>
              <a:ext cx="1154972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17076" y="345156"/>
            <a:ext cx="2206931" cy="9596688"/>
            <a:chOff x="0" y="0"/>
            <a:chExt cx="2942574" cy="12795584"/>
          </a:xfrm>
        </p:grpSpPr>
        <p:sp>
          <p:nvSpPr>
            <p:cNvPr id="12" name="AutoShape 12"/>
            <p:cNvSpPr/>
            <p:nvPr/>
          </p:nvSpPr>
          <p:spPr>
            <a:xfrm flipH="1" flipV="1">
              <a:off x="19050" y="0"/>
              <a:ext cx="0" cy="12795584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13"/>
            <p:cNvSpPr/>
            <p:nvPr/>
          </p:nvSpPr>
          <p:spPr>
            <a:xfrm flipH="1" flipV="1">
              <a:off x="1471287" y="0"/>
              <a:ext cx="0" cy="12795584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14"/>
            <p:cNvSpPr/>
            <p:nvPr/>
          </p:nvSpPr>
          <p:spPr>
            <a:xfrm flipH="1" flipV="1">
              <a:off x="2923524" y="0"/>
              <a:ext cx="0" cy="12795584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27898" y="2587671"/>
            <a:ext cx="4385419" cy="5417829"/>
            <a:chOff x="0" y="0"/>
            <a:chExt cx="1155008" cy="142691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55008" cy="1426918"/>
            </a:xfrm>
            <a:custGeom>
              <a:avLst/>
              <a:gdLst/>
              <a:ahLst/>
              <a:cxnLst/>
              <a:rect l="l" t="t" r="r" b="b"/>
              <a:pathLst>
                <a:path w="1155008" h="1426918">
                  <a:moveTo>
                    <a:pt x="0" y="0"/>
                  </a:moveTo>
                  <a:lnTo>
                    <a:pt x="1155008" y="0"/>
                  </a:lnTo>
                  <a:lnTo>
                    <a:pt x="1155008" y="1426918"/>
                  </a:lnTo>
                  <a:lnTo>
                    <a:pt x="0" y="1426918"/>
                  </a:ln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33350"/>
              <a:ext cx="1155008" cy="1560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663860" y="345156"/>
            <a:ext cx="2206931" cy="9596688"/>
            <a:chOff x="0" y="0"/>
            <a:chExt cx="2942574" cy="12795584"/>
          </a:xfrm>
        </p:grpSpPr>
        <p:sp>
          <p:nvSpPr>
            <p:cNvPr id="19" name="AutoShape 19"/>
            <p:cNvSpPr/>
            <p:nvPr/>
          </p:nvSpPr>
          <p:spPr>
            <a:xfrm flipH="1" flipV="1">
              <a:off x="19050" y="0"/>
              <a:ext cx="0" cy="12795584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AutoShape 20"/>
            <p:cNvSpPr/>
            <p:nvPr/>
          </p:nvSpPr>
          <p:spPr>
            <a:xfrm flipH="1" flipV="1">
              <a:off x="1471287" y="0"/>
              <a:ext cx="0" cy="12795584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21"/>
            <p:cNvSpPr/>
            <p:nvPr/>
          </p:nvSpPr>
          <p:spPr>
            <a:xfrm flipH="1" flipV="1">
              <a:off x="2923524" y="0"/>
              <a:ext cx="0" cy="12795584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414832" y="3086100"/>
            <a:ext cx="2117252" cy="4114800"/>
          </a:xfrm>
          <a:custGeom>
            <a:avLst/>
            <a:gdLst/>
            <a:ahLst/>
            <a:cxnLst/>
            <a:rect l="l" t="t" r="r" b="b"/>
            <a:pathLst>
              <a:path w="2117252" h="4114800">
                <a:moveTo>
                  <a:pt x="0" y="0"/>
                </a:moveTo>
                <a:lnTo>
                  <a:pt x="2117252" y="0"/>
                </a:lnTo>
                <a:lnTo>
                  <a:pt x="21172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4713184" y="1351567"/>
            <a:ext cx="8861632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92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RESULTS?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3574550" y="2587671"/>
            <a:ext cx="4385419" cy="5417829"/>
            <a:chOff x="0" y="0"/>
            <a:chExt cx="1155008" cy="142691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55008" cy="1426918"/>
            </a:xfrm>
            <a:custGeom>
              <a:avLst/>
              <a:gdLst/>
              <a:ahLst/>
              <a:cxnLst/>
              <a:rect l="l" t="t" r="r" b="b"/>
              <a:pathLst>
                <a:path w="1155008" h="1426918">
                  <a:moveTo>
                    <a:pt x="0" y="0"/>
                  </a:moveTo>
                  <a:lnTo>
                    <a:pt x="1155008" y="0"/>
                  </a:lnTo>
                  <a:lnTo>
                    <a:pt x="1155008" y="1426918"/>
                  </a:lnTo>
                  <a:lnTo>
                    <a:pt x="0" y="1426918"/>
                  </a:ln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33350"/>
              <a:ext cx="1155008" cy="1560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4708633" y="3086100"/>
            <a:ext cx="2117252" cy="4114800"/>
          </a:xfrm>
          <a:custGeom>
            <a:avLst/>
            <a:gdLst/>
            <a:ahLst/>
            <a:cxnLst/>
            <a:rect l="l" t="t" r="r" b="b"/>
            <a:pathLst>
              <a:path w="2117252" h="4114800">
                <a:moveTo>
                  <a:pt x="0" y="0"/>
                </a:moveTo>
                <a:lnTo>
                  <a:pt x="2117252" y="0"/>
                </a:lnTo>
                <a:lnTo>
                  <a:pt x="21172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5551451" y="3666330"/>
            <a:ext cx="7184965" cy="5505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91"/>
              </a:lnSpc>
            </a:pPr>
            <a:r>
              <a:rPr lang="en-US" sz="410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</a:t>
            </a:r>
            <a:r>
              <a:rPr lang="en-US" sz="4100" u="none" strike="noStrike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t's difficult, if not impossible, to discern whether suffering is "good" or "bad". </a:t>
            </a:r>
            <a:r>
              <a:rPr lang="en-US" sz="4100" b="1" u="none" strike="noStrike" dirty="0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It's not really about good or bad, it's more about our response and how we can turn it into good (testimony).</a:t>
            </a:r>
          </a:p>
          <a:p>
            <a:pPr algn="ctr">
              <a:lnSpc>
                <a:spcPts val="6191"/>
              </a:lnSpc>
            </a:pPr>
            <a:endParaRPr lang="en-US" sz="4100" b="1" u="none" strike="noStrike" dirty="0">
              <a:solidFill>
                <a:srgbClr val="000000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B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327898" y="6550590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327898" y="7389355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327898" y="8228120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327898" y="9066885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27898" y="2007064"/>
            <a:ext cx="17632204" cy="3690473"/>
            <a:chOff x="0" y="0"/>
            <a:chExt cx="4643873" cy="9719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43873" cy="971977"/>
            </a:xfrm>
            <a:custGeom>
              <a:avLst/>
              <a:gdLst/>
              <a:ahLst/>
              <a:cxnLst/>
              <a:rect l="l" t="t" r="r" b="b"/>
              <a:pathLst>
                <a:path w="4643873" h="971977">
                  <a:moveTo>
                    <a:pt x="0" y="0"/>
                  </a:moveTo>
                  <a:lnTo>
                    <a:pt x="4643873" y="0"/>
                  </a:lnTo>
                  <a:lnTo>
                    <a:pt x="4643873" y="971977"/>
                  </a:lnTo>
                  <a:lnTo>
                    <a:pt x="0" y="971977"/>
                  </a:ln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33350"/>
              <a:ext cx="4643873" cy="1105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4438507" y="4176311"/>
            <a:ext cx="9410987" cy="5743626"/>
          </a:xfrm>
          <a:custGeom>
            <a:avLst/>
            <a:gdLst/>
            <a:ahLst/>
            <a:cxnLst/>
            <a:rect l="l" t="t" r="r" b="b"/>
            <a:pathLst>
              <a:path w="9410987" h="5743626">
                <a:moveTo>
                  <a:pt x="0" y="0"/>
                </a:moveTo>
                <a:lnTo>
                  <a:pt x="9410986" y="0"/>
                </a:lnTo>
                <a:lnTo>
                  <a:pt x="9410986" y="5743626"/>
                </a:lnTo>
                <a:lnTo>
                  <a:pt x="0" y="5743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301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676400" y="1985157"/>
            <a:ext cx="14297465" cy="283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826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MINDSET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10813" y="678945"/>
            <a:ext cx="12866374" cy="92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97"/>
              </a:lnSpc>
              <a:spcBef>
                <a:spcPct val="0"/>
              </a:spcBef>
            </a:pPr>
            <a:r>
              <a:rPr lang="en-US" sz="4786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How can you find the joy/good in the bad?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4798344"/>
            <a:chOff x="0" y="0"/>
            <a:chExt cx="4643873" cy="12637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1263761"/>
            </a:xfrm>
            <a:custGeom>
              <a:avLst/>
              <a:gdLst/>
              <a:ahLst/>
              <a:cxnLst/>
              <a:rect l="l" t="t" r="r" b="b"/>
              <a:pathLst>
                <a:path w="4643873" h="1263761">
                  <a:moveTo>
                    <a:pt x="0" y="0"/>
                  </a:moveTo>
                  <a:lnTo>
                    <a:pt x="4643873" y="0"/>
                  </a:lnTo>
                  <a:lnTo>
                    <a:pt x="4643873" y="1263761"/>
                  </a:lnTo>
                  <a:lnTo>
                    <a:pt x="0" y="1263761"/>
                  </a:lnTo>
                  <a:close/>
                </a:path>
              </a:pathLst>
            </a:custGeom>
            <a:solidFill>
              <a:srgbClr val="A7BFA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1397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H="1" flipV="1">
            <a:off x="335395" y="4154304"/>
            <a:ext cx="3025432" cy="51810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H="1">
            <a:off x="14929828" y="4087912"/>
            <a:ext cx="3015999" cy="570453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327898" y="5123198"/>
            <a:ext cx="17632204" cy="4818646"/>
            <a:chOff x="0" y="0"/>
            <a:chExt cx="4643873" cy="126910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43873" cy="1269108"/>
            </a:xfrm>
            <a:custGeom>
              <a:avLst/>
              <a:gdLst/>
              <a:ahLst/>
              <a:cxnLst/>
              <a:rect l="l" t="t" r="r" b="b"/>
              <a:pathLst>
                <a:path w="4643873" h="1269108">
                  <a:moveTo>
                    <a:pt x="0" y="0"/>
                  </a:moveTo>
                  <a:lnTo>
                    <a:pt x="4643873" y="0"/>
                  </a:lnTo>
                  <a:lnTo>
                    <a:pt x="4643873" y="1269108"/>
                  </a:lnTo>
                  <a:lnTo>
                    <a:pt x="0" y="1269108"/>
                  </a:ln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33350"/>
              <a:ext cx="4643873" cy="1402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327898" y="5689105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327898" y="6294598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327898" y="6900091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327898" y="7505584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327898" y="8111077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327898" y="8716571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327898" y="9322064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9144000" y="345156"/>
            <a:ext cx="0" cy="1876923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7216276" y="345156"/>
            <a:ext cx="467164" cy="380914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5288552" y="345156"/>
            <a:ext cx="1272620" cy="380914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3360827" y="345156"/>
            <a:ext cx="1927724" cy="358362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H="1">
            <a:off x="12640637" y="345156"/>
            <a:ext cx="2286535" cy="380914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 flipH="1">
            <a:off x="13708781" y="345156"/>
            <a:ext cx="3567751" cy="4482776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>
            <a:off x="1011087" y="354512"/>
            <a:ext cx="3751614" cy="433007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 flipH="1">
            <a:off x="11694610" y="345156"/>
            <a:ext cx="1304838" cy="380914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25"/>
          <p:cNvSpPr/>
          <p:nvPr/>
        </p:nvSpPr>
        <p:spPr>
          <a:xfrm flipH="1">
            <a:off x="10507905" y="345156"/>
            <a:ext cx="563819" cy="380914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" name="AutoShape 26"/>
          <p:cNvSpPr/>
          <p:nvPr/>
        </p:nvSpPr>
        <p:spPr>
          <a:xfrm flipV="1">
            <a:off x="14246190" y="2396604"/>
            <a:ext cx="3710246" cy="227580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AutoShape 27"/>
          <p:cNvSpPr/>
          <p:nvPr/>
        </p:nvSpPr>
        <p:spPr>
          <a:xfrm flipH="1" flipV="1">
            <a:off x="335395" y="2392549"/>
            <a:ext cx="3705259" cy="228391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8" name="Group 28"/>
          <p:cNvGrpSpPr/>
          <p:nvPr/>
        </p:nvGrpSpPr>
        <p:grpSpPr>
          <a:xfrm>
            <a:off x="2669237" y="1297067"/>
            <a:ext cx="12949526" cy="7692866"/>
            <a:chOff x="0" y="0"/>
            <a:chExt cx="3120567" cy="185382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120567" cy="1853821"/>
            </a:xfrm>
            <a:custGeom>
              <a:avLst/>
              <a:gdLst/>
              <a:ahLst/>
              <a:cxnLst/>
              <a:rect l="l" t="t" r="r" b="b"/>
              <a:pathLst>
                <a:path w="3120567" h="1853821">
                  <a:moveTo>
                    <a:pt x="1560284" y="0"/>
                  </a:moveTo>
                  <a:cubicBezTo>
                    <a:pt x="698563" y="0"/>
                    <a:pt x="0" y="414992"/>
                    <a:pt x="0" y="926911"/>
                  </a:cubicBezTo>
                  <a:cubicBezTo>
                    <a:pt x="0" y="1438829"/>
                    <a:pt x="698563" y="1853821"/>
                    <a:pt x="1560284" y="1853821"/>
                  </a:cubicBezTo>
                  <a:cubicBezTo>
                    <a:pt x="2422004" y="1853821"/>
                    <a:pt x="3120567" y="1438829"/>
                    <a:pt x="3120567" y="926911"/>
                  </a:cubicBezTo>
                  <a:cubicBezTo>
                    <a:pt x="3120567" y="414992"/>
                    <a:pt x="2422004" y="0"/>
                    <a:pt x="1560284" y="0"/>
                  </a:cubicBezTo>
                  <a:close/>
                </a:path>
              </a:pathLst>
            </a:custGeom>
            <a:solidFill>
              <a:srgbClr val="A7BFA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92553" y="40446"/>
              <a:ext cx="2535461" cy="16395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2921028" y="1524897"/>
            <a:ext cx="12445944" cy="7237207"/>
            <a:chOff x="0" y="0"/>
            <a:chExt cx="2999214" cy="174401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999214" cy="1744017"/>
            </a:xfrm>
            <a:custGeom>
              <a:avLst/>
              <a:gdLst/>
              <a:ahLst/>
              <a:cxnLst/>
              <a:rect l="l" t="t" r="r" b="b"/>
              <a:pathLst>
                <a:path w="2999214" h="1744017">
                  <a:moveTo>
                    <a:pt x="1499607" y="0"/>
                  </a:moveTo>
                  <a:cubicBezTo>
                    <a:pt x="671397" y="0"/>
                    <a:pt x="0" y="390411"/>
                    <a:pt x="0" y="872008"/>
                  </a:cubicBezTo>
                  <a:cubicBezTo>
                    <a:pt x="0" y="1353605"/>
                    <a:pt x="671397" y="1744017"/>
                    <a:pt x="1499607" y="1744017"/>
                  </a:cubicBezTo>
                  <a:cubicBezTo>
                    <a:pt x="2327817" y="1744017"/>
                    <a:pt x="2999214" y="1353605"/>
                    <a:pt x="2999214" y="872008"/>
                  </a:cubicBezTo>
                  <a:cubicBezTo>
                    <a:pt x="2999214" y="390411"/>
                    <a:pt x="2327817" y="0"/>
                    <a:pt x="1499607" y="0"/>
                  </a:cubicBez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81176" y="30152"/>
              <a:ext cx="2436862" cy="155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425242" y="3992889"/>
            <a:ext cx="15620999" cy="204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615"/>
              </a:lnSpc>
              <a:spcBef>
                <a:spcPct val="0"/>
              </a:spcBef>
            </a:pPr>
            <a:r>
              <a:rPr lang="en-US" sz="10000" b="1" spc="606" dirty="0">
                <a:solidFill>
                  <a:schemeClr val="accent3">
                    <a:lumMod val="50000"/>
                  </a:schemeClr>
                </a:solidFill>
                <a:latin typeface="Futura Display"/>
                <a:ea typeface="Futura Display"/>
                <a:cs typeface="Futura Display"/>
                <a:sym typeface="Futura Display"/>
              </a:rPr>
              <a:t>ANNOUNCEMENTS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978326"/>
            <a:ext cx="7737463" cy="2417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505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READ</a:t>
            </a:r>
          </a:p>
        </p:txBody>
      </p:sp>
      <p:sp>
        <p:nvSpPr>
          <p:cNvPr id="6" name="Freeform 6"/>
          <p:cNvSpPr/>
          <p:nvPr/>
        </p:nvSpPr>
        <p:spPr>
          <a:xfrm>
            <a:off x="8055108" y="345156"/>
            <a:ext cx="9904994" cy="9572104"/>
          </a:xfrm>
          <a:custGeom>
            <a:avLst/>
            <a:gdLst/>
            <a:ahLst/>
            <a:cxnLst/>
            <a:rect l="l" t="t" r="r" b="b"/>
            <a:pathLst>
              <a:path w="9904994" h="9572104">
                <a:moveTo>
                  <a:pt x="0" y="0"/>
                </a:moveTo>
                <a:lnTo>
                  <a:pt x="9904994" y="0"/>
                </a:lnTo>
                <a:lnTo>
                  <a:pt x="9904994" y="9572103"/>
                </a:lnTo>
                <a:lnTo>
                  <a:pt x="0" y="9572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69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679175" y="888715"/>
            <a:ext cx="1969125" cy="2422861"/>
          </a:xfrm>
          <a:custGeom>
            <a:avLst/>
            <a:gdLst/>
            <a:ahLst/>
            <a:cxnLst/>
            <a:rect l="l" t="t" r="r" b="b"/>
            <a:pathLst>
              <a:path w="1969125" h="2422861">
                <a:moveTo>
                  <a:pt x="0" y="0"/>
                </a:moveTo>
                <a:lnTo>
                  <a:pt x="1969125" y="0"/>
                </a:lnTo>
                <a:lnTo>
                  <a:pt x="1969125" y="2422861"/>
                </a:lnTo>
                <a:lnTo>
                  <a:pt x="0" y="2422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019505" y="7256287"/>
            <a:ext cx="1833697" cy="2496370"/>
          </a:xfrm>
          <a:custGeom>
            <a:avLst/>
            <a:gdLst/>
            <a:ahLst/>
            <a:cxnLst/>
            <a:rect l="l" t="t" r="r" b="b"/>
            <a:pathLst>
              <a:path w="1833697" h="2496370">
                <a:moveTo>
                  <a:pt x="0" y="0"/>
                </a:moveTo>
                <a:lnTo>
                  <a:pt x="1833697" y="0"/>
                </a:lnTo>
                <a:lnTo>
                  <a:pt x="1833697" y="2496370"/>
                </a:lnTo>
                <a:lnTo>
                  <a:pt x="0" y="24963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621922" y="6381133"/>
            <a:ext cx="8231280" cy="2936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97"/>
              </a:lnSpc>
            </a:pPr>
            <a:r>
              <a:rPr lang="en-US" sz="4786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Leader, </a:t>
            </a:r>
          </a:p>
          <a:p>
            <a:pPr marL="0" lvl="0" indent="0" algn="l">
              <a:lnSpc>
                <a:spcPts val="7897"/>
              </a:lnSpc>
              <a:spcBef>
                <a:spcPct val="0"/>
              </a:spcBef>
            </a:pPr>
            <a:r>
              <a:rPr lang="en-US" sz="4786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Read Philippians 1:27-30 aloud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7898" y="345156"/>
            <a:ext cx="4385286" cy="9596688"/>
            <a:chOff x="0" y="0"/>
            <a:chExt cx="1154972" cy="25275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4972" cy="2527523"/>
            </a:xfrm>
            <a:custGeom>
              <a:avLst/>
              <a:gdLst/>
              <a:ahLst/>
              <a:cxnLst/>
              <a:rect l="l" t="t" r="r" b="b"/>
              <a:pathLst>
                <a:path w="1154972" h="2527523">
                  <a:moveTo>
                    <a:pt x="0" y="0"/>
                  </a:moveTo>
                  <a:lnTo>
                    <a:pt x="1154972" y="0"/>
                  </a:lnTo>
                  <a:lnTo>
                    <a:pt x="1154972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D6C58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1154972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574683" y="345156"/>
            <a:ext cx="4385286" cy="9596688"/>
            <a:chOff x="0" y="0"/>
            <a:chExt cx="1154972" cy="25275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4972" cy="2527523"/>
            </a:xfrm>
            <a:custGeom>
              <a:avLst/>
              <a:gdLst/>
              <a:ahLst/>
              <a:cxnLst/>
              <a:rect l="l" t="t" r="r" b="b"/>
              <a:pathLst>
                <a:path w="1154972" h="2527523">
                  <a:moveTo>
                    <a:pt x="0" y="0"/>
                  </a:moveTo>
                  <a:lnTo>
                    <a:pt x="1154972" y="0"/>
                  </a:lnTo>
                  <a:lnTo>
                    <a:pt x="1154972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A7BFA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33350"/>
              <a:ext cx="1154972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17076" y="345156"/>
            <a:ext cx="2206931" cy="9596688"/>
            <a:chOff x="0" y="0"/>
            <a:chExt cx="2942574" cy="12795584"/>
          </a:xfrm>
        </p:grpSpPr>
        <p:sp>
          <p:nvSpPr>
            <p:cNvPr id="12" name="AutoShape 12"/>
            <p:cNvSpPr/>
            <p:nvPr/>
          </p:nvSpPr>
          <p:spPr>
            <a:xfrm flipH="1" flipV="1">
              <a:off x="19050" y="0"/>
              <a:ext cx="0" cy="12795584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13"/>
            <p:cNvSpPr/>
            <p:nvPr/>
          </p:nvSpPr>
          <p:spPr>
            <a:xfrm flipH="1" flipV="1">
              <a:off x="1471287" y="0"/>
              <a:ext cx="0" cy="12795584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14"/>
            <p:cNvSpPr/>
            <p:nvPr/>
          </p:nvSpPr>
          <p:spPr>
            <a:xfrm flipH="1" flipV="1">
              <a:off x="2923524" y="0"/>
              <a:ext cx="0" cy="12795584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27898" y="2587671"/>
            <a:ext cx="4385419" cy="5417829"/>
            <a:chOff x="0" y="0"/>
            <a:chExt cx="1155008" cy="142691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55008" cy="1426918"/>
            </a:xfrm>
            <a:custGeom>
              <a:avLst/>
              <a:gdLst/>
              <a:ahLst/>
              <a:cxnLst/>
              <a:rect l="l" t="t" r="r" b="b"/>
              <a:pathLst>
                <a:path w="1155008" h="1426918">
                  <a:moveTo>
                    <a:pt x="0" y="0"/>
                  </a:moveTo>
                  <a:lnTo>
                    <a:pt x="1155008" y="0"/>
                  </a:lnTo>
                  <a:lnTo>
                    <a:pt x="1155008" y="1426918"/>
                  </a:lnTo>
                  <a:lnTo>
                    <a:pt x="0" y="1426918"/>
                  </a:ln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33350"/>
              <a:ext cx="1155008" cy="1560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663860" y="345156"/>
            <a:ext cx="2206931" cy="9596688"/>
            <a:chOff x="0" y="0"/>
            <a:chExt cx="2942574" cy="12795584"/>
          </a:xfrm>
        </p:grpSpPr>
        <p:sp>
          <p:nvSpPr>
            <p:cNvPr id="19" name="AutoShape 19"/>
            <p:cNvSpPr/>
            <p:nvPr/>
          </p:nvSpPr>
          <p:spPr>
            <a:xfrm flipH="1" flipV="1">
              <a:off x="19050" y="0"/>
              <a:ext cx="0" cy="12795584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AutoShape 20"/>
            <p:cNvSpPr/>
            <p:nvPr/>
          </p:nvSpPr>
          <p:spPr>
            <a:xfrm flipH="1" flipV="1">
              <a:off x="1471287" y="0"/>
              <a:ext cx="0" cy="12795584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21"/>
            <p:cNvSpPr/>
            <p:nvPr/>
          </p:nvSpPr>
          <p:spPr>
            <a:xfrm flipH="1" flipV="1">
              <a:off x="2923524" y="0"/>
              <a:ext cx="0" cy="12795584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414832" y="3086100"/>
            <a:ext cx="2117252" cy="4114800"/>
          </a:xfrm>
          <a:custGeom>
            <a:avLst/>
            <a:gdLst/>
            <a:ahLst/>
            <a:cxnLst/>
            <a:rect l="l" t="t" r="r" b="b"/>
            <a:pathLst>
              <a:path w="2117252" h="4114800">
                <a:moveTo>
                  <a:pt x="0" y="0"/>
                </a:moveTo>
                <a:lnTo>
                  <a:pt x="2117252" y="0"/>
                </a:lnTo>
                <a:lnTo>
                  <a:pt x="21172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4548620" y="684130"/>
            <a:ext cx="8861632" cy="2417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05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ACTIVITY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3574550" y="2587671"/>
            <a:ext cx="4385419" cy="5417829"/>
            <a:chOff x="0" y="0"/>
            <a:chExt cx="1155008" cy="142691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55008" cy="1426918"/>
            </a:xfrm>
            <a:custGeom>
              <a:avLst/>
              <a:gdLst/>
              <a:ahLst/>
              <a:cxnLst/>
              <a:rect l="l" t="t" r="r" b="b"/>
              <a:pathLst>
                <a:path w="1155008" h="1426918">
                  <a:moveTo>
                    <a:pt x="0" y="0"/>
                  </a:moveTo>
                  <a:lnTo>
                    <a:pt x="1155008" y="0"/>
                  </a:lnTo>
                  <a:lnTo>
                    <a:pt x="1155008" y="1426918"/>
                  </a:lnTo>
                  <a:lnTo>
                    <a:pt x="0" y="1426918"/>
                  </a:ln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33350"/>
              <a:ext cx="1155008" cy="1560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4708633" y="3086100"/>
            <a:ext cx="2117252" cy="4114800"/>
          </a:xfrm>
          <a:custGeom>
            <a:avLst/>
            <a:gdLst/>
            <a:ahLst/>
            <a:cxnLst/>
            <a:rect l="l" t="t" r="r" b="b"/>
            <a:pathLst>
              <a:path w="2117252" h="4114800">
                <a:moveTo>
                  <a:pt x="0" y="0"/>
                </a:moveTo>
                <a:lnTo>
                  <a:pt x="2117252" y="0"/>
                </a:lnTo>
                <a:lnTo>
                  <a:pt x="21172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5551451" y="3458103"/>
            <a:ext cx="7184965" cy="6144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3" lvl="1" indent="-388622">
              <a:lnSpc>
                <a:spcPts val="5436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groups of 3-5 people. </a:t>
            </a:r>
          </a:p>
          <a:p>
            <a:pPr marL="777243" lvl="1" indent="-388622">
              <a:lnSpc>
                <a:spcPts val="5436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Each group will pick one of the scenarios</a:t>
            </a:r>
          </a:p>
          <a:p>
            <a:pPr marL="777243" lvl="1" indent="-388622">
              <a:lnSpc>
                <a:spcPts val="5436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One (or two) person(s) will be the voice/defender of the person undergoing trials, and </a:t>
            </a:r>
          </a:p>
          <a:p>
            <a:pPr marL="777243" lvl="1" indent="-388622">
              <a:lnSpc>
                <a:spcPts val="5436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the rest at the table will be interviewing them to find the “good” or “bad” in these trials.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403462"/>
              </p:ext>
            </p:extLst>
          </p:nvPr>
        </p:nvGraphicFramePr>
        <p:xfrm>
          <a:off x="3722255" y="3126626"/>
          <a:ext cx="10852615" cy="6842346"/>
        </p:xfrm>
        <a:graphic>
          <a:graphicData uri="http://schemas.openxmlformats.org/drawingml/2006/table">
            <a:tbl>
              <a:tblPr/>
              <a:tblGrid>
                <a:gridCol w="1163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9465">
                <a:tc>
                  <a:txBody>
                    <a:bodyPr/>
                    <a:lstStyle/>
                    <a:p>
                      <a:pPr algn="ctr">
                        <a:lnSpc>
                          <a:spcPts val="7279"/>
                        </a:lnSpc>
                        <a:defRPr/>
                      </a:pPr>
                      <a:r>
                        <a:rPr lang="en-US" sz="5199">
                          <a:solidFill>
                            <a:srgbClr val="000000"/>
                          </a:solidFill>
                          <a:latin typeface="Futura Display"/>
                          <a:ea typeface="Futura Display"/>
                          <a:cs typeface="Futura Display"/>
                          <a:sym typeface="Futura Display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A nomadic, innocent man is arrested for peaceful protest, and after facing an unfair trial is given the death penalty.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79"/>
                        </a:lnSpc>
                        <a:defRPr/>
                      </a:pPr>
                      <a:r>
                        <a:rPr lang="en-US" sz="5199">
                          <a:solidFill>
                            <a:srgbClr val="000000"/>
                          </a:solidFill>
                          <a:latin typeface="Futura Display"/>
                          <a:ea typeface="Futura Display"/>
                          <a:cs typeface="Futura Display"/>
                          <a:sym typeface="Futura Display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u="none" strike="noStrike" dirty="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An unemployed, teenage girl has an unplanned pregnancy and is ostracized by the church.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881">
                <a:tc>
                  <a:txBody>
                    <a:bodyPr/>
                    <a:lstStyle/>
                    <a:p>
                      <a:pPr algn="ctr">
                        <a:lnSpc>
                          <a:spcPts val="7279"/>
                        </a:lnSpc>
                        <a:defRPr/>
                      </a:pPr>
                      <a:r>
                        <a:rPr lang="en-US" sz="5199">
                          <a:solidFill>
                            <a:srgbClr val="000000"/>
                          </a:solidFill>
                          <a:latin typeface="Futura Display"/>
                          <a:ea typeface="Futura Display"/>
                          <a:cs typeface="Futura Display"/>
                          <a:sym typeface="Futura Display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A passionate, aspiring, Christian author has a degenerative eye disease that hinders his ability to write.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79"/>
                        </a:lnSpc>
                        <a:defRPr/>
                      </a:pPr>
                      <a:r>
                        <a:rPr lang="en-US" sz="5199">
                          <a:solidFill>
                            <a:srgbClr val="000000"/>
                          </a:solidFill>
                          <a:latin typeface="Futura Display"/>
                          <a:ea typeface="Futura Display"/>
                          <a:cs typeface="Futura Display"/>
                          <a:sym typeface="Futura Display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A successful businessman is ridiculed and rejected by his community for his controversial career.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327898" y="345156"/>
            <a:ext cx="3417169" cy="2781471"/>
            <a:chOff x="0" y="0"/>
            <a:chExt cx="899995" cy="7325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9995" cy="732568"/>
            </a:xfrm>
            <a:custGeom>
              <a:avLst/>
              <a:gdLst/>
              <a:ahLst/>
              <a:cxnLst/>
              <a:rect l="l" t="t" r="r" b="b"/>
              <a:pathLst>
                <a:path w="899995" h="732568">
                  <a:moveTo>
                    <a:pt x="0" y="0"/>
                  </a:moveTo>
                  <a:lnTo>
                    <a:pt x="899995" y="0"/>
                  </a:lnTo>
                  <a:lnTo>
                    <a:pt x="899995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rgbClr val="A7BFA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33350"/>
              <a:ext cx="899995" cy="865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542933" y="345156"/>
            <a:ext cx="3417169" cy="2781471"/>
            <a:chOff x="0" y="0"/>
            <a:chExt cx="899995" cy="7325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9995" cy="732568"/>
            </a:xfrm>
            <a:custGeom>
              <a:avLst/>
              <a:gdLst/>
              <a:ahLst/>
              <a:cxnLst/>
              <a:rect l="l" t="t" r="r" b="b"/>
              <a:pathLst>
                <a:path w="899995" h="732568">
                  <a:moveTo>
                    <a:pt x="0" y="0"/>
                  </a:moveTo>
                  <a:lnTo>
                    <a:pt x="899995" y="0"/>
                  </a:lnTo>
                  <a:lnTo>
                    <a:pt x="899995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rgbClr val="DFD3C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33350"/>
              <a:ext cx="899995" cy="865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812506" y="4883123"/>
            <a:ext cx="2878023" cy="5028200"/>
          </a:xfrm>
          <a:custGeom>
            <a:avLst/>
            <a:gdLst/>
            <a:ahLst/>
            <a:cxnLst/>
            <a:rect l="l" t="t" r="r" b="b"/>
            <a:pathLst>
              <a:path w="2878023" h="5028200">
                <a:moveTo>
                  <a:pt x="0" y="0"/>
                </a:moveTo>
                <a:lnTo>
                  <a:pt x="2878023" y="0"/>
                </a:lnTo>
                <a:lnTo>
                  <a:pt x="2878023" y="5028201"/>
                </a:lnTo>
                <a:lnTo>
                  <a:pt x="0" y="5028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78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597471" y="4883123"/>
            <a:ext cx="2878023" cy="5028200"/>
          </a:xfrm>
          <a:custGeom>
            <a:avLst/>
            <a:gdLst/>
            <a:ahLst/>
            <a:cxnLst/>
            <a:rect l="l" t="t" r="r" b="b"/>
            <a:pathLst>
              <a:path w="2878023" h="5028200">
                <a:moveTo>
                  <a:pt x="2878023" y="0"/>
                </a:moveTo>
                <a:lnTo>
                  <a:pt x="0" y="0"/>
                </a:lnTo>
                <a:lnTo>
                  <a:pt x="0" y="5028201"/>
                </a:lnTo>
                <a:lnTo>
                  <a:pt x="2878023" y="5028201"/>
                </a:lnTo>
                <a:lnTo>
                  <a:pt x="287802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78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4563856" y="642057"/>
            <a:ext cx="9160289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392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ACTIVITY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2365895"/>
            <a:ext cx="16100838" cy="567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85"/>
              </a:lnSpc>
              <a:spcBef>
                <a:spcPct val="0"/>
              </a:spcBef>
            </a:pPr>
            <a:r>
              <a:rPr lang="en-US" sz="2900" b="1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How did your person turn their TRIAL into their testimony?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7898" y="345156"/>
            <a:ext cx="3417169" cy="3792185"/>
            <a:chOff x="0" y="0"/>
            <a:chExt cx="899995" cy="9987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9995" cy="998765"/>
            </a:xfrm>
            <a:custGeom>
              <a:avLst/>
              <a:gdLst/>
              <a:ahLst/>
              <a:cxnLst/>
              <a:rect l="l" t="t" r="r" b="b"/>
              <a:pathLst>
                <a:path w="899995" h="998765">
                  <a:moveTo>
                    <a:pt x="0" y="0"/>
                  </a:moveTo>
                  <a:lnTo>
                    <a:pt x="899995" y="0"/>
                  </a:lnTo>
                  <a:lnTo>
                    <a:pt x="899995" y="998765"/>
                  </a:lnTo>
                  <a:lnTo>
                    <a:pt x="0" y="998765"/>
                  </a:lnTo>
                  <a:close/>
                </a:path>
              </a:pathLst>
            </a:custGeom>
            <a:solidFill>
              <a:srgbClr val="A7BFA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899995" cy="1132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42933" y="345156"/>
            <a:ext cx="3417169" cy="3792185"/>
            <a:chOff x="0" y="0"/>
            <a:chExt cx="899995" cy="9987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9995" cy="998765"/>
            </a:xfrm>
            <a:custGeom>
              <a:avLst/>
              <a:gdLst/>
              <a:ahLst/>
              <a:cxnLst/>
              <a:rect l="l" t="t" r="r" b="b"/>
              <a:pathLst>
                <a:path w="899995" h="998765">
                  <a:moveTo>
                    <a:pt x="0" y="0"/>
                  </a:moveTo>
                  <a:lnTo>
                    <a:pt x="899995" y="0"/>
                  </a:lnTo>
                  <a:lnTo>
                    <a:pt x="899995" y="998765"/>
                  </a:lnTo>
                  <a:lnTo>
                    <a:pt x="0" y="998765"/>
                  </a:lnTo>
                  <a:close/>
                </a:path>
              </a:pathLst>
            </a:custGeom>
            <a:solidFill>
              <a:srgbClr val="DFD3C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33350"/>
              <a:ext cx="899995" cy="1132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7898" y="3761723"/>
            <a:ext cx="17632204" cy="6180122"/>
            <a:chOff x="0" y="0"/>
            <a:chExt cx="4643873" cy="16276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43873" cy="1627686"/>
            </a:xfrm>
            <a:custGeom>
              <a:avLst/>
              <a:gdLst/>
              <a:ahLst/>
              <a:cxnLst/>
              <a:rect l="l" t="t" r="r" b="b"/>
              <a:pathLst>
                <a:path w="4643873" h="1627686">
                  <a:moveTo>
                    <a:pt x="0" y="0"/>
                  </a:moveTo>
                  <a:lnTo>
                    <a:pt x="4643873" y="0"/>
                  </a:lnTo>
                  <a:lnTo>
                    <a:pt x="4643873" y="1627686"/>
                  </a:lnTo>
                  <a:lnTo>
                    <a:pt x="0" y="1627686"/>
                  </a:ln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33350"/>
              <a:ext cx="4643873" cy="1761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93581" y="4867275"/>
            <a:ext cx="16100838" cy="2577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59"/>
              </a:lnSpc>
              <a:spcBef>
                <a:spcPct val="0"/>
              </a:spcBef>
            </a:pPr>
            <a:r>
              <a:rPr lang="en-US" sz="6399" b="1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Quietly consider: how did your person turn their TRIAL into their TESTIMONY?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92412" y="1228368"/>
            <a:ext cx="8703177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392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REVEAL</a:t>
            </a:r>
          </a:p>
        </p:txBody>
      </p:sp>
      <p:sp>
        <p:nvSpPr>
          <p:cNvPr id="16" name="Freeform 16"/>
          <p:cNvSpPr/>
          <p:nvPr/>
        </p:nvSpPr>
        <p:spPr>
          <a:xfrm>
            <a:off x="15286288" y="568557"/>
            <a:ext cx="1975445" cy="2757601"/>
          </a:xfrm>
          <a:custGeom>
            <a:avLst/>
            <a:gdLst/>
            <a:ahLst/>
            <a:cxnLst/>
            <a:rect l="l" t="t" r="r" b="b"/>
            <a:pathLst>
              <a:path w="1975445" h="2757601">
                <a:moveTo>
                  <a:pt x="0" y="0"/>
                </a:moveTo>
                <a:lnTo>
                  <a:pt x="1975446" y="0"/>
                </a:lnTo>
                <a:lnTo>
                  <a:pt x="1975446" y="2757602"/>
                </a:lnTo>
                <a:lnTo>
                  <a:pt x="0" y="2757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28700" y="568557"/>
            <a:ext cx="1975445" cy="2757601"/>
          </a:xfrm>
          <a:custGeom>
            <a:avLst/>
            <a:gdLst/>
            <a:ahLst/>
            <a:cxnLst/>
            <a:rect l="l" t="t" r="r" b="b"/>
            <a:pathLst>
              <a:path w="1975445" h="2757601">
                <a:moveTo>
                  <a:pt x="0" y="0"/>
                </a:moveTo>
                <a:lnTo>
                  <a:pt x="1975445" y="0"/>
                </a:lnTo>
                <a:lnTo>
                  <a:pt x="1975445" y="2757602"/>
                </a:lnTo>
                <a:lnTo>
                  <a:pt x="0" y="2757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3722255" y="3126626"/>
          <a:ext cx="10852615" cy="6784697"/>
        </p:xfrm>
        <a:graphic>
          <a:graphicData uri="http://schemas.openxmlformats.org/drawingml/2006/table">
            <a:tbl>
              <a:tblPr/>
              <a:tblGrid>
                <a:gridCol w="1163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1698">
                <a:tc>
                  <a:txBody>
                    <a:bodyPr/>
                    <a:lstStyle/>
                    <a:p>
                      <a:pPr algn="ctr">
                        <a:lnSpc>
                          <a:spcPts val="7279"/>
                        </a:lnSpc>
                        <a:defRPr/>
                      </a:pPr>
                      <a:r>
                        <a:rPr lang="en-US" sz="5199">
                          <a:solidFill>
                            <a:srgbClr val="000000"/>
                          </a:solidFill>
                          <a:latin typeface="Futura Display"/>
                          <a:ea typeface="Futura Display"/>
                          <a:cs typeface="Futura Display"/>
                          <a:sym typeface="Futura Display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JESUS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79"/>
                        </a:lnSpc>
                        <a:defRPr/>
                      </a:pPr>
                      <a:r>
                        <a:rPr lang="en-US" sz="5199">
                          <a:solidFill>
                            <a:srgbClr val="000000"/>
                          </a:solidFill>
                          <a:latin typeface="Futura Display"/>
                          <a:ea typeface="Futura Display"/>
                          <a:cs typeface="Futura Display"/>
                          <a:sym typeface="Futura Display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MARY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999">
                <a:tc>
                  <a:txBody>
                    <a:bodyPr/>
                    <a:lstStyle/>
                    <a:p>
                      <a:pPr algn="ctr">
                        <a:lnSpc>
                          <a:spcPts val="7279"/>
                        </a:lnSpc>
                        <a:defRPr/>
                      </a:pPr>
                      <a:r>
                        <a:rPr lang="en-US" sz="5199">
                          <a:solidFill>
                            <a:srgbClr val="000000"/>
                          </a:solidFill>
                          <a:latin typeface="Futura Display"/>
                          <a:ea typeface="Futura Display"/>
                          <a:cs typeface="Futura Display"/>
                          <a:sym typeface="Futura Display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PAUL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79"/>
                        </a:lnSpc>
                        <a:defRPr/>
                      </a:pPr>
                      <a:r>
                        <a:rPr lang="en-US" sz="5199">
                          <a:solidFill>
                            <a:srgbClr val="000000"/>
                          </a:solidFill>
                          <a:latin typeface="Futura Display"/>
                          <a:ea typeface="Futura Display"/>
                          <a:cs typeface="Futura Display"/>
                          <a:sym typeface="Futura Display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MATTHEW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327898" y="345156"/>
            <a:ext cx="3417169" cy="2781471"/>
            <a:chOff x="0" y="0"/>
            <a:chExt cx="899995" cy="7325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9995" cy="732568"/>
            </a:xfrm>
            <a:custGeom>
              <a:avLst/>
              <a:gdLst/>
              <a:ahLst/>
              <a:cxnLst/>
              <a:rect l="l" t="t" r="r" b="b"/>
              <a:pathLst>
                <a:path w="899995" h="732568">
                  <a:moveTo>
                    <a:pt x="0" y="0"/>
                  </a:moveTo>
                  <a:lnTo>
                    <a:pt x="899995" y="0"/>
                  </a:lnTo>
                  <a:lnTo>
                    <a:pt x="899995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rgbClr val="A7BFA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33350"/>
              <a:ext cx="899995" cy="865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542933" y="345156"/>
            <a:ext cx="3417169" cy="2781471"/>
            <a:chOff x="0" y="0"/>
            <a:chExt cx="899995" cy="7325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9995" cy="732568"/>
            </a:xfrm>
            <a:custGeom>
              <a:avLst/>
              <a:gdLst/>
              <a:ahLst/>
              <a:cxnLst/>
              <a:rect l="l" t="t" r="r" b="b"/>
              <a:pathLst>
                <a:path w="899995" h="732568">
                  <a:moveTo>
                    <a:pt x="0" y="0"/>
                  </a:moveTo>
                  <a:lnTo>
                    <a:pt x="899995" y="0"/>
                  </a:lnTo>
                  <a:lnTo>
                    <a:pt x="899995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rgbClr val="DFD3C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33350"/>
              <a:ext cx="899995" cy="865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812506" y="4883123"/>
            <a:ext cx="2878023" cy="5028200"/>
          </a:xfrm>
          <a:custGeom>
            <a:avLst/>
            <a:gdLst/>
            <a:ahLst/>
            <a:cxnLst/>
            <a:rect l="l" t="t" r="r" b="b"/>
            <a:pathLst>
              <a:path w="2878023" h="5028200">
                <a:moveTo>
                  <a:pt x="0" y="0"/>
                </a:moveTo>
                <a:lnTo>
                  <a:pt x="2878023" y="0"/>
                </a:lnTo>
                <a:lnTo>
                  <a:pt x="2878023" y="5028201"/>
                </a:lnTo>
                <a:lnTo>
                  <a:pt x="0" y="5028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78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597471" y="4883123"/>
            <a:ext cx="2878023" cy="5028200"/>
          </a:xfrm>
          <a:custGeom>
            <a:avLst/>
            <a:gdLst/>
            <a:ahLst/>
            <a:cxnLst/>
            <a:rect l="l" t="t" r="r" b="b"/>
            <a:pathLst>
              <a:path w="2878023" h="5028200">
                <a:moveTo>
                  <a:pt x="2878023" y="0"/>
                </a:moveTo>
                <a:lnTo>
                  <a:pt x="0" y="0"/>
                </a:lnTo>
                <a:lnTo>
                  <a:pt x="0" y="5028201"/>
                </a:lnTo>
                <a:lnTo>
                  <a:pt x="2878023" y="5028201"/>
                </a:lnTo>
                <a:lnTo>
                  <a:pt x="287802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78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4498974" y="647475"/>
            <a:ext cx="9160289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92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REVEAL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2365895"/>
            <a:ext cx="16100838" cy="567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85"/>
              </a:lnSpc>
              <a:spcBef>
                <a:spcPct val="0"/>
              </a:spcBef>
            </a:pPr>
            <a:r>
              <a:rPr lang="en-US" sz="2900" b="1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How did your person turn their TRIAL into their testimony?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B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327898" y="6550590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327898" y="7389355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327898" y="8228120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327898" y="9066885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27898" y="2007064"/>
            <a:ext cx="17632204" cy="3690473"/>
            <a:chOff x="0" y="0"/>
            <a:chExt cx="4643873" cy="9719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43873" cy="971977"/>
            </a:xfrm>
            <a:custGeom>
              <a:avLst/>
              <a:gdLst/>
              <a:ahLst/>
              <a:cxnLst/>
              <a:rect l="l" t="t" r="r" b="b"/>
              <a:pathLst>
                <a:path w="4643873" h="971977">
                  <a:moveTo>
                    <a:pt x="0" y="0"/>
                  </a:moveTo>
                  <a:lnTo>
                    <a:pt x="4643873" y="0"/>
                  </a:lnTo>
                  <a:lnTo>
                    <a:pt x="4643873" y="971977"/>
                  </a:lnTo>
                  <a:lnTo>
                    <a:pt x="0" y="971977"/>
                  </a:ln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33350"/>
              <a:ext cx="4643873" cy="1105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4438507" y="4176311"/>
            <a:ext cx="9410987" cy="5743626"/>
          </a:xfrm>
          <a:custGeom>
            <a:avLst/>
            <a:gdLst/>
            <a:ahLst/>
            <a:cxnLst/>
            <a:rect l="l" t="t" r="r" b="b"/>
            <a:pathLst>
              <a:path w="9410987" h="5743626">
                <a:moveTo>
                  <a:pt x="0" y="0"/>
                </a:moveTo>
                <a:lnTo>
                  <a:pt x="9410986" y="0"/>
                </a:lnTo>
                <a:lnTo>
                  <a:pt x="9410986" y="5743626"/>
                </a:lnTo>
                <a:lnTo>
                  <a:pt x="0" y="5743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301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875487" y="3063945"/>
            <a:ext cx="14297465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 algn="ctr">
              <a:lnSpc>
                <a:spcPts val="13392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REFLECT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678945"/>
            <a:ext cx="15991041" cy="92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97"/>
              </a:lnSpc>
              <a:spcBef>
                <a:spcPct val="0"/>
              </a:spcBef>
            </a:pPr>
            <a:r>
              <a:rPr lang="en-US" sz="4786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How can you turn your TRIALS into your TESTIMONY?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7898" y="345156"/>
            <a:ext cx="3417169" cy="3792185"/>
            <a:chOff x="0" y="0"/>
            <a:chExt cx="899995" cy="9987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9995" cy="998765"/>
            </a:xfrm>
            <a:custGeom>
              <a:avLst/>
              <a:gdLst/>
              <a:ahLst/>
              <a:cxnLst/>
              <a:rect l="l" t="t" r="r" b="b"/>
              <a:pathLst>
                <a:path w="899995" h="998765">
                  <a:moveTo>
                    <a:pt x="0" y="0"/>
                  </a:moveTo>
                  <a:lnTo>
                    <a:pt x="899995" y="0"/>
                  </a:lnTo>
                  <a:lnTo>
                    <a:pt x="899995" y="998765"/>
                  </a:lnTo>
                  <a:lnTo>
                    <a:pt x="0" y="998765"/>
                  </a:lnTo>
                  <a:close/>
                </a:path>
              </a:pathLst>
            </a:custGeom>
            <a:solidFill>
              <a:srgbClr val="A7BFA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899995" cy="1132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42933" y="345156"/>
            <a:ext cx="3417169" cy="3792185"/>
            <a:chOff x="0" y="0"/>
            <a:chExt cx="899995" cy="9987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9995" cy="998765"/>
            </a:xfrm>
            <a:custGeom>
              <a:avLst/>
              <a:gdLst/>
              <a:ahLst/>
              <a:cxnLst/>
              <a:rect l="l" t="t" r="r" b="b"/>
              <a:pathLst>
                <a:path w="899995" h="998765">
                  <a:moveTo>
                    <a:pt x="0" y="0"/>
                  </a:moveTo>
                  <a:lnTo>
                    <a:pt x="899995" y="0"/>
                  </a:lnTo>
                  <a:lnTo>
                    <a:pt x="899995" y="998765"/>
                  </a:lnTo>
                  <a:lnTo>
                    <a:pt x="0" y="998765"/>
                  </a:lnTo>
                  <a:close/>
                </a:path>
              </a:pathLst>
            </a:custGeom>
            <a:solidFill>
              <a:srgbClr val="DFD3C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33350"/>
              <a:ext cx="899995" cy="1132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7898" y="3761723"/>
            <a:ext cx="17632204" cy="6180122"/>
            <a:chOff x="0" y="0"/>
            <a:chExt cx="4643873" cy="16276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43873" cy="1627686"/>
            </a:xfrm>
            <a:custGeom>
              <a:avLst/>
              <a:gdLst/>
              <a:ahLst/>
              <a:cxnLst/>
              <a:rect l="l" t="t" r="r" b="b"/>
              <a:pathLst>
                <a:path w="4643873" h="1627686">
                  <a:moveTo>
                    <a:pt x="0" y="0"/>
                  </a:moveTo>
                  <a:lnTo>
                    <a:pt x="4643873" y="0"/>
                  </a:lnTo>
                  <a:lnTo>
                    <a:pt x="4643873" y="1627686"/>
                  </a:lnTo>
                  <a:lnTo>
                    <a:pt x="0" y="1627686"/>
                  </a:ln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33350"/>
              <a:ext cx="4643873" cy="1761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4465705"/>
            <a:ext cx="16165719" cy="513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2"/>
              </a:lnSpc>
            </a:pPr>
            <a:r>
              <a:rPr lang="en-US" sz="3716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Silently think of a recent trial in your life and reflect on these questions:</a:t>
            </a:r>
          </a:p>
          <a:p>
            <a:pPr marL="910438" lvl="1" indent="-455219">
              <a:lnSpc>
                <a:spcPts val="6957"/>
              </a:lnSpc>
              <a:buAutoNum type="arabicPeriod"/>
            </a:pPr>
            <a:r>
              <a:rPr lang="en-US" sz="4216" b="1" dirty="0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Based on your earlier discussion, is this a good or bad trial?</a:t>
            </a:r>
          </a:p>
          <a:p>
            <a:pPr marL="910438" lvl="1" indent="-455219">
              <a:lnSpc>
                <a:spcPts val="6957"/>
              </a:lnSpc>
              <a:buAutoNum type="arabicPeriod"/>
            </a:pPr>
            <a:r>
              <a:rPr lang="en-US" sz="4216" b="1" dirty="0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How can you specifically aim to turn your TRIAL into your TESTIMONY? </a:t>
            </a:r>
          </a:p>
          <a:p>
            <a:pPr algn="ctr">
              <a:lnSpc>
                <a:spcPts val="6957"/>
              </a:lnSpc>
            </a:pPr>
            <a:endParaRPr lang="en-US" sz="4216" b="1" dirty="0">
              <a:solidFill>
                <a:srgbClr val="000000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  <a:p>
            <a:pPr marL="0" lvl="0" indent="0">
              <a:lnSpc>
                <a:spcPts val="6462"/>
              </a:lnSpc>
              <a:spcBef>
                <a:spcPct val="0"/>
              </a:spcBef>
            </a:pPr>
            <a:r>
              <a:rPr lang="en-US" sz="3916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Write down your revelations and plans for application.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92412" y="1228368"/>
            <a:ext cx="8703177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92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REFLECT</a:t>
            </a:r>
          </a:p>
        </p:txBody>
      </p:sp>
      <p:sp>
        <p:nvSpPr>
          <p:cNvPr id="16" name="Freeform 16"/>
          <p:cNvSpPr/>
          <p:nvPr/>
        </p:nvSpPr>
        <p:spPr>
          <a:xfrm>
            <a:off x="15286288" y="568557"/>
            <a:ext cx="1975445" cy="2757601"/>
          </a:xfrm>
          <a:custGeom>
            <a:avLst/>
            <a:gdLst/>
            <a:ahLst/>
            <a:cxnLst/>
            <a:rect l="l" t="t" r="r" b="b"/>
            <a:pathLst>
              <a:path w="1975445" h="2757601">
                <a:moveTo>
                  <a:pt x="0" y="0"/>
                </a:moveTo>
                <a:lnTo>
                  <a:pt x="1975446" y="0"/>
                </a:lnTo>
                <a:lnTo>
                  <a:pt x="1975446" y="2757602"/>
                </a:lnTo>
                <a:lnTo>
                  <a:pt x="0" y="2757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28700" y="568557"/>
            <a:ext cx="1975445" cy="2757601"/>
          </a:xfrm>
          <a:custGeom>
            <a:avLst/>
            <a:gdLst/>
            <a:ahLst/>
            <a:cxnLst/>
            <a:rect l="l" t="t" r="r" b="b"/>
            <a:pathLst>
              <a:path w="1975445" h="2757601">
                <a:moveTo>
                  <a:pt x="0" y="0"/>
                </a:moveTo>
                <a:lnTo>
                  <a:pt x="1975445" y="0"/>
                </a:lnTo>
                <a:lnTo>
                  <a:pt x="1975445" y="2757602"/>
                </a:lnTo>
                <a:lnTo>
                  <a:pt x="0" y="2757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5833" y="1590655"/>
            <a:ext cx="10127025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 algn="ctr">
              <a:lnSpc>
                <a:spcPts val="13392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WRAP UP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909739" y="1541947"/>
            <a:ext cx="6433271" cy="643327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-57150"/>
              <a:ext cx="6604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8965080" y="1569491"/>
            <a:ext cx="8995022" cy="8343319"/>
          </a:xfrm>
          <a:custGeom>
            <a:avLst/>
            <a:gdLst/>
            <a:ahLst/>
            <a:cxnLst/>
            <a:rect l="l" t="t" r="r" b="b"/>
            <a:pathLst>
              <a:path w="8995022" h="8343319">
                <a:moveTo>
                  <a:pt x="0" y="0"/>
                </a:moveTo>
                <a:lnTo>
                  <a:pt x="8995022" y="0"/>
                </a:lnTo>
                <a:lnTo>
                  <a:pt x="8995022" y="8343319"/>
                </a:lnTo>
                <a:lnTo>
                  <a:pt x="0" y="8343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486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38508" y="4394453"/>
            <a:ext cx="8965080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Reread Phil. 1:12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trials are inevitable, and whether they are good or bad, God can use them for your refinement and His glory.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Next week, we will be examining how humility can aid us in trials as well.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7406" y="4030236"/>
            <a:ext cx="4433946" cy="5246370"/>
            <a:chOff x="0" y="0"/>
            <a:chExt cx="1167788" cy="1381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7788" cy="1381760"/>
            </a:xfrm>
            <a:custGeom>
              <a:avLst/>
              <a:gdLst/>
              <a:ahLst/>
              <a:cxnLst/>
              <a:rect l="l" t="t" r="r" b="b"/>
              <a:pathLst>
                <a:path w="1167788" h="1381760">
                  <a:moveTo>
                    <a:pt x="583894" y="0"/>
                  </a:moveTo>
                  <a:cubicBezTo>
                    <a:pt x="261418" y="0"/>
                    <a:pt x="0" y="309318"/>
                    <a:pt x="0" y="690880"/>
                  </a:cubicBezTo>
                  <a:cubicBezTo>
                    <a:pt x="0" y="1072442"/>
                    <a:pt x="261418" y="1381760"/>
                    <a:pt x="583894" y="1381760"/>
                  </a:cubicBezTo>
                  <a:cubicBezTo>
                    <a:pt x="906370" y="1381760"/>
                    <a:pt x="1167788" y="1072442"/>
                    <a:pt x="1167788" y="690880"/>
                  </a:cubicBezTo>
                  <a:cubicBezTo>
                    <a:pt x="1167788" y="309318"/>
                    <a:pt x="906370" y="0"/>
                    <a:pt x="583894" y="0"/>
                  </a:cubicBezTo>
                  <a:close/>
                </a:path>
              </a:pathLst>
            </a:custGeom>
            <a:solidFill>
              <a:srgbClr val="A7BFA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9480" y="-3810"/>
              <a:ext cx="948828" cy="1256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27027" y="4030236"/>
            <a:ext cx="4433946" cy="5246370"/>
            <a:chOff x="0" y="0"/>
            <a:chExt cx="1167788" cy="13817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67788" cy="1381760"/>
            </a:xfrm>
            <a:custGeom>
              <a:avLst/>
              <a:gdLst/>
              <a:ahLst/>
              <a:cxnLst/>
              <a:rect l="l" t="t" r="r" b="b"/>
              <a:pathLst>
                <a:path w="1167788" h="1381760">
                  <a:moveTo>
                    <a:pt x="583894" y="0"/>
                  </a:moveTo>
                  <a:cubicBezTo>
                    <a:pt x="261418" y="0"/>
                    <a:pt x="0" y="309318"/>
                    <a:pt x="0" y="690880"/>
                  </a:cubicBezTo>
                  <a:cubicBezTo>
                    <a:pt x="0" y="1072442"/>
                    <a:pt x="261418" y="1381760"/>
                    <a:pt x="583894" y="1381760"/>
                  </a:cubicBezTo>
                  <a:cubicBezTo>
                    <a:pt x="906370" y="1381760"/>
                    <a:pt x="1167788" y="1072442"/>
                    <a:pt x="1167788" y="690880"/>
                  </a:cubicBezTo>
                  <a:cubicBezTo>
                    <a:pt x="1167788" y="309318"/>
                    <a:pt x="906370" y="0"/>
                    <a:pt x="583894" y="0"/>
                  </a:cubicBezTo>
                  <a:close/>
                </a:path>
              </a:pathLst>
            </a:custGeom>
            <a:solidFill>
              <a:srgbClr val="F8CF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9480" y="-3810"/>
              <a:ext cx="948828" cy="1256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754617" y="4030236"/>
            <a:ext cx="4433946" cy="5246370"/>
            <a:chOff x="0" y="0"/>
            <a:chExt cx="1167788" cy="13817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67788" cy="1381760"/>
            </a:xfrm>
            <a:custGeom>
              <a:avLst/>
              <a:gdLst/>
              <a:ahLst/>
              <a:cxnLst/>
              <a:rect l="l" t="t" r="r" b="b"/>
              <a:pathLst>
                <a:path w="1167788" h="1381760">
                  <a:moveTo>
                    <a:pt x="583894" y="0"/>
                  </a:moveTo>
                  <a:cubicBezTo>
                    <a:pt x="261418" y="0"/>
                    <a:pt x="0" y="309318"/>
                    <a:pt x="0" y="690880"/>
                  </a:cubicBezTo>
                  <a:cubicBezTo>
                    <a:pt x="0" y="1072442"/>
                    <a:pt x="261418" y="1381760"/>
                    <a:pt x="583894" y="1381760"/>
                  </a:cubicBezTo>
                  <a:cubicBezTo>
                    <a:pt x="906370" y="1381760"/>
                    <a:pt x="1167788" y="1072442"/>
                    <a:pt x="1167788" y="690880"/>
                  </a:cubicBezTo>
                  <a:cubicBezTo>
                    <a:pt x="1167788" y="309318"/>
                    <a:pt x="906370" y="0"/>
                    <a:pt x="583894" y="0"/>
                  </a:cubicBezTo>
                  <a:close/>
                </a:path>
              </a:pathLst>
            </a:custGeom>
            <a:solidFill>
              <a:srgbClr val="D6C5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9480" y="-3810"/>
              <a:ext cx="948828" cy="1256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201224" y="874308"/>
            <a:ext cx="10770366" cy="3129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78"/>
              </a:lnSpc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ea typeface="Futura Display"/>
                <a:cs typeface="Futura Display"/>
                <a:sym typeface="Futura Display"/>
              </a:rPr>
              <a:t>IMAGINE</a:t>
            </a:r>
            <a:r>
              <a:rPr lang="en-US" sz="13531" spc="419" dirty="0">
                <a:solidFill>
                  <a:srgbClr val="F8CF40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 THIS...</a:t>
            </a:r>
          </a:p>
        </p:txBody>
      </p:sp>
      <p:pic>
        <p:nvPicPr>
          <p:cNvPr id="15" name="Picture 15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75360" y="2259124"/>
            <a:ext cx="13537280" cy="76087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B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327898" y="6550590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327898" y="7389355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327898" y="8228120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327898" y="9066885"/>
            <a:ext cx="1763220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27898" y="2007064"/>
            <a:ext cx="17632204" cy="3690473"/>
            <a:chOff x="0" y="0"/>
            <a:chExt cx="4643873" cy="9719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43873" cy="971977"/>
            </a:xfrm>
            <a:custGeom>
              <a:avLst/>
              <a:gdLst/>
              <a:ahLst/>
              <a:cxnLst/>
              <a:rect l="l" t="t" r="r" b="b"/>
              <a:pathLst>
                <a:path w="4643873" h="971977">
                  <a:moveTo>
                    <a:pt x="0" y="0"/>
                  </a:moveTo>
                  <a:lnTo>
                    <a:pt x="4643873" y="0"/>
                  </a:lnTo>
                  <a:lnTo>
                    <a:pt x="4643873" y="971977"/>
                  </a:lnTo>
                  <a:lnTo>
                    <a:pt x="0" y="971977"/>
                  </a:ln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33350"/>
              <a:ext cx="4643873" cy="1105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4438507" y="4176311"/>
            <a:ext cx="9410987" cy="5743626"/>
          </a:xfrm>
          <a:custGeom>
            <a:avLst/>
            <a:gdLst/>
            <a:ahLst/>
            <a:cxnLst/>
            <a:rect l="l" t="t" r="r" b="b"/>
            <a:pathLst>
              <a:path w="9410987" h="5743626">
                <a:moveTo>
                  <a:pt x="0" y="0"/>
                </a:moveTo>
                <a:lnTo>
                  <a:pt x="9410986" y="0"/>
                </a:lnTo>
                <a:lnTo>
                  <a:pt x="9410986" y="5743626"/>
                </a:lnTo>
                <a:lnTo>
                  <a:pt x="0" y="5743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301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995267" y="2058472"/>
            <a:ext cx="14297465" cy="283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826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DEFINE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10813" y="678945"/>
            <a:ext cx="12866374" cy="92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97"/>
              </a:lnSpc>
              <a:spcBef>
                <a:spcPct val="0"/>
              </a:spcBef>
            </a:pPr>
            <a:r>
              <a:rPr lang="en-US" sz="4786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What are trials?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77246" y="3172827"/>
            <a:ext cx="2434012" cy="3579429"/>
          </a:xfrm>
          <a:custGeom>
            <a:avLst/>
            <a:gdLst/>
            <a:ahLst/>
            <a:cxnLst/>
            <a:rect l="l" t="t" r="r" b="b"/>
            <a:pathLst>
              <a:path w="2434012" h="3579429">
                <a:moveTo>
                  <a:pt x="0" y="0"/>
                </a:moveTo>
                <a:lnTo>
                  <a:pt x="2434012" y="0"/>
                </a:lnTo>
                <a:lnTo>
                  <a:pt x="2434012" y="3579430"/>
                </a:lnTo>
                <a:lnTo>
                  <a:pt x="0" y="3579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192683" y="3172827"/>
            <a:ext cx="2434012" cy="3579429"/>
          </a:xfrm>
          <a:custGeom>
            <a:avLst/>
            <a:gdLst/>
            <a:ahLst/>
            <a:cxnLst/>
            <a:rect l="l" t="t" r="r" b="b"/>
            <a:pathLst>
              <a:path w="2434012" h="3579429">
                <a:moveTo>
                  <a:pt x="0" y="0"/>
                </a:moveTo>
                <a:lnTo>
                  <a:pt x="2434012" y="0"/>
                </a:lnTo>
                <a:lnTo>
                  <a:pt x="2434012" y="3579430"/>
                </a:lnTo>
                <a:lnTo>
                  <a:pt x="0" y="3579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120850" y="3172827"/>
            <a:ext cx="2434012" cy="3579429"/>
          </a:xfrm>
          <a:custGeom>
            <a:avLst/>
            <a:gdLst/>
            <a:ahLst/>
            <a:cxnLst/>
            <a:rect l="l" t="t" r="r" b="b"/>
            <a:pathLst>
              <a:path w="2434012" h="3579429">
                <a:moveTo>
                  <a:pt x="0" y="0"/>
                </a:moveTo>
                <a:lnTo>
                  <a:pt x="2434012" y="0"/>
                </a:lnTo>
                <a:lnTo>
                  <a:pt x="2434012" y="3579430"/>
                </a:lnTo>
                <a:lnTo>
                  <a:pt x="0" y="35794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466775" y="-511925"/>
            <a:ext cx="14821724" cy="2866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26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READ ALOUD</a:t>
            </a:r>
          </a:p>
        </p:txBody>
      </p:sp>
      <p:sp>
        <p:nvSpPr>
          <p:cNvPr id="9" name="TextBox 9"/>
          <p:cNvSpPr txBox="1"/>
          <p:nvPr/>
        </p:nvSpPr>
        <p:spPr>
          <a:xfrm rot="-63113">
            <a:off x="2675554" y="4860585"/>
            <a:ext cx="1441623" cy="126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6"/>
              </a:lnSpc>
            </a:pPr>
            <a:r>
              <a:rPr lang="en-US" sz="10185" spc="315">
                <a:solidFill>
                  <a:srgbClr val="F8CF40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 rot="-63113">
            <a:off x="8889116" y="4860585"/>
            <a:ext cx="1441623" cy="126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6"/>
              </a:lnSpc>
            </a:pPr>
            <a:r>
              <a:rPr lang="en-US" sz="10185" spc="315">
                <a:solidFill>
                  <a:srgbClr val="FFFFFF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02</a:t>
            </a:r>
          </a:p>
        </p:txBody>
      </p:sp>
      <p:sp>
        <p:nvSpPr>
          <p:cNvPr id="11" name="TextBox 11"/>
          <p:cNvSpPr txBox="1"/>
          <p:nvPr/>
        </p:nvSpPr>
        <p:spPr>
          <a:xfrm rot="-63113">
            <a:off x="14892895" y="4860585"/>
            <a:ext cx="1441623" cy="126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6"/>
              </a:lnSpc>
            </a:pPr>
            <a:r>
              <a:rPr lang="en-US" sz="10185" spc="315">
                <a:solidFill>
                  <a:srgbClr val="A7BFA7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03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701813" y="7160550"/>
            <a:ext cx="3415752" cy="2145375"/>
            <a:chOff x="0" y="0"/>
            <a:chExt cx="899622" cy="5650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99622" cy="565037"/>
            </a:xfrm>
            <a:custGeom>
              <a:avLst/>
              <a:gdLst/>
              <a:ahLst/>
              <a:cxnLst/>
              <a:rect l="l" t="t" r="r" b="b"/>
              <a:pathLst>
                <a:path w="899622" h="565037">
                  <a:moveTo>
                    <a:pt x="0" y="0"/>
                  </a:moveTo>
                  <a:lnTo>
                    <a:pt x="899622" y="0"/>
                  </a:lnTo>
                  <a:lnTo>
                    <a:pt x="899622" y="565037"/>
                  </a:lnTo>
                  <a:lnTo>
                    <a:pt x="0" y="565037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33350"/>
              <a:ext cx="899622" cy="698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963339" y="7160550"/>
            <a:ext cx="3415752" cy="2145375"/>
            <a:chOff x="0" y="0"/>
            <a:chExt cx="899622" cy="56503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99622" cy="565037"/>
            </a:xfrm>
            <a:custGeom>
              <a:avLst/>
              <a:gdLst/>
              <a:ahLst/>
              <a:cxnLst/>
              <a:rect l="l" t="t" r="r" b="b"/>
              <a:pathLst>
                <a:path w="899622" h="565037">
                  <a:moveTo>
                    <a:pt x="0" y="0"/>
                  </a:moveTo>
                  <a:lnTo>
                    <a:pt x="899622" y="0"/>
                  </a:lnTo>
                  <a:lnTo>
                    <a:pt x="899622" y="565037"/>
                  </a:lnTo>
                  <a:lnTo>
                    <a:pt x="0" y="565037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33350"/>
              <a:ext cx="899622" cy="698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315981" y="7690743"/>
            <a:ext cx="2187418" cy="1253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4200" b="1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James </a:t>
            </a:r>
          </a:p>
          <a:p>
            <a:pPr marL="0" lvl="0" indent="0" algn="ctr">
              <a:lnSpc>
                <a:spcPts val="4998"/>
              </a:lnSpc>
              <a:spcBef>
                <a:spcPct val="0"/>
              </a:spcBef>
            </a:pPr>
            <a:r>
              <a:rPr lang="en-US" sz="4200" b="1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1:2-4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596555" y="7160550"/>
            <a:ext cx="3415752" cy="2145375"/>
            <a:chOff x="0" y="0"/>
            <a:chExt cx="899622" cy="56503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99622" cy="565037"/>
            </a:xfrm>
            <a:custGeom>
              <a:avLst/>
              <a:gdLst/>
              <a:ahLst/>
              <a:cxnLst/>
              <a:rect l="l" t="t" r="r" b="b"/>
              <a:pathLst>
                <a:path w="899622" h="565037">
                  <a:moveTo>
                    <a:pt x="0" y="0"/>
                  </a:moveTo>
                  <a:lnTo>
                    <a:pt x="899622" y="0"/>
                  </a:lnTo>
                  <a:lnTo>
                    <a:pt x="899622" y="565037"/>
                  </a:lnTo>
                  <a:lnTo>
                    <a:pt x="0" y="565037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33350"/>
              <a:ext cx="899622" cy="698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733138" y="7725054"/>
            <a:ext cx="3120701" cy="1253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98"/>
              </a:lnSpc>
              <a:spcBef>
                <a:spcPct val="0"/>
              </a:spcBef>
            </a:pPr>
            <a:r>
              <a:rPr lang="en-US" sz="4200" b="1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Philippians 1:12-17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921722" y="7611446"/>
            <a:ext cx="3498986" cy="1253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4200" b="1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John </a:t>
            </a:r>
          </a:p>
          <a:p>
            <a:pPr marL="0" lvl="0" indent="0" algn="ctr">
              <a:lnSpc>
                <a:spcPts val="4998"/>
              </a:lnSpc>
              <a:spcBef>
                <a:spcPct val="0"/>
              </a:spcBef>
            </a:pPr>
            <a:r>
              <a:rPr lang="en-US" sz="4200" b="1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15:18-19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710813" y="1834067"/>
            <a:ext cx="12866374" cy="92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97"/>
              </a:lnSpc>
              <a:spcBef>
                <a:spcPct val="0"/>
              </a:spcBef>
            </a:pPr>
            <a:r>
              <a:rPr lang="en-US" sz="4786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to answer: what are trials?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7898" y="345156"/>
            <a:ext cx="3417169" cy="3792185"/>
            <a:chOff x="0" y="0"/>
            <a:chExt cx="899995" cy="9987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9995" cy="998765"/>
            </a:xfrm>
            <a:custGeom>
              <a:avLst/>
              <a:gdLst/>
              <a:ahLst/>
              <a:cxnLst/>
              <a:rect l="l" t="t" r="r" b="b"/>
              <a:pathLst>
                <a:path w="899995" h="998765">
                  <a:moveTo>
                    <a:pt x="0" y="0"/>
                  </a:moveTo>
                  <a:lnTo>
                    <a:pt x="899995" y="0"/>
                  </a:lnTo>
                  <a:lnTo>
                    <a:pt x="899995" y="998765"/>
                  </a:lnTo>
                  <a:lnTo>
                    <a:pt x="0" y="998765"/>
                  </a:lnTo>
                  <a:close/>
                </a:path>
              </a:pathLst>
            </a:custGeom>
            <a:solidFill>
              <a:srgbClr val="A7BFA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899995" cy="1132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42933" y="345156"/>
            <a:ext cx="3417169" cy="3792185"/>
            <a:chOff x="0" y="0"/>
            <a:chExt cx="899995" cy="9987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9995" cy="998765"/>
            </a:xfrm>
            <a:custGeom>
              <a:avLst/>
              <a:gdLst/>
              <a:ahLst/>
              <a:cxnLst/>
              <a:rect l="l" t="t" r="r" b="b"/>
              <a:pathLst>
                <a:path w="899995" h="998765">
                  <a:moveTo>
                    <a:pt x="0" y="0"/>
                  </a:moveTo>
                  <a:lnTo>
                    <a:pt x="899995" y="0"/>
                  </a:lnTo>
                  <a:lnTo>
                    <a:pt x="899995" y="998765"/>
                  </a:lnTo>
                  <a:lnTo>
                    <a:pt x="0" y="998765"/>
                  </a:lnTo>
                  <a:close/>
                </a:path>
              </a:pathLst>
            </a:custGeom>
            <a:solidFill>
              <a:srgbClr val="DFD3C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33350"/>
              <a:ext cx="899995" cy="1132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05321"/>
              </p:ext>
            </p:extLst>
          </p:nvPr>
        </p:nvGraphicFramePr>
        <p:xfrm>
          <a:off x="3898272" y="1618654"/>
          <a:ext cx="10507498" cy="8298425"/>
        </p:xfrm>
        <a:graphic>
          <a:graphicData uri="http://schemas.openxmlformats.org/drawingml/2006/table">
            <a:tbl>
              <a:tblPr/>
              <a:tblGrid>
                <a:gridCol w="1319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3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4120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Futura Display"/>
                          <a:ea typeface="Futura Display"/>
                          <a:cs typeface="Futura Display"/>
                          <a:sym typeface="Futura Display"/>
                        </a:rPr>
                        <a:t>Belief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marL="518160" lvl="1" indent="-259080" algn="l">
                        <a:lnSpc>
                          <a:spcPts val="335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tests of faith, allowed by God to help believers grow spiritually, strengthen their character, and rely on God's grace</a:t>
                      </a:r>
                      <a:endParaRPr lang="en-US" sz="1100" dirty="0"/>
                    </a:p>
                    <a:p>
                      <a:pPr marL="518160" lvl="1" indent="-259080" algn="l">
                        <a:lnSpc>
                          <a:spcPts val="3359"/>
                        </a:lnSpc>
                        <a:buFont typeface="Arial"/>
                        <a:buChar char="•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brings people closer to God</a:t>
                      </a:r>
                    </a:p>
                    <a:p>
                      <a:pPr marL="518160" lvl="1" indent="-259080" algn="l">
                        <a:lnSpc>
                          <a:spcPts val="3359"/>
                        </a:lnSpc>
                        <a:buFont typeface="Arial"/>
                        <a:buChar char="•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leads to maturity and completeness.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00000"/>
                          </a:solidFill>
                          <a:latin typeface="Futura Display"/>
                          <a:ea typeface="Futura Display"/>
                          <a:cs typeface="Futura Display"/>
                          <a:sym typeface="Futura Display"/>
                        </a:rPr>
                        <a:t>Belief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marL="518160" lvl="1" indent="-259080" algn="l">
                        <a:lnSpc>
                          <a:spcPts val="3336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400" u="none" strike="noStrike" dirty="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trials (fitnah) are considered a test from Allah </a:t>
                      </a:r>
                      <a:endParaRPr lang="en-US" sz="1100" dirty="0"/>
                    </a:p>
                    <a:p>
                      <a:pPr marL="518160" lvl="1" indent="-259080" algn="l">
                        <a:lnSpc>
                          <a:spcPts val="3336"/>
                        </a:lnSpc>
                        <a:buFont typeface="Arial"/>
                        <a:buChar char="•"/>
                      </a:pPr>
                      <a:r>
                        <a:rPr lang="en-US" sz="2400" u="none" strike="noStrike" dirty="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various forms—through hardships, wealth, health, or relationships</a:t>
                      </a:r>
                    </a:p>
                    <a:p>
                      <a:pPr marL="518160" lvl="1" indent="-259080" algn="l">
                        <a:lnSpc>
                          <a:spcPts val="3336"/>
                        </a:lnSpc>
                        <a:buFont typeface="Arial"/>
                        <a:buChar char="•"/>
                      </a:pPr>
                      <a:r>
                        <a:rPr lang="en-US" sz="2400" u="none" strike="noStrike" dirty="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seen as opportunities to purify the soul and draw closer to Allah by remaining steadfast and faithful.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9613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Futura Display"/>
                          <a:ea typeface="Futura Display"/>
                          <a:cs typeface="Futura Display"/>
                          <a:sym typeface="Futura Display"/>
                        </a:rPr>
                        <a:t>Purpose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Trials are viewed as a means of refining faith, teaching reliance on God, and preparing believers for eternal life.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Futura Display"/>
                          <a:ea typeface="Futura Display"/>
                          <a:cs typeface="Futura Display"/>
                          <a:sym typeface="Futura Display"/>
                        </a:rPr>
                        <a:t>Purpose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Test, strengthen, cleanse them of sin, and reminder of their dependence on Allah, ultimately leading to greater rewards in the afterlife (Akhirah).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Freeform 12"/>
          <p:cNvSpPr/>
          <p:nvPr/>
        </p:nvSpPr>
        <p:spPr>
          <a:xfrm flipH="1">
            <a:off x="673016" y="5069454"/>
            <a:ext cx="2738604" cy="4847625"/>
          </a:xfrm>
          <a:custGeom>
            <a:avLst/>
            <a:gdLst/>
            <a:ahLst/>
            <a:cxnLst/>
            <a:rect l="l" t="t" r="r" b="b"/>
            <a:pathLst>
              <a:path w="2738604" h="4847625">
                <a:moveTo>
                  <a:pt x="2738603" y="0"/>
                </a:moveTo>
                <a:lnTo>
                  <a:pt x="0" y="0"/>
                </a:lnTo>
                <a:lnTo>
                  <a:pt x="0" y="4847625"/>
                </a:lnTo>
                <a:lnTo>
                  <a:pt x="2738603" y="4847625"/>
                </a:lnTo>
                <a:lnTo>
                  <a:pt x="27386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20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876381" y="5069454"/>
            <a:ext cx="2738604" cy="4847625"/>
          </a:xfrm>
          <a:custGeom>
            <a:avLst/>
            <a:gdLst/>
            <a:ahLst/>
            <a:cxnLst/>
            <a:rect l="l" t="t" r="r" b="b"/>
            <a:pathLst>
              <a:path w="2738604" h="4847625">
                <a:moveTo>
                  <a:pt x="0" y="0"/>
                </a:moveTo>
                <a:lnTo>
                  <a:pt x="2738603" y="0"/>
                </a:lnTo>
                <a:lnTo>
                  <a:pt x="2738603" y="4847625"/>
                </a:lnTo>
                <a:lnTo>
                  <a:pt x="0" y="4847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20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881880" y="-958712"/>
            <a:ext cx="12540282" cy="2830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 algn="ctr">
              <a:lnSpc>
                <a:spcPts val="25826"/>
              </a:lnSpc>
              <a:spcBef>
                <a:spcPct val="0"/>
              </a:spcBef>
            </a:pPr>
            <a:r>
              <a:rPr lang="en-US" sz="100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LET’S COMPARE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3774" y="1524859"/>
            <a:ext cx="3125417" cy="1885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99"/>
              </a:lnSpc>
              <a:spcBef>
                <a:spcPct val="0"/>
              </a:spcBef>
            </a:pPr>
            <a:r>
              <a:rPr lang="en-US" sz="7999" spc="247">
                <a:solidFill>
                  <a:srgbClr val="EFEBE9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CHRISTIANITY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688809" y="1524859"/>
            <a:ext cx="3125417" cy="981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99"/>
              </a:lnSpc>
              <a:spcBef>
                <a:spcPct val="0"/>
              </a:spcBef>
            </a:pPr>
            <a:r>
              <a:rPr lang="en-US" sz="7999" spc="247">
                <a:solidFill>
                  <a:srgbClr val="EFEBE9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ISLAM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7898" y="345156"/>
            <a:ext cx="3417169" cy="3792185"/>
            <a:chOff x="0" y="0"/>
            <a:chExt cx="899995" cy="9987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9995" cy="998765"/>
            </a:xfrm>
            <a:custGeom>
              <a:avLst/>
              <a:gdLst/>
              <a:ahLst/>
              <a:cxnLst/>
              <a:rect l="l" t="t" r="r" b="b"/>
              <a:pathLst>
                <a:path w="899995" h="998765">
                  <a:moveTo>
                    <a:pt x="0" y="0"/>
                  </a:moveTo>
                  <a:lnTo>
                    <a:pt x="899995" y="0"/>
                  </a:lnTo>
                  <a:lnTo>
                    <a:pt x="899995" y="998765"/>
                  </a:lnTo>
                  <a:lnTo>
                    <a:pt x="0" y="998765"/>
                  </a:lnTo>
                  <a:close/>
                </a:path>
              </a:pathLst>
            </a:custGeom>
            <a:solidFill>
              <a:srgbClr val="A7BFA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899995" cy="1132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42933" y="345156"/>
            <a:ext cx="3417169" cy="3792185"/>
            <a:chOff x="0" y="0"/>
            <a:chExt cx="899995" cy="9987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9995" cy="998765"/>
            </a:xfrm>
            <a:custGeom>
              <a:avLst/>
              <a:gdLst/>
              <a:ahLst/>
              <a:cxnLst/>
              <a:rect l="l" t="t" r="r" b="b"/>
              <a:pathLst>
                <a:path w="899995" h="998765">
                  <a:moveTo>
                    <a:pt x="0" y="0"/>
                  </a:moveTo>
                  <a:lnTo>
                    <a:pt x="899995" y="0"/>
                  </a:lnTo>
                  <a:lnTo>
                    <a:pt x="899995" y="998765"/>
                  </a:lnTo>
                  <a:lnTo>
                    <a:pt x="0" y="998765"/>
                  </a:lnTo>
                  <a:close/>
                </a:path>
              </a:pathLst>
            </a:custGeom>
            <a:solidFill>
              <a:srgbClr val="DFD3C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33350"/>
              <a:ext cx="899995" cy="1132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834993"/>
              </p:ext>
            </p:extLst>
          </p:nvPr>
        </p:nvGraphicFramePr>
        <p:xfrm>
          <a:off x="3717693" y="1835309"/>
          <a:ext cx="11158689" cy="8330185"/>
        </p:xfrm>
        <a:graphic>
          <a:graphicData uri="http://schemas.openxmlformats.org/drawingml/2006/table">
            <a:tbl>
              <a:tblPr/>
              <a:tblGrid>
                <a:gridCol w="1844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7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4792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Futura Display"/>
                          <a:ea typeface="Futura Display"/>
                          <a:cs typeface="Futura Display"/>
                          <a:sym typeface="Futura Display"/>
                        </a:rPr>
                        <a:t>Belief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marL="518160" lvl="1" indent="-259080" algn="l">
                        <a:lnSpc>
                          <a:spcPts val="335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trials in life are karma from one’s actions, either in this life or previous ones. </a:t>
                      </a:r>
                      <a:endParaRPr lang="en-US" sz="1100"/>
                    </a:p>
                    <a:p>
                      <a:pPr marL="518160" lvl="1" indent="-259080" algn="l">
                        <a:lnSpc>
                          <a:spcPts val="3359"/>
                        </a:lnSpc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part of the cycle of rebirth)  </a:t>
                      </a:r>
                    </a:p>
                    <a:p>
                      <a:pPr marL="518160" lvl="1" indent="-259080" algn="l">
                        <a:lnSpc>
                          <a:spcPts val="3359"/>
                        </a:lnSpc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The goal is to endure trials with detachment and see them as a path to spiritual progress.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Futura Display"/>
                          <a:ea typeface="Futura Display"/>
                          <a:cs typeface="Futura Display"/>
                          <a:sym typeface="Futura Display"/>
                        </a:rPr>
                        <a:t>Belief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marL="518160" lvl="1" indent="-259080" algn="l">
                        <a:lnSpc>
                          <a:spcPts val="3336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Trials are a consequence of desire, attachment, and ignorance. By understanding the causes of suffering, one can follow the Eightfold Path to end it.</a:t>
                      </a:r>
                      <a:endParaRPr lang="en-US" sz="1100" dirty="0"/>
                    </a:p>
                    <a:p>
                      <a:pPr marL="518160" lvl="1" indent="-259080" algn="l">
                        <a:lnSpc>
                          <a:spcPts val="3336"/>
                        </a:lnSpc>
                        <a:buFont typeface="Arial"/>
                        <a:buChar char="•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suffering is a fundamental part of existence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2999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Futura Display"/>
                          <a:ea typeface="Futura Display"/>
                          <a:cs typeface="Futura Display"/>
                          <a:sym typeface="Futura Display"/>
                        </a:rPr>
                        <a:t>Purpose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a way to burn off bad karma, learn important spiritual lessons, and progress toward liberation from the cycle of rebirth.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00000"/>
                          </a:solidFill>
                          <a:latin typeface="Futura Display"/>
                          <a:ea typeface="Futura Display"/>
                          <a:cs typeface="Futura Display"/>
                          <a:sym typeface="Futura Display"/>
                        </a:rPr>
                        <a:t>Purpose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ricolage Grotesque"/>
                          <a:ea typeface="Bricolage Grotesque"/>
                          <a:cs typeface="Bricolage Grotesque"/>
                          <a:sym typeface="Bricolage Grotesque"/>
                        </a:rPr>
                        <a:t>recognize the impermanence of life, eliminate attachments, and achieve nirvana, freeing themselves from the cycle of suffering.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Freeform 12"/>
          <p:cNvSpPr/>
          <p:nvPr/>
        </p:nvSpPr>
        <p:spPr>
          <a:xfrm flipH="1">
            <a:off x="673016" y="5069454"/>
            <a:ext cx="2738604" cy="4847625"/>
          </a:xfrm>
          <a:custGeom>
            <a:avLst/>
            <a:gdLst/>
            <a:ahLst/>
            <a:cxnLst/>
            <a:rect l="l" t="t" r="r" b="b"/>
            <a:pathLst>
              <a:path w="2738604" h="4847625">
                <a:moveTo>
                  <a:pt x="2738603" y="0"/>
                </a:moveTo>
                <a:lnTo>
                  <a:pt x="0" y="0"/>
                </a:lnTo>
                <a:lnTo>
                  <a:pt x="0" y="4847625"/>
                </a:lnTo>
                <a:lnTo>
                  <a:pt x="2738603" y="4847625"/>
                </a:lnTo>
                <a:lnTo>
                  <a:pt x="27386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20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876381" y="5069454"/>
            <a:ext cx="2738604" cy="4847625"/>
          </a:xfrm>
          <a:custGeom>
            <a:avLst/>
            <a:gdLst/>
            <a:ahLst/>
            <a:cxnLst/>
            <a:rect l="l" t="t" r="r" b="b"/>
            <a:pathLst>
              <a:path w="2738604" h="4847625">
                <a:moveTo>
                  <a:pt x="0" y="0"/>
                </a:moveTo>
                <a:lnTo>
                  <a:pt x="2738603" y="0"/>
                </a:lnTo>
                <a:lnTo>
                  <a:pt x="2738603" y="4847625"/>
                </a:lnTo>
                <a:lnTo>
                  <a:pt x="0" y="4847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20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73774" y="1524859"/>
            <a:ext cx="3125417" cy="1885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99"/>
              </a:lnSpc>
              <a:spcBef>
                <a:spcPct val="0"/>
              </a:spcBef>
            </a:pPr>
            <a:r>
              <a:rPr lang="en-US" sz="7999" spc="247">
                <a:solidFill>
                  <a:srgbClr val="EFEBE9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HINDUISM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688809" y="1524859"/>
            <a:ext cx="3125417" cy="1885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99"/>
              </a:lnSpc>
              <a:spcBef>
                <a:spcPct val="0"/>
              </a:spcBef>
            </a:pPr>
            <a:r>
              <a:rPr lang="en-US" sz="7999" spc="247">
                <a:solidFill>
                  <a:srgbClr val="EFEBE9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BUDDHISM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47A4BB39-4654-ED42-266F-5FBFD5131247}"/>
              </a:ext>
            </a:extLst>
          </p:cNvPr>
          <p:cNvSpPr txBox="1"/>
          <p:nvPr/>
        </p:nvSpPr>
        <p:spPr>
          <a:xfrm>
            <a:off x="2877870" y="-822674"/>
            <a:ext cx="12540282" cy="2830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 algn="ctr">
              <a:lnSpc>
                <a:spcPts val="25826"/>
              </a:lnSpc>
              <a:spcBef>
                <a:spcPct val="0"/>
              </a:spcBef>
            </a:pPr>
            <a:r>
              <a:rPr lang="en-US" sz="100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LET’S COMPARE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33689" y="3311576"/>
            <a:ext cx="7737463" cy="283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 algn="ctr">
              <a:lnSpc>
                <a:spcPts val="25826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THINK</a:t>
            </a:r>
          </a:p>
        </p:txBody>
      </p:sp>
      <p:sp>
        <p:nvSpPr>
          <p:cNvPr id="6" name="Freeform 6"/>
          <p:cNvSpPr/>
          <p:nvPr/>
        </p:nvSpPr>
        <p:spPr>
          <a:xfrm>
            <a:off x="8055108" y="345156"/>
            <a:ext cx="9904994" cy="9572104"/>
          </a:xfrm>
          <a:custGeom>
            <a:avLst/>
            <a:gdLst/>
            <a:ahLst/>
            <a:cxnLst/>
            <a:rect l="l" t="t" r="r" b="b"/>
            <a:pathLst>
              <a:path w="9904994" h="9572104">
                <a:moveTo>
                  <a:pt x="0" y="0"/>
                </a:moveTo>
                <a:lnTo>
                  <a:pt x="9904994" y="0"/>
                </a:lnTo>
                <a:lnTo>
                  <a:pt x="9904994" y="9572103"/>
                </a:lnTo>
                <a:lnTo>
                  <a:pt x="0" y="9572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69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679175" y="888715"/>
            <a:ext cx="1969125" cy="2422861"/>
          </a:xfrm>
          <a:custGeom>
            <a:avLst/>
            <a:gdLst/>
            <a:ahLst/>
            <a:cxnLst/>
            <a:rect l="l" t="t" r="r" b="b"/>
            <a:pathLst>
              <a:path w="1969125" h="2422861">
                <a:moveTo>
                  <a:pt x="0" y="0"/>
                </a:moveTo>
                <a:lnTo>
                  <a:pt x="1969125" y="0"/>
                </a:lnTo>
                <a:lnTo>
                  <a:pt x="1969125" y="2422861"/>
                </a:lnTo>
                <a:lnTo>
                  <a:pt x="0" y="2422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369326" y="7445474"/>
            <a:ext cx="1833697" cy="2496370"/>
          </a:xfrm>
          <a:custGeom>
            <a:avLst/>
            <a:gdLst/>
            <a:ahLst/>
            <a:cxnLst/>
            <a:rect l="l" t="t" r="r" b="b"/>
            <a:pathLst>
              <a:path w="1833697" h="2496370">
                <a:moveTo>
                  <a:pt x="0" y="0"/>
                </a:moveTo>
                <a:lnTo>
                  <a:pt x="1833697" y="0"/>
                </a:lnTo>
                <a:lnTo>
                  <a:pt x="1833697" y="2496370"/>
                </a:lnTo>
                <a:lnTo>
                  <a:pt x="0" y="24963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621922" y="6381133"/>
            <a:ext cx="8231280" cy="2936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97"/>
              </a:lnSpc>
              <a:spcBef>
                <a:spcPct val="0"/>
              </a:spcBef>
            </a:pPr>
            <a:r>
              <a:rPr lang="en-US" sz="4786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What makes Christianity unique in its view on suffering?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98" y="345156"/>
            <a:ext cx="17632204" cy="9596688"/>
            <a:chOff x="0" y="0"/>
            <a:chExt cx="4643873" cy="2527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3873" cy="2527523"/>
            </a:xfrm>
            <a:custGeom>
              <a:avLst/>
              <a:gdLst/>
              <a:ahLst/>
              <a:cxnLst/>
              <a:rect l="l" t="t" r="r" b="b"/>
              <a:pathLst>
                <a:path w="4643873" h="2527523">
                  <a:moveTo>
                    <a:pt x="0" y="0"/>
                  </a:moveTo>
                  <a:lnTo>
                    <a:pt x="4643873" y="0"/>
                  </a:lnTo>
                  <a:lnTo>
                    <a:pt x="4643873" y="2527523"/>
                  </a:lnTo>
                  <a:lnTo>
                    <a:pt x="0" y="2527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4643873" cy="2660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7898" y="345156"/>
            <a:ext cx="3417169" cy="3792185"/>
            <a:chOff x="0" y="0"/>
            <a:chExt cx="899995" cy="9987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9995" cy="998765"/>
            </a:xfrm>
            <a:custGeom>
              <a:avLst/>
              <a:gdLst/>
              <a:ahLst/>
              <a:cxnLst/>
              <a:rect l="l" t="t" r="r" b="b"/>
              <a:pathLst>
                <a:path w="899995" h="998765">
                  <a:moveTo>
                    <a:pt x="0" y="0"/>
                  </a:moveTo>
                  <a:lnTo>
                    <a:pt x="899995" y="0"/>
                  </a:lnTo>
                  <a:lnTo>
                    <a:pt x="899995" y="998765"/>
                  </a:lnTo>
                  <a:lnTo>
                    <a:pt x="0" y="998765"/>
                  </a:lnTo>
                  <a:close/>
                </a:path>
              </a:pathLst>
            </a:custGeom>
            <a:solidFill>
              <a:srgbClr val="A7BFA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899995" cy="1132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42933" y="345156"/>
            <a:ext cx="3417169" cy="3792185"/>
            <a:chOff x="0" y="0"/>
            <a:chExt cx="899995" cy="9987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9995" cy="998765"/>
            </a:xfrm>
            <a:custGeom>
              <a:avLst/>
              <a:gdLst/>
              <a:ahLst/>
              <a:cxnLst/>
              <a:rect l="l" t="t" r="r" b="b"/>
              <a:pathLst>
                <a:path w="899995" h="998765">
                  <a:moveTo>
                    <a:pt x="0" y="0"/>
                  </a:moveTo>
                  <a:lnTo>
                    <a:pt x="899995" y="0"/>
                  </a:lnTo>
                  <a:lnTo>
                    <a:pt x="899995" y="998765"/>
                  </a:lnTo>
                  <a:lnTo>
                    <a:pt x="0" y="998765"/>
                  </a:lnTo>
                  <a:close/>
                </a:path>
              </a:pathLst>
            </a:custGeom>
            <a:solidFill>
              <a:srgbClr val="DFD3C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33350"/>
              <a:ext cx="899995" cy="1132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972959" y="646050"/>
            <a:ext cx="5987143" cy="4114800"/>
          </a:xfrm>
          <a:custGeom>
            <a:avLst/>
            <a:gdLst/>
            <a:ahLst/>
            <a:cxnLst/>
            <a:rect l="l" t="t" r="r" b="b"/>
            <a:pathLst>
              <a:path w="5987143" h="4114800">
                <a:moveTo>
                  <a:pt x="0" y="0"/>
                </a:moveTo>
                <a:lnTo>
                  <a:pt x="5987143" y="0"/>
                </a:lnTo>
                <a:lnTo>
                  <a:pt x="59871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327898" y="4137341"/>
            <a:ext cx="17632204" cy="5804503"/>
            <a:chOff x="0" y="0"/>
            <a:chExt cx="4643873" cy="15287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643873" cy="1528758"/>
            </a:xfrm>
            <a:custGeom>
              <a:avLst/>
              <a:gdLst/>
              <a:ahLst/>
              <a:cxnLst/>
              <a:rect l="l" t="t" r="r" b="b"/>
              <a:pathLst>
                <a:path w="4643873" h="1528758">
                  <a:moveTo>
                    <a:pt x="0" y="0"/>
                  </a:moveTo>
                  <a:lnTo>
                    <a:pt x="4643873" y="0"/>
                  </a:lnTo>
                  <a:lnTo>
                    <a:pt x="4643873" y="1528758"/>
                  </a:lnTo>
                  <a:lnTo>
                    <a:pt x="0" y="1528758"/>
                  </a:lnTo>
                  <a:close/>
                </a:path>
              </a:pathLst>
            </a:custGeom>
            <a:solidFill>
              <a:srgbClr val="EFEBE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33350"/>
              <a:ext cx="4643873" cy="1662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509964" y="238585"/>
            <a:ext cx="4314116" cy="3898756"/>
          </a:xfrm>
          <a:custGeom>
            <a:avLst/>
            <a:gdLst/>
            <a:ahLst/>
            <a:cxnLst/>
            <a:rect l="l" t="t" r="r" b="b"/>
            <a:pathLst>
              <a:path w="4314116" h="3898756">
                <a:moveTo>
                  <a:pt x="0" y="0"/>
                </a:moveTo>
                <a:lnTo>
                  <a:pt x="4314116" y="0"/>
                </a:lnTo>
                <a:lnTo>
                  <a:pt x="4314116" y="3898756"/>
                </a:lnTo>
                <a:lnTo>
                  <a:pt x="0" y="38987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179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093581" y="4222097"/>
            <a:ext cx="16100838" cy="4595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259"/>
              </a:lnSpc>
              <a:spcBef>
                <a:spcPct val="0"/>
              </a:spcBef>
            </a:pPr>
            <a:r>
              <a:rPr lang="en-US" sz="4399" b="1" dirty="0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Christianity is unique in its understanding of grace - suffering is not a means to become worthy of reward, but a refinement to become more Christlike. The other religions see suffering at a some level of transactional sequence in which I am owed or am more worthy of reward, enlightenment, etc.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724094" y="345156"/>
            <a:ext cx="11242436" cy="2830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826"/>
              </a:lnSpc>
              <a:spcBef>
                <a:spcPct val="0"/>
              </a:spcBef>
            </a:pPr>
            <a:r>
              <a:rPr lang="en-US" sz="12500" b="1" spc="419" dirty="0">
                <a:solidFill>
                  <a:schemeClr val="accent3">
                    <a:lumMod val="50000"/>
                  </a:schemeClr>
                </a:solidFill>
                <a:latin typeface="Futura Display"/>
                <a:sym typeface="Futura Display"/>
              </a:rPr>
              <a:t>CHRISTIANITY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860</Words>
  <Application>Microsoft Office PowerPoint</Application>
  <PresentationFormat>Custom</PresentationFormat>
  <Paragraphs>115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Aptos</vt:lpstr>
      <vt:lpstr>Bricolage Grotesque</vt:lpstr>
      <vt:lpstr>Futura Display</vt:lpstr>
      <vt:lpstr>Canva Sans</vt:lpstr>
      <vt:lpstr>Bricolage Grotesque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Philippians Lesson 2 0f 7</dc:title>
  <cp:lastModifiedBy>Administration Ministry</cp:lastModifiedBy>
  <cp:revision>2</cp:revision>
  <dcterms:created xsi:type="dcterms:W3CDTF">2006-08-16T00:00:00Z</dcterms:created>
  <dcterms:modified xsi:type="dcterms:W3CDTF">2024-11-07T17:52:30Z</dcterms:modified>
  <dc:identifier>DAGV0HH3bL8</dc:identifier>
</cp:coreProperties>
</file>