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64" r:id="rId4"/>
    <p:sldId id="265" r:id="rId5"/>
    <p:sldId id="259" r:id="rId6"/>
    <p:sldId id="267" r:id="rId7"/>
    <p:sldId id="266" r:id="rId8"/>
    <p:sldId id="260" r:id="rId9"/>
    <p:sldId id="268"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C1A97-446F-4F98-9B59-04CBA257BDCA}"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06667-5CBF-4838-AC18-D4F073D59F4E}" type="slidenum">
              <a:rPr lang="en-US" smtClean="0"/>
              <a:t>‹#›</a:t>
            </a:fld>
            <a:endParaRPr lang="en-US"/>
          </a:p>
        </p:txBody>
      </p:sp>
    </p:spTree>
    <p:extLst>
      <p:ext uri="{BB962C8B-B14F-4D97-AF65-F5344CB8AC3E}">
        <p14:creationId xmlns:p14="http://schemas.microsoft.com/office/powerpoint/2010/main" val="190486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B20A7F88-F770-4910-BA08-04BA906D9693}"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462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59689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02197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408852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1401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966407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2A543B-FD33-4061-9F0D-BB3A82F8274A}"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659717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2A543B-FD33-4061-9F0D-BB3A82F8274A}"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29258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270591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501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428116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A543B-FD33-4061-9F0D-BB3A82F8274A}"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14616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A543B-FD33-4061-9F0D-BB3A82F8274A}"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02794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2A543B-FD33-4061-9F0D-BB3A82F8274A}"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88380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2A543B-FD33-4061-9F0D-BB3A82F8274A}"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9809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A543B-FD33-4061-9F0D-BB3A82F8274A}" type="datetimeFigureOut">
              <a:rPr lang="en-US" smtClean="0"/>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64110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41253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23440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32A543B-FD33-4061-9F0D-BB3A82F8274A}" type="datetimeFigureOut">
              <a:rPr lang="en-US" smtClean="0"/>
              <a:t>10/9/2024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925B64F-ED21-407F-84F0-22F00710DF59}" type="slidenum">
              <a:rPr lang="en-US" smtClean="0"/>
              <a:t>‹#›</a:t>
            </a:fld>
            <a:endParaRPr lang="en-US"/>
          </a:p>
        </p:txBody>
      </p:sp>
    </p:spTree>
    <p:extLst>
      <p:ext uri="{BB962C8B-B14F-4D97-AF65-F5344CB8AC3E}">
        <p14:creationId xmlns:p14="http://schemas.microsoft.com/office/powerpoint/2010/main" val="18725261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with network pattern">
            <a:extLst>
              <a:ext uri="{FF2B5EF4-FFF2-40B4-BE49-F238E27FC236}">
                <a16:creationId xmlns:a16="http://schemas.microsoft.com/office/drawing/2014/main" id="{61B3B004-DDED-086A-E5EF-1210DEC14472}"/>
              </a:ext>
            </a:extLst>
          </p:cNvPr>
          <p:cNvPicPr>
            <a:picLocks noChangeAspect="1"/>
          </p:cNvPicPr>
          <p:nvPr/>
        </p:nvPicPr>
        <p:blipFill rotWithShape="1">
          <a:blip r:embed="rId3">
            <a:alphaModFix/>
          </a:blip>
          <a:srcRect t="7696" r="-1" b="7695"/>
          <a:stretch/>
        </p:blipFill>
        <p:spPr>
          <a:xfrm>
            <a:off x="3059" y="-2"/>
            <a:ext cx="12188941" cy="6857990"/>
          </a:xfrm>
          <a:prstGeom prst="rect">
            <a:avLst/>
          </a:prstGeom>
        </p:spPr>
      </p:pic>
      <p:pic>
        <p:nvPicPr>
          <p:cNvPr id="4" name="Picture 3">
            <a:extLst>
              <a:ext uri="{FF2B5EF4-FFF2-40B4-BE49-F238E27FC236}">
                <a16:creationId xmlns:a16="http://schemas.microsoft.com/office/drawing/2014/main" id="{BA5F8EEE-0D29-9735-4EE9-236EB4AC6CA4}"/>
              </a:ext>
            </a:extLst>
          </p:cNvPr>
          <p:cNvPicPr>
            <a:picLocks noChangeAspect="1"/>
          </p:cNvPicPr>
          <p:nvPr/>
        </p:nvPicPr>
        <p:blipFill>
          <a:blip r:embed="rId4"/>
          <a:stretch>
            <a:fillRect/>
          </a:stretch>
        </p:blipFill>
        <p:spPr>
          <a:xfrm>
            <a:off x="8186623" y="3819147"/>
            <a:ext cx="2571249" cy="2571249"/>
          </a:xfrm>
          <a:prstGeom prst="rect">
            <a:avLst/>
          </a:prstGeom>
          <a:effectLst>
            <a:softEdge rad="635000"/>
          </a:effectLst>
        </p:spPr>
      </p:pic>
      <p:pic>
        <p:nvPicPr>
          <p:cNvPr id="4098" name="Picture 2">
            <a:extLst>
              <a:ext uri="{FF2B5EF4-FFF2-40B4-BE49-F238E27FC236}">
                <a16:creationId xmlns:a16="http://schemas.microsoft.com/office/drawing/2014/main" id="{9DEA750F-9376-BD5E-BE1A-8E0C675E29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8" y="259771"/>
            <a:ext cx="10970373" cy="52162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2BD5B7DE-977F-7B89-0AD8-1B55F848BF52}"/>
              </a:ext>
            </a:extLst>
          </p:cNvPr>
          <p:cNvSpPr txBox="1"/>
          <p:nvPr/>
        </p:nvSpPr>
        <p:spPr>
          <a:xfrm>
            <a:off x="362138" y="5884752"/>
            <a:ext cx="905346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00"/>
                </a:solidFill>
                <a:effectLst/>
                <a:uLnTx/>
                <a:uFillTx/>
                <a:latin typeface="Rockwell" panose="02060603020205020403"/>
                <a:ea typeface="+mn-ea"/>
                <a:cs typeface="+mn-cs"/>
              </a:rPr>
              <a:t>SESSION 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FFFF00"/>
                </a:solidFill>
                <a:latin typeface="Rockwell" panose="02060603020205020403"/>
              </a:rPr>
              <a:t>MEETING NEEDS WITHOUT NEEDING MEETINGS</a:t>
            </a:r>
            <a:endParaRPr kumimoji="0" lang="en-US" sz="2400" b="1" i="0" u="none" strike="noStrike" kern="1200" cap="none" spc="0" normalizeH="0" baseline="0" noProof="0" dirty="0">
              <a:ln>
                <a:noFill/>
              </a:ln>
              <a:solidFill>
                <a:srgbClr val="FFFF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415120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B421-122D-6D87-EB77-286FEE6B447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0BFD7CA-091E-283A-5659-95B953F4B975}"/>
              </a:ext>
            </a:extLst>
          </p:cNvPr>
          <p:cNvSpPr txBox="1"/>
          <p:nvPr/>
        </p:nvSpPr>
        <p:spPr>
          <a:xfrm>
            <a:off x="224395" y="148921"/>
            <a:ext cx="1052391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Rockwell" panose="02060603020205020403"/>
              </a:rPr>
              <a:t>How are you going to handle them?</a:t>
            </a:r>
            <a:endParaRPr kumimoji="0" lang="en-US" sz="44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529CA5A8-170E-588C-5D0D-0887CB89D89F}"/>
              </a:ext>
            </a:extLst>
          </p:cNvPr>
          <p:cNvSpPr txBox="1"/>
          <p:nvPr/>
        </p:nvSpPr>
        <p:spPr>
          <a:xfrm>
            <a:off x="411366" y="892531"/>
            <a:ext cx="11780634"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FFFF00"/>
                </a:solidFill>
                <a:effectLst/>
                <a:uLnTx/>
                <a:uFillTx/>
                <a:latin typeface="Rockwell" panose="02060603020205020403"/>
                <a:ea typeface="+mn-ea"/>
                <a:cs typeface="+mn-cs"/>
              </a:rPr>
              <a:t>Point 3:  What you do about the poor is a reflection of your heart. </a:t>
            </a:r>
            <a:r>
              <a:rPr kumimoji="0" lang="en-US" sz="3600" b="0" i="1" u="none" strike="noStrike" kern="1200" cap="none" spc="0" normalizeH="0" baseline="0" noProof="0" dirty="0">
                <a:ln>
                  <a:noFill/>
                </a:ln>
                <a:solidFill>
                  <a:srgbClr val="FFFF00"/>
                </a:solidFill>
                <a:effectLst/>
                <a:uLnTx/>
                <a:uFillTx/>
                <a:latin typeface="Rockwell" panose="02060603020205020403"/>
                <a:ea typeface="+mn-ea"/>
                <a:cs typeface="+mn-cs"/>
              </a:rPr>
              <a:t>(1 John 3)</a:t>
            </a:r>
            <a:endParaRPr kumimoji="0" lang="en-US" sz="6000" b="0" i="1" u="none" strike="noStrike" kern="1200" cap="none" spc="0" normalizeH="0" baseline="0" noProof="0" dirty="0">
              <a:ln>
                <a:noFill/>
              </a:ln>
              <a:solidFill>
                <a:srgbClr val="FFFF00"/>
              </a:solidFill>
              <a:effectLst/>
              <a:uLnTx/>
              <a:uFillTx/>
              <a:latin typeface="Rockwell" panose="02060603020205020403"/>
              <a:ea typeface="+mn-ea"/>
              <a:cs typeface="+mn-cs"/>
            </a:endParaRPr>
          </a:p>
        </p:txBody>
      </p:sp>
      <p:sp>
        <p:nvSpPr>
          <p:cNvPr id="6" name="TextBox 5">
            <a:extLst>
              <a:ext uri="{FF2B5EF4-FFF2-40B4-BE49-F238E27FC236}">
                <a16:creationId xmlns:a16="http://schemas.microsoft.com/office/drawing/2014/main" id="{9C022279-34F4-CEFB-0235-88A6B4DACB30}"/>
              </a:ext>
            </a:extLst>
          </p:cNvPr>
          <p:cNvSpPr txBox="1"/>
          <p:nvPr/>
        </p:nvSpPr>
        <p:spPr>
          <a:xfrm>
            <a:off x="398353" y="1671664"/>
            <a:ext cx="864605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16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5122" name="Picture 2" descr="Free Oceanic Heart Reflection Image | Download at StockCake">
            <a:extLst>
              <a:ext uri="{FF2B5EF4-FFF2-40B4-BE49-F238E27FC236}">
                <a16:creationId xmlns:a16="http://schemas.microsoft.com/office/drawing/2014/main" id="{1C7A0B8F-7A26-5E8C-996D-4AACD7D0D2B8}"/>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flipH="1">
            <a:off x="-1124483" y="2103016"/>
            <a:ext cx="12703771" cy="65091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D60842D6-E926-666B-4366-E61522411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7" name="TextBox 6">
            <a:extLst>
              <a:ext uri="{FF2B5EF4-FFF2-40B4-BE49-F238E27FC236}">
                <a16:creationId xmlns:a16="http://schemas.microsoft.com/office/drawing/2014/main" id="{23C0EE2D-3FED-3E0A-38C4-EE3CA2CF3E8F}"/>
              </a:ext>
            </a:extLst>
          </p:cNvPr>
          <p:cNvSpPr txBox="1"/>
          <p:nvPr/>
        </p:nvSpPr>
        <p:spPr>
          <a:xfrm>
            <a:off x="543207" y="2741526"/>
            <a:ext cx="10511073" cy="2677656"/>
          </a:xfrm>
          <a:prstGeom prst="rect">
            <a:avLst/>
          </a:prstGeom>
          <a:noFill/>
        </p:spPr>
        <p:txBody>
          <a:bodyPr wrap="square">
            <a:spAutoFit/>
          </a:bodyPr>
          <a:lstStyle/>
          <a:p>
            <a:r>
              <a:rPr lang="en-US" sz="2800" dirty="0"/>
              <a:t>16 This is how we know what love is: Jesus Christ laid down his life for us. And we ought to lay down our lives for our brothers and sisters. 17 If anyone has material possessions and sees a brother or sister in need but has no pity on them, how can the love of God be in that person? 18 Dear children, let us not love with words or speech but with actions and in truth.</a:t>
            </a:r>
          </a:p>
        </p:txBody>
      </p:sp>
    </p:spTree>
    <p:extLst>
      <p:ext uri="{BB962C8B-B14F-4D97-AF65-F5344CB8AC3E}">
        <p14:creationId xmlns:p14="http://schemas.microsoft.com/office/powerpoint/2010/main" val="3892428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F51A3-F790-201C-D60C-B98DF21800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CC852C-A337-534A-795C-B4E95E287393}"/>
              </a:ext>
            </a:extLst>
          </p:cNvPr>
          <p:cNvSpPr txBox="1"/>
          <p:nvPr/>
        </p:nvSpPr>
        <p:spPr>
          <a:xfrm>
            <a:off x="224395" y="148921"/>
            <a:ext cx="1052391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Rockwell" panose="02060603020205020403"/>
              </a:rPr>
              <a:t>CONCLUSION</a:t>
            </a:r>
            <a:endParaRPr kumimoji="0" lang="en-US" sz="44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2C14859D-36F9-29BA-0CB0-28A6F786AA92}"/>
              </a:ext>
            </a:extLst>
          </p:cNvPr>
          <p:cNvSpPr txBox="1"/>
          <p:nvPr/>
        </p:nvSpPr>
        <p:spPr>
          <a:xfrm>
            <a:off x="411366" y="1019280"/>
            <a:ext cx="11780634" cy="218521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FF00"/>
                </a:solidFill>
                <a:effectLst/>
                <a:uLnTx/>
                <a:uFillTx/>
                <a:latin typeface="Rockwell" panose="02060603020205020403"/>
                <a:ea typeface="+mn-ea"/>
                <a:cs typeface="+mn-cs"/>
              </a:rPr>
              <a:t>27 Religion that is pure and undefiled before God the Father is this: to visit orphans and widows in their affliction, and to keep oneself unstained from the world.  </a:t>
            </a:r>
            <a:r>
              <a:rPr kumimoji="0" lang="en-US" sz="2800" b="0" i="1" u="none" strike="noStrike" kern="1200" cap="none" spc="0" normalizeH="0" baseline="0" noProof="0" dirty="0">
                <a:ln>
                  <a:noFill/>
                </a:ln>
                <a:solidFill>
                  <a:srgbClr val="FFFF00"/>
                </a:solidFill>
                <a:effectLst/>
                <a:uLnTx/>
                <a:uFillTx/>
                <a:latin typeface="Rockwell" panose="02060603020205020403"/>
                <a:ea typeface="+mn-ea"/>
                <a:cs typeface="+mn-cs"/>
              </a:rPr>
              <a:t>(James 1:27)</a:t>
            </a:r>
          </a:p>
        </p:txBody>
      </p:sp>
      <p:pic>
        <p:nvPicPr>
          <p:cNvPr id="2" name="Picture 2">
            <a:extLst>
              <a:ext uri="{FF2B5EF4-FFF2-40B4-BE49-F238E27FC236}">
                <a16:creationId xmlns:a16="http://schemas.microsoft.com/office/drawing/2014/main" id="{38344FCC-B20E-B1ED-4EB7-2978058EA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Box 5">
            <a:extLst>
              <a:ext uri="{FF2B5EF4-FFF2-40B4-BE49-F238E27FC236}">
                <a16:creationId xmlns:a16="http://schemas.microsoft.com/office/drawing/2014/main" id="{20A506F5-483A-6D49-0026-C3928F0DD04B}"/>
              </a:ext>
            </a:extLst>
          </p:cNvPr>
          <p:cNvSpPr txBox="1"/>
          <p:nvPr/>
        </p:nvSpPr>
        <p:spPr>
          <a:xfrm>
            <a:off x="398353" y="1671664"/>
            <a:ext cx="864605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16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 name="TextBox 6">
            <a:extLst>
              <a:ext uri="{FF2B5EF4-FFF2-40B4-BE49-F238E27FC236}">
                <a16:creationId xmlns:a16="http://schemas.microsoft.com/office/drawing/2014/main" id="{00DC1D8D-C239-77B6-E44F-85B0E33418D3}"/>
              </a:ext>
            </a:extLst>
          </p:cNvPr>
          <p:cNvSpPr txBox="1"/>
          <p:nvPr/>
        </p:nvSpPr>
        <p:spPr>
          <a:xfrm>
            <a:off x="1039686" y="3544539"/>
            <a:ext cx="9249624" cy="2062103"/>
          </a:xfrm>
          <a:prstGeom prst="rect">
            <a:avLst/>
          </a:prstGeom>
          <a:noFill/>
        </p:spPr>
        <p:txBody>
          <a:bodyPr wrap="square">
            <a:spAutoFit/>
          </a:bodyPr>
          <a:lstStyle/>
          <a:p>
            <a:pPr marL="457200" indent="-457200">
              <a:buFont typeface="Wingdings" panose="05000000000000000000" pitchFamily="2" charset="2"/>
              <a:buChar char="q"/>
            </a:pPr>
            <a:r>
              <a:rPr lang="en-US" sz="3200" dirty="0"/>
              <a:t>What is the difference between providing financial resources and visiting?</a:t>
            </a:r>
          </a:p>
          <a:p>
            <a:pPr marL="457200" indent="-457200">
              <a:buFont typeface="Wingdings" panose="05000000000000000000" pitchFamily="2" charset="2"/>
              <a:buChar char="q"/>
            </a:pPr>
            <a:r>
              <a:rPr lang="en-US" sz="3200" dirty="0"/>
              <a:t>What if our church takes care of widows and orphans?  Does that count?</a:t>
            </a:r>
          </a:p>
        </p:txBody>
      </p:sp>
    </p:spTree>
    <p:extLst>
      <p:ext uri="{BB962C8B-B14F-4D97-AF65-F5344CB8AC3E}">
        <p14:creationId xmlns:p14="http://schemas.microsoft.com/office/powerpoint/2010/main" val="935332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A38B5-D2C4-C75D-07B8-7511B4C99F0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619F308-A488-C112-102D-B9CBD706030D}"/>
              </a:ext>
            </a:extLst>
          </p:cNvPr>
          <p:cNvSpPr txBox="1"/>
          <p:nvPr/>
        </p:nvSpPr>
        <p:spPr>
          <a:xfrm>
            <a:off x="224395" y="148921"/>
            <a:ext cx="1052391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Rockwell" panose="02060603020205020403"/>
              </a:rPr>
              <a:t>PRACTICAL CONSIDERATIONS</a:t>
            </a:r>
            <a:endParaRPr kumimoji="0" lang="en-US" sz="44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E0F7E8CF-34CF-41F3-357E-A2085D97539C}"/>
              </a:ext>
            </a:extLst>
          </p:cNvPr>
          <p:cNvSpPr txBox="1"/>
          <p:nvPr/>
        </p:nvSpPr>
        <p:spPr>
          <a:xfrm>
            <a:off x="411366" y="1019280"/>
            <a:ext cx="1178063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FF00"/>
                </a:solidFill>
                <a:effectLst/>
                <a:uLnTx/>
                <a:uFillTx/>
                <a:latin typeface="Rockwell" panose="02060603020205020403"/>
                <a:ea typeface="+mn-ea"/>
                <a:cs typeface="+mn-cs"/>
              </a:rPr>
              <a:t> </a:t>
            </a:r>
            <a:endParaRPr kumimoji="0" lang="en-US" sz="2800" b="0" i="1" u="none" strike="noStrike" kern="1200" cap="none" spc="0" normalizeH="0" baseline="0" noProof="0" dirty="0">
              <a:ln>
                <a:noFill/>
              </a:ln>
              <a:solidFill>
                <a:srgbClr val="FFFF00"/>
              </a:solidFill>
              <a:effectLst/>
              <a:uLnTx/>
              <a:uFillTx/>
              <a:latin typeface="Rockwell" panose="02060603020205020403"/>
              <a:ea typeface="+mn-ea"/>
              <a:cs typeface="+mn-cs"/>
            </a:endParaRPr>
          </a:p>
        </p:txBody>
      </p:sp>
      <p:sp>
        <p:nvSpPr>
          <p:cNvPr id="6" name="TextBox 5">
            <a:extLst>
              <a:ext uri="{FF2B5EF4-FFF2-40B4-BE49-F238E27FC236}">
                <a16:creationId xmlns:a16="http://schemas.microsoft.com/office/drawing/2014/main" id="{9C98AFF8-EF87-1A49-7856-7947D1B6F9EA}"/>
              </a:ext>
            </a:extLst>
          </p:cNvPr>
          <p:cNvSpPr txBox="1"/>
          <p:nvPr/>
        </p:nvSpPr>
        <p:spPr>
          <a:xfrm>
            <a:off x="398353" y="1671664"/>
            <a:ext cx="864605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16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854B825-D3B1-E465-F09E-9A98FE7EA1C5}"/>
              </a:ext>
            </a:extLst>
          </p:cNvPr>
          <p:cNvSpPr txBox="1"/>
          <p:nvPr/>
        </p:nvSpPr>
        <p:spPr>
          <a:xfrm>
            <a:off x="362139" y="832919"/>
            <a:ext cx="5160475" cy="584775"/>
          </a:xfrm>
          <a:prstGeom prst="rect">
            <a:avLst/>
          </a:prstGeom>
          <a:noFill/>
        </p:spPr>
        <p:txBody>
          <a:bodyPr wrap="square" rtlCol="0">
            <a:spAutoFit/>
          </a:bodyPr>
          <a:lstStyle/>
          <a:p>
            <a:r>
              <a:rPr lang="en-US" sz="3200" dirty="0">
                <a:solidFill>
                  <a:srgbClr val="FFFF00"/>
                </a:solidFill>
              </a:rPr>
              <a:t>Personal Checklist</a:t>
            </a:r>
          </a:p>
        </p:txBody>
      </p:sp>
      <p:pic>
        <p:nvPicPr>
          <p:cNvPr id="8" name="Picture 7">
            <a:extLst>
              <a:ext uri="{FF2B5EF4-FFF2-40B4-BE49-F238E27FC236}">
                <a16:creationId xmlns:a16="http://schemas.microsoft.com/office/drawing/2014/main" id="{2C901771-575D-F591-AF72-ED4C1B908B4A}"/>
              </a:ext>
            </a:extLst>
          </p:cNvPr>
          <p:cNvPicPr>
            <a:picLocks noChangeAspect="1"/>
          </p:cNvPicPr>
          <p:nvPr/>
        </p:nvPicPr>
        <p:blipFill>
          <a:blip r:embed="rId2">
            <a:alphaModFix amt="50000"/>
          </a:blip>
          <a:stretch>
            <a:fillRect/>
          </a:stretch>
        </p:blipFill>
        <p:spPr>
          <a:xfrm>
            <a:off x="8707728" y="-733331"/>
            <a:ext cx="5794716" cy="7591331"/>
          </a:xfrm>
          <a:prstGeom prst="rect">
            <a:avLst/>
          </a:prstGeom>
          <a:effectLst>
            <a:softEdge rad="635000"/>
          </a:effectLst>
        </p:spPr>
      </p:pic>
      <p:sp>
        <p:nvSpPr>
          <p:cNvPr id="7" name="TextBox 6">
            <a:extLst>
              <a:ext uri="{FF2B5EF4-FFF2-40B4-BE49-F238E27FC236}">
                <a16:creationId xmlns:a16="http://schemas.microsoft.com/office/drawing/2014/main" id="{5A2F8109-90AA-F865-4C5E-835C9991A63F}"/>
              </a:ext>
            </a:extLst>
          </p:cNvPr>
          <p:cNvSpPr txBox="1"/>
          <p:nvPr/>
        </p:nvSpPr>
        <p:spPr>
          <a:xfrm>
            <a:off x="371192" y="1452274"/>
            <a:ext cx="9100288" cy="5262979"/>
          </a:xfrm>
          <a:prstGeom prst="rect">
            <a:avLst/>
          </a:prstGeom>
          <a:noFill/>
        </p:spPr>
        <p:txBody>
          <a:bodyPr wrap="square">
            <a:spAutoFit/>
          </a:bodyPr>
          <a:lstStyle/>
          <a:p>
            <a:pPr marL="457200" indent="-457200">
              <a:buFont typeface="Wingdings" panose="05000000000000000000" pitchFamily="2" charset="2"/>
              <a:buChar char="ü"/>
            </a:pPr>
            <a:r>
              <a:rPr lang="en-US" sz="2800" dirty="0"/>
              <a:t>Give out Blessing bags (hygiene items, water, </a:t>
            </a:r>
            <a:r>
              <a:rPr lang="en-US" sz="2800" dirty="0" err="1"/>
              <a:t>etc</a:t>
            </a:r>
            <a:r>
              <a:rPr lang="en-US" sz="2800" dirty="0"/>
              <a:t>)</a:t>
            </a:r>
          </a:p>
          <a:p>
            <a:pPr marL="457200" indent="-457200">
              <a:buFont typeface="Wingdings" panose="05000000000000000000" pitchFamily="2" charset="2"/>
              <a:buChar char="ü"/>
            </a:pPr>
            <a:r>
              <a:rPr lang="en-US" sz="2800" dirty="0"/>
              <a:t>Personal benevolence budget– set your own amount</a:t>
            </a:r>
          </a:p>
          <a:p>
            <a:pPr marL="457200" indent="-457200">
              <a:buFont typeface="Wingdings" panose="05000000000000000000" pitchFamily="2" charset="2"/>
              <a:buChar char="ü"/>
            </a:pPr>
            <a:r>
              <a:rPr lang="en-US" sz="2800" dirty="0"/>
              <a:t>Daily limits on giving- cap what you give each day</a:t>
            </a:r>
          </a:p>
          <a:p>
            <a:pPr marL="457200" indent="-457200">
              <a:buFont typeface="Wingdings" panose="05000000000000000000" pitchFamily="2" charset="2"/>
              <a:buChar char="ü"/>
            </a:pPr>
            <a:r>
              <a:rPr lang="en-US" sz="2800" dirty="0"/>
              <a:t>Boundaries– work in pairs, can’t do everything</a:t>
            </a:r>
          </a:p>
          <a:p>
            <a:pPr marL="457200" indent="-457200">
              <a:buFont typeface="Wingdings" panose="05000000000000000000" pitchFamily="2" charset="2"/>
              <a:buChar char="ü"/>
            </a:pPr>
            <a:r>
              <a:rPr lang="en-US" sz="2800" dirty="0"/>
              <a:t>Refer high need request</a:t>
            </a:r>
          </a:p>
          <a:p>
            <a:pPr marL="457200" indent="-457200">
              <a:buFont typeface="Wingdings" panose="05000000000000000000" pitchFamily="2" charset="2"/>
              <a:buChar char="ü"/>
            </a:pPr>
            <a:r>
              <a:rPr lang="en-US" sz="2800" dirty="0"/>
              <a:t>Coordinate giving when possible- with Community team</a:t>
            </a:r>
          </a:p>
          <a:p>
            <a:pPr marL="457200" indent="-457200">
              <a:buFont typeface="Wingdings" panose="05000000000000000000" pitchFamily="2" charset="2"/>
              <a:buChar char="ü"/>
            </a:pPr>
            <a:r>
              <a:rPr lang="en-US" sz="2800" dirty="0"/>
              <a:t>Communicate- let office staff know what is being done</a:t>
            </a:r>
          </a:p>
          <a:p>
            <a:pPr marL="457200" indent="-457200">
              <a:buFont typeface="Wingdings" panose="05000000000000000000" pitchFamily="2" charset="2"/>
              <a:buChar char="ü"/>
            </a:pPr>
            <a:r>
              <a:rPr lang="en-US" sz="2800" dirty="0"/>
              <a:t>People need you more than your money-                            build a relationship</a:t>
            </a:r>
          </a:p>
        </p:txBody>
      </p:sp>
      <p:pic>
        <p:nvPicPr>
          <p:cNvPr id="2" name="Picture 2">
            <a:extLst>
              <a:ext uri="{FF2B5EF4-FFF2-40B4-BE49-F238E27FC236}">
                <a16:creationId xmlns:a16="http://schemas.microsoft.com/office/drawing/2014/main" id="{77F74252-8DC1-24F3-1888-80D3F3F2F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671347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271604" y="244444"/>
            <a:ext cx="554977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ockwell" panose="02060603020205020403"/>
                <a:ea typeface="+mn-ea"/>
                <a:cs typeface="+mn-cs"/>
              </a:rPr>
              <a:t>OPENING QUESTION:</a:t>
            </a:r>
          </a:p>
        </p:txBody>
      </p:sp>
      <p:sp>
        <p:nvSpPr>
          <p:cNvPr id="5" name="TextBox 4">
            <a:extLst>
              <a:ext uri="{FF2B5EF4-FFF2-40B4-BE49-F238E27FC236}">
                <a16:creationId xmlns:a16="http://schemas.microsoft.com/office/drawing/2014/main" id="{74293557-8E92-E4E5-290C-AD0A57FFCC3B}"/>
              </a:ext>
            </a:extLst>
          </p:cNvPr>
          <p:cNvSpPr txBox="1"/>
          <p:nvPr/>
        </p:nvSpPr>
        <p:spPr>
          <a:xfrm>
            <a:off x="292622" y="918213"/>
            <a:ext cx="11377293"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Rockwell" panose="02060603020205020403"/>
                <a:ea typeface="+mn-ea"/>
                <a:cs typeface="+mn-cs"/>
              </a:rPr>
              <a:t>How are </a:t>
            </a:r>
            <a:r>
              <a:rPr kumimoji="0" lang="en-US" sz="5400" b="0" i="0" u="sng" strike="noStrike" kern="1200" cap="none" spc="0" normalizeH="0" baseline="0" noProof="0" dirty="0">
                <a:ln>
                  <a:noFill/>
                </a:ln>
                <a:solidFill>
                  <a:srgbClr val="FFFF00"/>
                </a:solidFill>
                <a:effectLst/>
                <a:uLnTx/>
                <a:uFillTx/>
                <a:latin typeface="Rockwell" panose="02060603020205020403"/>
                <a:ea typeface="+mn-ea"/>
                <a:cs typeface="+mn-cs"/>
              </a:rPr>
              <a:t>you</a:t>
            </a:r>
            <a:r>
              <a:rPr kumimoji="0" lang="en-US" sz="5400" b="0" i="0" u="none" strike="noStrike" kern="1200" cap="none" spc="0" normalizeH="0" baseline="0" noProof="0" dirty="0">
                <a:ln>
                  <a:noFill/>
                </a:ln>
                <a:solidFill>
                  <a:srgbClr val="FFFF00"/>
                </a:solidFill>
                <a:effectLst/>
                <a:uLnTx/>
                <a:uFillTx/>
                <a:latin typeface="Rockwell" panose="02060603020205020403"/>
                <a:ea typeface="+mn-ea"/>
                <a:cs typeface="+mn-cs"/>
              </a:rPr>
              <a:t> going to handle them?</a:t>
            </a:r>
            <a:endParaRPr kumimoji="0" lang="en-US" sz="6000" b="0" i="0" u="none" strike="noStrike" kern="1200" cap="none" spc="0" normalizeH="0" baseline="0" noProof="0" dirty="0">
              <a:ln>
                <a:noFill/>
              </a:ln>
              <a:solidFill>
                <a:srgbClr val="FFFF00"/>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TextBox 3">
            <a:extLst>
              <a:ext uri="{FF2B5EF4-FFF2-40B4-BE49-F238E27FC236}">
                <a16:creationId xmlns:a16="http://schemas.microsoft.com/office/drawing/2014/main" id="{8EC5AE5D-23B3-2DAF-AA0E-7BC77CFE9F08}"/>
              </a:ext>
            </a:extLst>
          </p:cNvPr>
          <p:cNvSpPr txBox="1"/>
          <p:nvPr/>
        </p:nvSpPr>
        <p:spPr>
          <a:xfrm>
            <a:off x="4436198" y="2489703"/>
            <a:ext cx="7876515" cy="3046988"/>
          </a:xfrm>
          <a:prstGeom prst="rect">
            <a:avLst/>
          </a:prstGeom>
          <a:noFill/>
        </p:spPr>
        <p:txBody>
          <a:bodyPr wrap="square" rtlCol="0">
            <a:spAutoFit/>
          </a:bodyPr>
          <a:lstStyle/>
          <a:p>
            <a:pPr marL="857250" indent="-857250">
              <a:buFont typeface="Wingdings" panose="05000000000000000000" pitchFamily="2" charset="2"/>
              <a:buChar char="q"/>
            </a:pPr>
            <a:r>
              <a:rPr lang="en-US" sz="4800" dirty="0"/>
              <a:t>Matthew 14:13-21</a:t>
            </a:r>
          </a:p>
          <a:p>
            <a:pPr marL="857250" indent="-857250">
              <a:buFont typeface="Wingdings" panose="05000000000000000000" pitchFamily="2" charset="2"/>
              <a:buChar char="q"/>
            </a:pPr>
            <a:r>
              <a:rPr lang="en-US" sz="4800" dirty="0"/>
              <a:t>Mark 6:30-44</a:t>
            </a:r>
          </a:p>
          <a:p>
            <a:pPr marL="857250" indent="-857250">
              <a:buFont typeface="Wingdings" panose="05000000000000000000" pitchFamily="2" charset="2"/>
              <a:buChar char="q"/>
            </a:pPr>
            <a:r>
              <a:rPr lang="en-US" sz="4800" dirty="0"/>
              <a:t>Luke 9:10-17</a:t>
            </a:r>
          </a:p>
          <a:p>
            <a:pPr marL="857250" indent="-857250">
              <a:buFont typeface="Wingdings" panose="05000000000000000000" pitchFamily="2" charset="2"/>
              <a:buChar char="q"/>
            </a:pPr>
            <a:r>
              <a:rPr lang="en-US" sz="4800" dirty="0"/>
              <a:t>John 6:1-14</a:t>
            </a:r>
          </a:p>
        </p:txBody>
      </p:sp>
      <p:pic>
        <p:nvPicPr>
          <p:cNvPr id="6" name="Picture 5">
            <a:extLst>
              <a:ext uri="{FF2B5EF4-FFF2-40B4-BE49-F238E27FC236}">
                <a16:creationId xmlns:a16="http://schemas.microsoft.com/office/drawing/2014/main" id="{F1BFF6A4-841A-0BAF-A5DD-4936C2BAF060}"/>
              </a:ext>
            </a:extLst>
          </p:cNvPr>
          <p:cNvPicPr>
            <a:picLocks noChangeAspect="1"/>
          </p:cNvPicPr>
          <p:nvPr/>
        </p:nvPicPr>
        <p:blipFill>
          <a:blip r:embed="rId3">
            <a:alphaModFix amt="70000"/>
          </a:blip>
          <a:stretch>
            <a:fillRect/>
          </a:stretch>
        </p:blipFill>
        <p:spPr>
          <a:xfrm>
            <a:off x="399107" y="1838607"/>
            <a:ext cx="4299641" cy="4299641"/>
          </a:xfrm>
          <a:prstGeom prst="rect">
            <a:avLst/>
          </a:prstGeom>
          <a:effectLst>
            <a:softEdge rad="635000"/>
          </a:effectLst>
        </p:spPr>
      </p:pic>
    </p:spTree>
    <p:extLst>
      <p:ext uri="{BB962C8B-B14F-4D97-AF65-F5344CB8AC3E}">
        <p14:creationId xmlns:p14="http://schemas.microsoft.com/office/powerpoint/2010/main" val="4267255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E9E0-C866-2351-C75E-DC79CBB654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DA5096-F1A4-B38A-5B2E-806FC40A17B7}"/>
              </a:ext>
            </a:extLst>
          </p:cNvPr>
          <p:cNvSpPr txBox="1"/>
          <p:nvPr/>
        </p:nvSpPr>
        <p:spPr>
          <a:xfrm>
            <a:off x="271604" y="244444"/>
            <a:ext cx="554977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ockwell" panose="02060603020205020403"/>
                <a:ea typeface="+mn-ea"/>
                <a:cs typeface="+mn-cs"/>
              </a:rPr>
              <a:t>OPENING QUESTION:</a:t>
            </a:r>
          </a:p>
        </p:txBody>
      </p:sp>
      <p:sp>
        <p:nvSpPr>
          <p:cNvPr id="5" name="TextBox 4">
            <a:extLst>
              <a:ext uri="{FF2B5EF4-FFF2-40B4-BE49-F238E27FC236}">
                <a16:creationId xmlns:a16="http://schemas.microsoft.com/office/drawing/2014/main" id="{E333C6ED-0D03-9ED1-1FCE-F3BF256F83CB}"/>
              </a:ext>
            </a:extLst>
          </p:cNvPr>
          <p:cNvSpPr txBox="1"/>
          <p:nvPr/>
        </p:nvSpPr>
        <p:spPr>
          <a:xfrm>
            <a:off x="292622" y="918213"/>
            <a:ext cx="11377293"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Rockwell" panose="02060603020205020403"/>
                <a:ea typeface="+mn-ea"/>
                <a:cs typeface="+mn-cs"/>
              </a:rPr>
              <a:t>How are you going to handle them?</a:t>
            </a:r>
            <a:endParaRPr kumimoji="0" lang="en-US" sz="6000" b="0" i="0" u="none" strike="noStrike" kern="1200" cap="none" spc="0" normalizeH="0" baseline="0" noProof="0" dirty="0">
              <a:ln>
                <a:noFill/>
              </a:ln>
              <a:solidFill>
                <a:srgbClr val="FFFF00"/>
              </a:solidFill>
              <a:effectLst/>
              <a:uLnTx/>
              <a:uFillTx/>
              <a:latin typeface="Rockwell" panose="02060603020205020403"/>
              <a:ea typeface="+mn-ea"/>
              <a:cs typeface="+mn-cs"/>
            </a:endParaRPr>
          </a:p>
        </p:txBody>
      </p:sp>
      <p:pic>
        <p:nvPicPr>
          <p:cNvPr id="1026" name="Picture 2" descr="6,100+ Mystery Person Question Mark Stock Photos, Pictures &amp; Royalty-Free  Images - iStock">
            <a:extLst>
              <a:ext uri="{FF2B5EF4-FFF2-40B4-BE49-F238E27FC236}">
                <a16:creationId xmlns:a16="http://schemas.microsoft.com/office/drawing/2014/main" id="{DA49780D-FD55-70C0-A2A9-F9546FDCA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898" y="1330859"/>
            <a:ext cx="6372293" cy="543519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7257CB-06B1-913E-EEB5-E071BFCAA228}"/>
              </a:ext>
            </a:extLst>
          </p:cNvPr>
          <p:cNvSpPr txBox="1"/>
          <p:nvPr/>
        </p:nvSpPr>
        <p:spPr>
          <a:xfrm>
            <a:off x="887240" y="1955548"/>
            <a:ext cx="7876515" cy="4401205"/>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Send them away.</a:t>
            </a:r>
          </a:p>
          <a:p>
            <a:pPr marL="571500" indent="-571500">
              <a:buFont typeface="Wingdings" panose="05000000000000000000" pitchFamily="2" charset="2"/>
              <a:buChar char="q"/>
            </a:pPr>
            <a:r>
              <a:rPr lang="en-US" sz="4000" dirty="0"/>
              <a:t>Make a budget?</a:t>
            </a:r>
          </a:p>
          <a:p>
            <a:pPr marL="571500" indent="-571500">
              <a:buFont typeface="Wingdings" panose="05000000000000000000" pitchFamily="2" charset="2"/>
              <a:buChar char="q"/>
            </a:pPr>
            <a:r>
              <a:rPr lang="en-US" sz="4000" dirty="0"/>
              <a:t>You do it.</a:t>
            </a:r>
          </a:p>
          <a:p>
            <a:pPr marL="571500" indent="-571500">
              <a:buFont typeface="Wingdings" panose="05000000000000000000" pitchFamily="2" charset="2"/>
              <a:buChar char="q"/>
            </a:pPr>
            <a:r>
              <a:rPr lang="en-US" sz="4000" dirty="0"/>
              <a:t>Leave it to a kid…</a:t>
            </a:r>
          </a:p>
          <a:p>
            <a:pPr marL="571500" indent="-571500">
              <a:buFont typeface="Wingdings" panose="05000000000000000000" pitchFamily="2" charset="2"/>
              <a:buChar char="q"/>
            </a:pPr>
            <a:r>
              <a:rPr lang="en-US" sz="4000" dirty="0"/>
              <a:t>Pray.</a:t>
            </a:r>
          </a:p>
          <a:p>
            <a:pPr marL="571500" indent="-571500">
              <a:buFont typeface="Wingdings" panose="05000000000000000000" pitchFamily="2" charset="2"/>
              <a:buChar char="q"/>
            </a:pPr>
            <a:r>
              <a:rPr lang="en-US" sz="4000" dirty="0"/>
              <a:t>Feed them all, plus…</a:t>
            </a:r>
          </a:p>
          <a:p>
            <a:pPr marL="571500" indent="-571500">
              <a:buFont typeface="Wingdings" panose="05000000000000000000" pitchFamily="2" charset="2"/>
              <a:buChar char="q"/>
            </a:pPr>
            <a:r>
              <a:rPr lang="en-US" sz="4000" dirty="0"/>
              <a:t>Etc.</a:t>
            </a:r>
          </a:p>
        </p:txBody>
      </p:sp>
      <p:pic>
        <p:nvPicPr>
          <p:cNvPr id="2" name="Picture 2">
            <a:extLst>
              <a:ext uri="{FF2B5EF4-FFF2-40B4-BE49-F238E27FC236}">
                <a16:creationId xmlns:a16="http://schemas.microsoft.com/office/drawing/2014/main" id="{A29C56FD-C8F4-753B-E31E-20C4E03B6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368326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D53AE-B480-F11A-5A3F-5AE847118B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E32FB3-E038-46D9-3E94-75A554230676}"/>
              </a:ext>
            </a:extLst>
          </p:cNvPr>
          <p:cNvSpPr txBox="1"/>
          <p:nvPr/>
        </p:nvSpPr>
        <p:spPr>
          <a:xfrm>
            <a:off x="271604" y="244444"/>
            <a:ext cx="554977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ockwell" panose="02060603020205020403"/>
                <a:ea typeface="+mn-ea"/>
                <a:cs typeface="+mn-cs"/>
              </a:rPr>
              <a:t>OPENING QUESTION:</a:t>
            </a:r>
          </a:p>
        </p:txBody>
      </p:sp>
      <p:sp>
        <p:nvSpPr>
          <p:cNvPr id="5" name="TextBox 4">
            <a:extLst>
              <a:ext uri="{FF2B5EF4-FFF2-40B4-BE49-F238E27FC236}">
                <a16:creationId xmlns:a16="http://schemas.microsoft.com/office/drawing/2014/main" id="{AECE6F9F-CC93-15E4-E78B-9A6E182318B8}"/>
              </a:ext>
            </a:extLst>
          </p:cNvPr>
          <p:cNvSpPr txBox="1"/>
          <p:nvPr/>
        </p:nvSpPr>
        <p:spPr>
          <a:xfrm>
            <a:off x="292622" y="918213"/>
            <a:ext cx="11377293"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Rockwell" panose="02060603020205020403"/>
                <a:ea typeface="+mn-ea"/>
                <a:cs typeface="+mn-cs"/>
              </a:rPr>
              <a:t>How are you going to handle them?</a:t>
            </a:r>
            <a:endParaRPr kumimoji="0" lang="en-US" sz="6000" b="0" i="0" u="none" strike="noStrike" kern="1200" cap="none" spc="0" normalizeH="0" baseline="0" noProof="0" dirty="0">
              <a:ln>
                <a:noFill/>
              </a:ln>
              <a:solidFill>
                <a:srgbClr val="FFFF00"/>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845A56E6-EF1B-DE1C-E554-DAD862227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TextBox 3">
            <a:extLst>
              <a:ext uri="{FF2B5EF4-FFF2-40B4-BE49-F238E27FC236}">
                <a16:creationId xmlns:a16="http://schemas.microsoft.com/office/drawing/2014/main" id="{2463C620-3414-C9BE-3468-53C2915FAF83}"/>
              </a:ext>
            </a:extLst>
          </p:cNvPr>
          <p:cNvSpPr txBox="1"/>
          <p:nvPr/>
        </p:nvSpPr>
        <p:spPr>
          <a:xfrm>
            <a:off x="1050202" y="2317688"/>
            <a:ext cx="7985157" cy="2862322"/>
          </a:xfrm>
          <a:prstGeom prst="rect">
            <a:avLst/>
          </a:prstGeom>
          <a:noFill/>
        </p:spPr>
        <p:txBody>
          <a:bodyPr wrap="square" rtlCol="0">
            <a:spAutoFit/>
          </a:bodyPr>
          <a:lstStyle/>
          <a:p>
            <a:pPr marL="571500" indent="-571500">
              <a:buFont typeface="Wingdings" panose="05000000000000000000" pitchFamily="2" charset="2"/>
              <a:buChar char="q"/>
            </a:pPr>
            <a:r>
              <a:rPr lang="en-US" sz="3600" dirty="0"/>
              <a:t>How do we send people away so we don’t have to deal with them?</a:t>
            </a:r>
          </a:p>
          <a:p>
            <a:pPr marL="571500" indent="-571500">
              <a:buFont typeface="Wingdings" panose="05000000000000000000" pitchFamily="2" charset="2"/>
              <a:buChar char="q"/>
            </a:pPr>
            <a:r>
              <a:rPr lang="en-US" sz="3600" dirty="0"/>
              <a:t>Are budgets an asset or a problem? How about committees?</a:t>
            </a:r>
          </a:p>
          <a:p>
            <a:pPr marL="571500" indent="-571500">
              <a:buFont typeface="Wingdings" panose="05000000000000000000" pitchFamily="2" charset="2"/>
              <a:buChar char="q"/>
            </a:pPr>
            <a:r>
              <a:rPr lang="en-US" sz="3600" dirty="0"/>
              <a:t>Does this story matter today?</a:t>
            </a:r>
          </a:p>
        </p:txBody>
      </p:sp>
    </p:spTree>
    <p:extLst>
      <p:ext uri="{BB962C8B-B14F-4D97-AF65-F5344CB8AC3E}">
        <p14:creationId xmlns:p14="http://schemas.microsoft.com/office/powerpoint/2010/main" val="501571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224395" y="148921"/>
            <a:ext cx="1052391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Rockwell" panose="02060603020205020403"/>
              </a:rPr>
              <a:t>How are you going to handle them?</a:t>
            </a:r>
            <a:endParaRPr kumimoji="0" lang="en-US" sz="44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74293557-8E92-E4E5-290C-AD0A57FFCC3B}"/>
              </a:ext>
            </a:extLst>
          </p:cNvPr>
          <p:cNvSpPr txBox="1"/>
          <p:nvPr/>
        </p:nvSpPr>
        <p:spPr>
          <a:xfrm>
            <a:off x="411366" y="892531"/>
            <a:ext cx="1178063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FFFF00"/>
                </a:solidFill>
                <a:effectLst/>
                <a:uLnTx/>
                <a:uFillTx/>
                <a:latin typeface="Rockwell" panose="02060603020205020403"/>
                <a:ea typeface="+mn-ea"/>
                <a:cs typeface="+mn-cs"/>
              </a:rPr>
              <a:t>Point 1:  Do it Yourself </a:t>
            </a:r>
            <a:r>
              <a:rPr kumimoji="0" lang="en-US" sz="2800" b="0" i="1" u="none" strike="noStrike" kern="1200" cap="none" spc="0" normalizeH="0" baseline="0" noProof="0" dirty="0">
                <a:ln>
                  <a:noFill/>
                </a:ln>
                <a:solidFill>
                  <a:srgbClr val="FFFF00"/>
                </a:solidFill>
                <a:effectLst/>
                <a:uLnTx/>
                <a:uFillTx/>
                <a:latin typeface="Rockwell" panose="02060603020205020403"/>
                <a:ea typeface="+mn-ea"/>
                <a:cs typeface="+mn-cs"/>
              </a:rPr>
              <a:t>(Mark 2:1-12)</a:t>
            </a:r>
            <a:endParaRPr kumimoji="0" lang="en-US" sz="6000" b="0" i="1" u="none" strike="noStrike" kern="1200" cap="none" spc="0" normalizeH="0" baseline="0" noProof="0" dirty="0">
              <a:ln>
                <a:noFill/>
              </a:ln>
              <a:solidFill>
                <a:srgbClr val="FFFF00"/>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Box 5">
            <a:extLst>
              <a:ext uri="{FF2B5EF4-FFF2-40B4-BE49-F238E27FC236}">
                <a16:creationId xmlns:a16="http://schemas.microsoft.com/office/drawing/2014/main" id="{A3E21043-C216-5152-9A18-8735CAD69D2C}"/>
              </a:ext>
            </a:extLst>
          </p:cNvPr>
          <p:cNvSpPr txBox="1"/>
          <p:nvPr/>
        </p:nvSpPr>
        <p:spPr>
          <a:xfrm>
            <a:off x="398353" y="1671664"/>
            <a:ext cx="864605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16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2050" name="Picture 2" descr="Surprised Boy Looking Camera Pointing Finger Stock Photo 773747851 |  Shutterstock">
            <a:extLst>
              <a:ext uri="{FF2B5EF4-FFF2-40B4-BE49-F238E27FC236}">
                <a16:creationId xmlns:a16="http://schemas.microsoft.com/office/drawing/2014/main" id="{915AD8E3-98AA-8614-0A4F-2E8C355F4591}"/>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8385114" y="2525917"/>
            <a:ext cx="4678904" cy="335921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F59D96-B13E-E36A-6BA8-48646D7BFAE9}"/>
              </a:ext>
            </a:extLst>
          </p:cNvPr>
          <p:cNvSpPr txBox="1"/>
          <p:nvPr/>
        </p:nvSpPr>
        <p:spPr>
          <a:xfrm>
            <a:off x="443621" y="1786292"/>
            <a:ext cx="9958812" cy="4893647"/>
          </a:xfrm>
          <a:prstGeom prst="rect">
            <a:avLst/>
          </a:prstGeom>
          <a:noFill/>
        </p:spPr>
        <p:txBody>
          <a:bodyPr wrap="square">
            <a:spAutoFit/>
          </a:bodyPr>
          <a:lstStyle/>
          <a:p>
            <a:r>
              <a:rPr lang="en-US" sz="2400" dirty="0"/>
              <a:t>A few days later, when Jesus again entered Capernaum, the people heard that he had come home. 2 They gathered in such large numbers that there was no room left, not even outside the door, and he preached the word to them. 3 Some men came, bringing to him a paralyzed man, carried by four of them. 4 Since they could not get him to Jesus because of the crowd, they made an opening in the roof above Jesus by digging through it and then lowered the mat the man was lying on. 5 When Jesus saw their faith, he said to the paralyzed man, “Son, your sins are forgiven.”</a:t>
            </a:r>
          </a:p>
          <a:p>
            <a:endParaRPr lang="en-US" sz="2400" dirty="0"/>
          </a:p>
          <a:p>
            <a:r>
              <a:rPr lang="en-US" sz="2400" dirty="0"/>
              <a:t>6 Now some teachers of the law were sitting there, thinking                            to themselves, 7 “Why does this fellow talk like that?                                            He’s blaspheming! Who can forgive sins but God alone?”</a:t>
            </a:r>
          </a:p>
        </p:txBody>
      </p:sp>
    </p:spTree>
    <p:extLst>
      <p:ext uri="{BB962C8B-B14F-4D97-AF65-F5344CB8AC3E}">
        <p14:creationId xmlns:p14="http://schemas.microsoft.com/office/powerpoint/2010/main" val="3293186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50B79-2052-8DF7-98C8-D363DE52338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E27D1B-2D43-EEBE-4743-ABF915DA9DBF}"/>
              </a:ext>
            </a:extLst>
          </p:cNvPr>
          <p:cNvSpPr txBox="1"/>
          <p:nvPr/>
        </p:nvSpPr>
        <p:spPr>
          <a:xfrm>
            <a:off x="224395" y="148921"/>
            <a:ext cx="1052391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Rockwell" panose="02060603020205020403"/>
              </a:rPr>
              <a:t>How are you going to handle them?</a:t>
            </a:r>
            <a:endParaRPr kumimoji="0" lang="en-US" sz="44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533931C2-1EEC-D415-BAB7-E6D199161FEF}"/>
              </a:ext>
            </a:extLst>
          </p:cNvPr>
          <p:cNvSpPr txBox="1"/>
          <p:nvPr/>
        </p:nvSpPr>
        <p:spPr>
          <a:xfrm>
            <a:off x="411366" y="892531"/>
            <a:ext cx="1178063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FFFF00"/>
                </a:solidFill>
                <a:effectLst/>
                <a:uLnTx/>
                <a:uFillTx/>
                <a:latin typeface="Rockwell" panose="02060603020205020403"/>
                <a:ea typeface="+mn-ea"/>
                <a:cs typeface="+mn-cs"/>
              </a:rPr>
              <a:t>Point 1:  Do it Yourself</a:t>
            </a:r>
            <a:endParaRPr kumimoji="0" lang="en-US" sz="6000" b="0" i="1" u="none" strike="noStrike" kern="1200" cap="none" spc="0" normalizeH="0" baseline="0" noProof="0" dirty="0">
              <a:ln>
                <a:noFill/>
              </a:ln>
              <a:solidFill>
                <a:srgbClr val="FFFF00"/>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F5ED485F-3833-A7CF-0F07-2E9BA04E6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Box 5">
            <a:extLst>
              <a:ext uri="{FF2B5EF4-FFF2-40B4-BE49-F238E27FC236}">
                <a16:creationId xmlns:a16="http://schemas.microsoft.com/office/drawing/2014/main" id="{1D0229BC-FD20-5D15-79AD-6FC6CEC739BD}"/>
              </a:ext>
            </a:extLst>
          </p:cNvPr>
          <p:cNvSpPr txBox="1"/>
          <p:nvPr/>
        </p:nvSpPr>
        <p:spPr>
          <a:xfrm>
            <a:off x="398353" y="1671664"/>
            <a:ext cx="864605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16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4" name="Picture 2" descr="Surprised Boy Looking Camera Pointing Finger Stock Photo 773747851 |  Shutterstock">
            <a:extLst>
              <a:ext uri="{FF2B5EF4-FFF2-40B4-BE49-F238E27FC236}">
                <a16:creationId xmlns:a16="http://schemas.microsoft.com/office/drawing/2014/main" id="{2506BC94-968E-89CF-B96F-D1E72F61BF4F}"/>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8385114" y="2525917"/>
            <a:ext cx="4678904" cy="335921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D78D2B0-F9CE-5001-DC89-2B03195D354C}"/>
              </a:ext>
            </a:extLst>
          </p:cNvPr>
          <p:cNvSpPr txBox="1"/>
          <p:nvPr/>
        </p:nvSpPr>
        <p:spPr>
          <a:xfrm>
            <a:off x="425513" y="1840611"/>
            <a:ext cx="9958812" cy="4278094"/>
          </a:xfrm>
          <a:prstGeom prst="rect">
            <a:avLst/>
          </a:prstGeom>
          <a:noFill/>
        </p:spPr>
        <p:txBody>
          <a:bodyPr wrap="square">
            <a:spAutoFit/>
          </a:bodyPr>
          <a:lstStyle/>
          <a:p>
            <a:r>
              <a:rPr lang="en-US" sz="2400" dirty="0"/>
              <a:t>8 Immediately Jesus knew in his spirit that this was what they were thinking in their hearts, and he said to them, “Why are you thinking these things? 9 Which is easier: to say to this paralyzed man, ‘Your sins are forgiven,’ or to say, ‘Get up, take your mat and walk’? 10 But I want you to know that the Son of Man has authority on earth to forgive sins.” So he said to the man, 11 “I tell you, get up, take your mat and go home.” 12 He got up, took his mat and walked out in full view of them all. </a:t>
            </a:r>
          </a:p>
          <a:p>
            <a:endParaRPr lang="en-US" sz="2400" dirty="0"/>
          </a:p>
          <a:p>
            <a:r>
              <a:rPr lang="en-US" sz="2600" dirty="0"/>
              <a:t>This amazed everyone and they praised God, saying,                                            </a:t>
            </a:r>
            <a:r>
              <a:rPr lang="en-US" sz="3200" b="1" dirty="0"/>
              <a:t>“We have never seen anything like this!”</a:t>
            </a:r>
            <a:endParaRPr lang="en-US" sz="2600" b="1" dirty="0"/>
          </a:p>
        </p:txBody>
      </p:sp>
    </p:spTree>
    <p:extLst>
      <p:ext uri="{BB962C8B-B14F-4D97-AF65-F5344CB8AC3E}">
        <p14:creationId xmlns:p14="http://schemas.microsoft.com/office/powerpoint/2010/main" val="978529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07A32-26D4-0394-F625-B19734CDF8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4BE951-249A-D24D-F45F-74C5C907C67D}"/>
              </a:ext>
            </a:extLst>
          </p:cNvPr>
          <p:cNvSpPr txBox="1"/>
          <p:nvPr/>
        </p:nvSpPr>
        <p:spPr>
          <a:xfrm>
            <a:off x="224395" y="148921"/>
            <a:ext cx="1052391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Rockwell" panose="02060603020205020403"/>
              </a:rPr>
              <a:t>How are you going to handle them?</a:t>
            </a:r>
            <a:endParaRPr kumimoji="0" lang="en-US" sz="44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27360EB7-D16E-891D-B894-BB940D2DDA7F}"/>
              </a:ext>
            </a:extLst>
          </p:cNvPr>
          <p:cNvSpPr txBox="1"/>
          <p:nvPr/>
        </p:nvSpPr>
        <p:spPr>
          <a:xfrm>
            <a:off x="411366" y="892531"/>
            <a:ext cx="1178063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FFFF00"/>
                </a:solidFill>
                <a:effectLst/>
                <a:uLnTx/>
                <a:uFillTx/>
                <a:latin typeface="Rockwell" panose="02060603020205020403"/>
                <a:ea typeface="+mn-ea"/>
                <a:cs typeface="+mn-cs"/>
              </a:rPr>
              <a:t>Point 1:  Do it Yourself</a:t>
            </a:r>
            <a:endParaRPr kumimoji="0" lang="en-US" sz="6000" b="0" i="1" u="none" strike="noStrike" kern="1200" cap="none" spc="0" normalizeH="0" baseline="0" noProof="0" dirty="0">
              <a:ln>
                <a:noFill/>
              </a:ln>
              <a:solidFill>
                <a:srgbClr val="FFFF00"/>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A944FBF4-9B89-E268-BF78-4EB697512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Box 5">
            <a:extLst>
              <a:ext uri="{FF2B5EF4-FFF2-40B4-BE49-F238E27FC236}">
                <a16:creationId xmlns:a16="http://schemas.microsoft.com/office/drawing/2014/main" id="{F6FF81E7-8A83-4692-D857-3C8D769FEA80}"/>
              </a:ext>
            </a:extLst>
          </p:cNvPr>
          <p:cNvSpPr txBox="1"/>
          <p:nvPr/>
        </p:nvSpPr>
        <p:spPr>
          <a:xfrm>
            <a:off x="398353" y="1671664"/>
            <a:ext cx="864605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n-US" sz="1600"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8" name="TextBox 7">
            <a:extLst>
              <a:ext uri="{FF2B5EF4-FFF2-40B4-BE49-F238E27FC236}">
                <a16:creationId xmlns:a16="http://schemas.microsoft.com/office/drawing/2014/main" id="{7A1588F7-CF34-BBE3-0AA2-6AC3851A34D0}"/>
              </a:ext>
            </a:extLst>
          </p:cNvPr>
          <p:cNvSpPr txBox="1"/>
          <p:nvPr/>
        </p:nvSpPr>
        <p:spPr>
          <a:xfrm>
            <a:off x="1204111" y="2392873"/>
            <a:ext cx="9958812" cy="2862322"/>
          </a:xfrm>
          <a:prstGeom prst="rect">
            <a:avLst/>
          </a:prstGeom>
          <a:noFill/>
        </p:spPr>
        <p:txBody>
          <a:bodyPr wrap="square">
            <a:spAutoFit/>
          </a:bodyPr>
          <a:lstStyle/>
          <a:p>
            <a:pPr marL="571500" indent="-571500">
              <a:buFont typeface="Wingdings" panose="05000000000000000000" pitchFamily="2" charset="2"/>
              <a:buChar char="q"/>
            </a:pPr>
            <a:r>
              <a:rPr lang="en-US" sz="3600" dirty="0"/>
              <a:t>What obstacles do we encounter when helping the poor?</a:t>
            </a:r>
          </a:p>
          <a:p>
            <a:pPr marL="571500" indent="-571500">
              <a:buFont typeface="Wingdings" panose="05000000000000000000" pitchFamily="2" charset="2"/>
              <a:buChar char="q"/>
            </a:pPr>
            <a:r>
              <a:rPr lang="en-US" sz="3600" dirty="0"/>
              <a:t>Where was the benevolence committee?</a:t>
            </a:r>
          </a:p>
          <a:p>
            <a:pPr marL="571500" indent="-571500">
              <a:buFont typeface="Wingdings" panose="05000000000000000000" pitchFamily="2" charset="2"/>
              <a:buChar char="q"/>
            </a:pPr>
            <a:r>
              <a:rPr lang="en-US" sz="3600" dirty="0"/>
              <a:t>What does “going thru the roof” look like today?</a:t>
            </a:r>
          </a:p>
        </p:txBody>
      </p:sp>
    </p:spTree>
    <p:extLst>
      <p:ext uri="{BB962C8B-B14F-4D97-AF65-F5344CB8AC3E}">
        <p14:creationId xmlns:p14="http://schemas.microsoft.com/office/powerpoint/2010/main" val="2724298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C3EAB-1544-4D1E-DD34-E5827B4F54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EC0576-FCFA-A5C4-7571-42FCC37F95F5}"/>
              </a:ext>
            </a:extLst>
          </p:cNvPr>
          <p:cNvSpPr txBox="1"/>
          <p:nvPr/>
        </p:nvSpPr>
        <p:spPr>
          <a:xfrm>
            <a:off x="224395" y="148921"/>
            <a:ext cx="1052391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Rockwell" panose="02060603020205020403"/>
              </a:rPr>
              <a:t>How are you going to handle them?</a:t>
            </a:r>
            <a:endParaRPr kumimoji="0" lang="en-US" sz="44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8CECE6ED-7B48-BE3F-6937-D56053C95673}"/>
              </a:ext>
            </a:extLst>
          </p:cNvPr>
          <p:cNvSpPr txBox="1"/>
          <p:nvPr/>
        </p:nvSpPr>
        <p:spPr>
          <a:xfrm>
            <a:off x="411366" y="892531"/>
            <a:ext cx="1178063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FFFF00"/>
                </a:solidFill>
                <a:effectLst/>
                <a:uLnTx/>
                <a:uFillTx/>
                <a:latin typeface="Rockwell" panose="02060603020205020403"/>
                <a:ea typeface="+mn-ea"/>
                <a:cs typeface="+mn-cs"/>
              </a:rPr>
              <a:t>Point 2:  Sometimes it’s too much. </a:t>
            </a:r>
            <a:r>
              <a:rPr kumimoji="0" lang="en-US" sz="2800" b="0" i="1" u="none" strike="noStrike" kern="1200" cap="none" spc="0" normalizeH="0" baseline="0" noProof="0" dirty="0">
                <a:ln>
                  <a:noFill/>
                </a:ln>
                <a:solidFill>
                  <a:srgbClr val="FFFF00"/>
                </a:solidFill>
                <a:effectLst/>
                <a:uLnTx/>
                <a:uFillTx/>
                <a:latin typeface="Rockwell" panose="02060603020205020403"/>
                <a:ea typeface="+mn-ea"/>
                <a:cs typeface="+mn-cs"/>
              </a:rPr>
              <a:t>(Acts 6)</a:t>
            </a:r>
            <a:endParaRPr kumimoji="0" lang="en-US" sz="6000" b="0" i="1" u="none" strike="noStrike" kern="1200" cap="none" spc="0" normalizeH="0" baseline="0" noProof="0" dirty="0">
              <a:ln>
                <a:noFill/>
              </a:ln>
              <a:solidFill>
                <a:srgbClr val="FFFF00"/>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E6D88B05-0852-74EC-9CA2-476B02E33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Box 5">
            <a:extLst>
              <a:ext uri="{FF2B5EF4-FFF2-40B4-BE49-F238E27FC236}">
                <a16:creationId xmlns:a16="http://schemas.microsoft.com/office/drawing/2014/main" id="{ED0ED222-5E8F-3575-2577-E10911ECE598}"/>
              </a:ext>
            </a:extLst>
          </p:cNvPr>
          <p:cNvSpPr txBox="1"/>
          <p:nvPr/>
        </p:nvSpPr>
        <p:spPr>
          <a:xfrm>
            <a:off x="543211" y="1771253"/>
            <a:ext cx="10927532" cy="4816703"/>
          </a:xfrm>
          <a:prstGeom prst="rect">
            <a:avLst/>
          </a:prstGeom>
          <a:noFill/>
        </p:spPr>
        <p:txBody>
          <a:bodyPr wrap="square">
            <a:spAutoFit/>
          </a:bodyPr>
          <a:lstStyle/>
          <a:p>
            <a:pPr lvl="0">
              <a:defRPr/>
            </a:pPr>
            <a:r>
              <a:rPr lang="en-US" sz="2000" dirty="0">
                <a:solidFill>
                  <a:prstClr val="white"/>
                </a:solidFill>
              </a:rPr>
              <a:t>In those days when the number of disciples was increasing, the Hellenistic Jews among them complained against the Hebraic Jews because their widows were being overlooked in the daily distribution of food. 2 So the Twelve gathered all the disciples together and said, “It would not be right for us to neglect the ministry of the word of God in order to wait on tables. 3 Brothers and sisters, choose seven men from among you who are known to be full of the Spirit and wisdom. We will turn this responsibility over to them 4 and will give our attention to prayer and the ministry of the word.”</a:t>
            </a:r>
          </a:p>
          <a:p>
            <a:pPr lvl="0">
              <a:defRPr/>
            </a:pPr>
            <a:endParaRPr lang="en-US" sz="1100" dirty="0">
              <a:solidFill>
                <a:prstClr val="white"/>
              </a:solidFill>
            </a:endParaRPr>
          </a:p>
          <a:p>
            <a:pPr lvl="0">
              <a:defRPr/>
            </a:pPr>
            <a:r>
              <a:rPr lang="en-US" sz="2000" dirty="0">
                <a:solidFill>
                  <a:prstClr val="white"/>
                </a:solidFill>
              </a:rPr>
              <a:t>5 This proposal pleased the whole group. They chose Stephen, a man full of faith and of the Holy Spirit; also Philip, </a:t>
            </a:r>
            <a:r>
              <a:rPr lang="en-US" sz="2000" dirty="0" err="1">
                <a:solidFill>
                  <a:prstClr val="white"/>
                </a:solidFill>
              </a:rPr>
              <a:t>Procorus</a:t>
            </a:r>
            <a:r>
              <a:rPr lang="en-US" sz="2000" dirty="0">
                <a:solidFill>
                  <a:prstClr val="white"/>
                </a:solidFill>
              </a:rPr>
              <a:t>, Nicanor, Timon, </a:t>
            </a:r>
            <a:r>
              <a:rPr lang="en-US" sz="2000" dirty="0" err="1">
                <a:solidFill>
                  <a:prstClr val="white"/>
                </a:solidFill>
              </a:rPr>
              <a:t>Parmenas</a:t>
            </a:r>
            <a:r>
              <a:rPr lang="en-US" sz="2000" dirty="0">
                <a:solidFill>
                  <a:prstClr val="white"/>
                </a:solidFill>
              </a:rPr>
              <a:t>, and Nicolas from Antioch, a convert to Judaism. 6 They presented these men to the apostles, who prayed and laid their hands on them.</a:t>
            </a:r>
          </a:p>
          <a:p>
            <a:pPr lvl="0">
              <a:defRPr/>
            </a:pPr>
            <a:endParaRPr lang="en-US" sz="1100" dirty="0">
              <a:solidFill>
                <a:prstClr val="white"/>
              </a:solidFill>
            </a:endParaRPr>
          </a:p>
          <a:p>
            <a:pPr lvl="0">
              <a:defRPr/>
            </a:pPr>
            <a:r>
              <a:rPr lang="en-US" sz="2000" dirty="0">
                <a:solidFill>
                  <a:prstClr val="white"/>
                </a:solidFill>
              </a:rPr>
              <a:t>7 So the word of God spread. The number of disciples in Jerusalem                                                         increased rapidly, and a large number of priests became obedient                                                                     to the faith.</a:t>
            </a:r>
            <a:endParaRPr kumimoji="0" lang="en-US" b="1"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987771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D0FE3-24ED-AFBA-E30E-37073E5529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8DE7228-A1E0-F67B-8DAE-1238A3B92CBD}"/>
              </a:ext>
            </a:extLst>
          </p:cNvPr>
          <p:cNvSpPr txBox="1"/>
          <p:nvPr/>
        </p:nvSpPr>
        <p:spPr>
          <a:xfrm>
            <a:off x="224395" y="148921"/>
            <a:ext cx="1052391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Rockwell" panose="02060603020205020403"/>
              </a:rPr>
              <a:t>How are you going to handle them?</a:t>
            </a:r>
            <a:endParaRPr kumimoji="0" lang="en-US" sz="44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6E4F50FF-3C26-77AB-49F2-B13AAA3AC1AA}"/>
              </a:ext>
            </a:extLst>
          </p:cNvPr>
          <p:cNvSpPr txBox="1"/>
          <p:nvPr/>
        </p:nvSpPr>
        <p:spPr>
          <a:xfrm>
            <a:off x="411366" y="892531"/>
            <a:ext cx="1178063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FFFF00"/>
                </a:solidFill>
                <a:effectLst/>
                <a:uLnTx/>
                <a:uFillTx/>
                <a:latin typeface="Rockwell" panose="02060603020205020403"/>
                <a:ea typeface="+mn-ea"/>
                <a:cs typeface="+mn-cs"/>
              </a:rPr>
              <a:t>Point 2:  Sometimes it’s too much.</a:t>
            </a:r>
            <a:endParaRPr kumimoji="0" lang="en-US" sz="6000" b="0" i="1" u="none" strike="noStrike" kern="1200" cap="none" spc="0" normalizeH="0" baseline="0" noProof="0" dirty="0">
              <a:ln>
                <a:noFill/>
              </a:ln>
              <a:solidFill>
                <a:srgbClr val="FFFF00"/>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83C8F5DF-DDB1-3F56-71A1-7F0602F22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3074" name="Picture 2" descr="24,600+ Hand Off Stock Photos, Pictures &amp; Royalty-Free Images - iStock |  Baton hand off, Relay race hand off, Hand off icon">
            <a:extLst>
              <a:ext uri="{FF2B5EF4-FFF2-40B4-BE49-F238E27FC236}">
                <a16:creationId xmlns:a16="http://schemas.microsoft.com/office/drawing/2014/main" id="{73BC0EF4-0139-4AED-0388-906B3F768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273" y="3967681"/>
            <a:ext cx="5829300" cy="38862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A3B0B6-600A-A134-FEF7-6A44AD5178BC}"/>
              </a:ext>
            </a:extLst>
          </p:cNvPr>
          <p:cNvSpPr txBox="1"/>
          <p:nvPr/>
        </p:nvSpPr>
        <p:spPr>
          <a:xfrm>
            <a:off x="1140739" y="1997589"/>
            <a:ext cx="9985970" cy="2554545"/>
          </a:xfrm>
          <a:prstGeom prst="rect">
            <a:avLst/>
          </a:prstGeom>
          <a:noFill/>
        </p:spPr>
        <p:txBody>
          <a:bodyPr wrap="square">
            <a:spAutoFit/>
          </a:bodyPr>
          <a:lstStyle/>
          <a:p>
            <a:pPr marL="685800" lvl="0" indent="-685800">
              <a:buFont typeface="Wingdings" panose="05000000000000000000" pitchFamily="2" charset="2"/>
              <a:buChar char="q"/>
              <a:defRPr/>
            </a:pPr>
            <a:r>
              <a:rPr lang="en-US" sz="4000" dirty="0">
                <a:solidFill>
                  <a:prstClr val="white"/>
                </a:solidFill>
              </a:rPr>
              <a:t>Do you ever need to “hand off” to the elders? Deacons?  Why?</a:t>
            </a:r>
          </a:p>
          <a:p>
            <a:pPr marL="685800" lvl="0" indent="-685800">
              <a:buFont typeface="Wingdings" panose="05000000000000000000" pitchFamily="2" charset="2"/>
              <a:buChar char="q"/>
              <a:defRPr/>
            </a:pPr>
            <a:r>
              <a:rPr lang="en-US" sz="4000" dirty="0">
                <a:solidFill>
                  <a:prstClr val="white"/>
                </a:solidFill>
              </a:rPr>
              <a:t>When are people’s needs more than we can handle?</a:t>
            </a:r>
          </a:p>
        </p:txBody>
      </p:sp>
      <p:pic>
        <p:nvPicPr>
          <p:cNvPr id="3076" name="Picture 4" descr="Download Poor, Man, Homeless. Royalty-Free Vector Graphic - Pixabay">
            <a:extLst>
              <a:ext uri="{FF2B5EF4-FFF2-40B4-BE49-F238E27FC236}">
                <a16:creationId xmlns:a16="http://schemas.microsoft.com/office/drawing/2014/main" id="{1D11D5B4-BD1C-779B-8573-72ABABEEE5E0}"/>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4506258" y="4482055"/>
            <a:ext cx="1731396" cy="173259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363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1192</TotalTime>
  <Words>1017</Words>
  <Application>Microsoft Office PowerPoint</Application>
  <PresentationFormat>Widescreen</PresentationFormat>
  <Paragraphs>73</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Bookman Old Style</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 Hardcastle</dc:creator>
  <cp:lastModifiedBy>Jack Hardcastle</cp:lastModifiedBy>
  <cp:revision>3</cp:revision>
  <dcterms:created xsi:type="dcterms:W3CDTF">2024-10-08T19:23:37Z</dcterms:created>
  <dcterms:modified xsi:type="dcterms:W3CDTF">2024-10-09T19:39:19Z</dcterms:modified>
</cp:coreProperties>
</file>