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41E6-5127-44C3-AA2B-FF94171D8B1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AFDA-AEAA-46F7-BC8F-D611127F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A7F88-F770-4910-BA08-04BA906D9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AFDA-AEAA-46F7-BC8F-D611127F59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AFDA-AEAA-46F7-BC8F-D611127F59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AFDA-AEAA-46F7-BC8F-D611127F59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AFDA-AEAA-46F7-BC8F-D611127F59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1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27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6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19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0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8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6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4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4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1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8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543B-FD33-4061-9F0D-BB3A82F8274A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B64F-ED21-407F-84F0-22F00710D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89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background with network pattern">
            <a:extLst>
              <a:ext uri="{FF2B5EF4-FFF2-40B4-BE49-F238E27FC236}">
                <a16:creationId xmlns:a16="http://schemas.microsoft.com/office/drawing/2014/main" id="{61B3B004-DDED-086A-E5EF-1210DEC14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696" r="-1" b="7695"/>
          <a:stretch/>
        </p:blipFill>
        <p:spPr>
          <a:xfrm>
            <a:off x="3059" y="-2"/>
            <a:ext cx="12188941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F8EEE-0D29-9735-4EE9-236EB4AC6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623" y="3819147"/>
            <a:ext cx="2571249" cy="25712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DEA750F-9376-BD5E-BE1A-8E0C675E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59771"/>
            <a:ext cx="10970373" cy="521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5B7DE-977F-7B89-0AD8-1B55F848BF52}"/>
              </a:ext>
            </a:extLst>
          </p:cNvPr>
          <p:cNvSpPr txBox="1"/>
          <p:nvPr/>
        </p:nvSpPr>
        <p:spPr>
          <a:xfrm>
            <a:off x="371192" y="5413973"/>
            <a:ext cx="644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SESSION 6: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UNDERSTANDING AND LIVING IN THEIR CULTURE IS NOT THE SAME</a:t>
            </a:r>
          </a:p>
        </p:txBody>
      </p:sp>
    </p:spTree>
    <p:extLst>
      <p:ext uri="{BB962C8B-B14F-4D97-AF65-F5344CB8AC3E}">
        <p14:creationId xmlns:p14="http://schemas.microsoft.com/office/powerpoint/2010/main" val="1415120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erson Thinking Images - Free Download on Freepik">
            <a:extLst>
              <a:ext uri="{FF2B5EF4-FFF2-40B4-BE49-F238E27FC236}">
                <a16:creationId xmlns:a16="http://schemas.microsoft.com/office/drawing/2014/main" id="{0E11BA4A-A47C-9022-1815-D4F1F441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398269" y="1161848"/>
            <a:ext cx="104653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Rockwell" panose="02060603020205020403"/>
              </a:rPr>
              <a:t>Question 4.  You only have $10 to last a week.                   Do you: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a. Buy gas to get to work or groceries for your family?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b. People experiencing poverty often have to make 	decisions we don’t want to make. By the way—if 	you were ever in this situation, you were 	experiencing poverty.</a:t>
            </a:r>
          </a:p>
        </p:txBody>
      </p:sp>
    </p:spTree>
    <p:extLst>
      <p:ext uri="{BB962C8B-B14F-4D97-AF65-F5344CB8AC3E}">
        <p14:creationId xmlns:p14="http://schemas.microsoft.com/office/powerpoint/2010/main" val="2276767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602579" y="917912"/>
            <a:ext cx="1046532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Question 5. On question number 4, you might have thought or said, “A person in this situation could get food stamps.” What 8 documents do you need to get them?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a. Identification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b. Proof of US citizenship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c. Proof or residence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d. Proof of income or unemployment status.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e. Proof of medical hardship (if applicable)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f. Proof of household expenses.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g. Proof of disabilities (if applicable)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h. Proof of school attendance (If applicable)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 err="1">
                <a:solidFill>
                  <a:srgbClr val="FFFF00"/>
                </a:solidFill>
                <a:latin typeface="Rockwell" panose="02060603020205020403"/>
              </a:rPr>
              <a:t>i</a:t>
            </a:r>
            <a:r>
              <a:rPr lang="en-US" sz="2400" b="1" i="1" dirty="0">
                <a:solidFill>
                  <a:srgbClr val="FFFF00"/>
                </a:solidFill>
                <a:latin typeface="Rockwell" panose="02060603020205020403"/>
              </a:rPr>
              <a:t>. And access to a Fax machine, phone, or mail, as well                               as access to a copier or printer.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i="1" dirty="0">
              <a:solidFill>
                <a:srgbClr val="FFFF00"/>
              </a:solidFill>
              <a:latin typeface="Rockwell" panose="02060603020205020403"/>
            </a:endParaRPr>
          </a:p>
        </p:txBody>
      </p:sp>
      <p:pic>
        <p:nvPicPr>
          <p:cNvPr id="4" name="Picture 2" descr="Person Thinking Images - Free Download on Freepik">
            <a:extLst>
              <a:ext uri="{FF2B5EF4-FFF2-40B4-BE49-F238E27FC236}">
                <a16:creationId xmlns:a16="http://schemas.microsoft.com/office/drawing/2014/main" id="{6ADB93A4-4CF9-BE17-B4D7-E4605594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97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erson Thinking Images - Free Download on Freepik">
            <a:extLst>
              <a:ext uri="{FF2B5EF4-FFF2-40B4-BE49-F238E27FC236}">
                <a16:creationId xmlns:a16="http://schemas.microsoft.com/office/drawing/2014/main" id="{EFDB5D23-003C-E768-7FA5-15631BAB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CD94A-9ACA-EBE8-7303-14C9B6C8FB2E}"/>
              </a:ext>
            </a:extLst>
          </p:cNvPr>
          <p:cNvSpPr txBox="1"/>
          <p:nvPr/>
        </p:nvSpPr>
        <p:spPr>
          <a:xfrm>
            <a:off x="380245" y="958177"/>
            <a:ext cx="1101806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Question 6. We started out by saying we were planning a trip. Does anyone actually plan to be poor?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a. Yes.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err="1">
                <a:solidFill>
                  <a:srgbClr val="FFFF00"/>
                </a:solidFill>
              </a:rPr>
              <a:t>i</a:t>
            </a:r>
            <a:r>
              <a:rPr lang="en-US" sz="2000" dirty="0">
                <a:solidFill>
                  <a:srgbClr val="FFFF00"/>
                </a:solidFill>
              </a:rPr>
              <a:t>.  Priests that take vows of poverty. BTW-that isn’t Nathan, Zach, Alan, or Jenni.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ii. People in countries that we consider impoverished—and are often quite satisfied 	    with their culture and lifestyle.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iii. Very rarely—people who choose to live in poverty.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	</a:t>
            </a:r>
            <a:r>
              <a:rPr lang="en-US" sz="2000" i="1" dirty="0">
                <a:solidFill>
                  <a:srgbClr val="FFFF00"/>
                </a:solidFill>
              </a:rPr>
              <a:t>1. Communes</a:t>
            </a:r>
          </a:p>
          <a:p>
            <a:r>
              <a:rPr lang="en-US" sz="2000" i="1" dirty="0">
                <a:solidFill>
                  <a:srgbClr val="FFFF00"/>
                </a:solidFill>
              </a:rPr>
              <a:t>		2. People who choose to live in extreme poverty (IE homeless on purpose).</a:t>
            </a:r>
          </a:p>
          <a:p>
            <a:endParaRPr lang="en-US" sz="2000" i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b. Often no. </a:t>
            </a:r>
            <a:r>
              <a:rPr lang="en-US" sz="2400" dirty="0">
                <a:solidFill>
                  <a:srgbClr val="FFFF00"/>
                </a:solidFill>
              </a:rPr>
              <a:t>It is the result of: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err="1">
                <a:solidFill>
                  <a:srgbClr val="FFFF00"/>
                </a:solidFill>
              </a:rPr>
              <a:t>i</a:t>
            </a:r>
            <a:r>
              <a:rPr lang="en-US" sz="2000" dirty="0">
                <a:solidFill>
                  <a:srgbClr val="FFFF00"/>
                </a:solidFill>
              </a:rPr>
              <a:t>. An unplanned situation (IE illness, loss of income, </a:t>
            </a:r>
            <a:r>
              <a:rPr lang="en-US" sz="2000" dirty="0" err="1">
                <a:solidFill>
                  <a:srgbClr val="FFFF00"/>
                </a:solidFill>
              </a:rPr>
              <a:t>etc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ii. Not knowing there is anything different (think generational).</a:t>
            </a:r>
          </a:p>
        </p:txBody>
      </p:sp>
    </p:spTree>
    <p:extLst>
      <p:ext uri="{BB962C8B-B14F-4D97-AF65-F5344CB8AC3E}">
        <p14:creationId xmlns:p14="http://schemas.microsoft.com/office/powerpoint/2010/main" val="3758596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FINAL THOUGHT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CD94A-9ACA-EBE8-7303-14C9B6C8FB2E}"/>
              </a:ext>
            </a:extLst>
          </p:cNvPr>
          <p:cNvSpPr txBox="1"/>
          <p:nvPr/>
        </p:nvSpPr>
        <p:spPr>
          <a:xfrm>
            <a:off x="362138" y="759001"/>
            <a:ext cx="110180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Poverty isn’t a disease. There isn’t a magic vaccine to make it go away. 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But there are ways to: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	1. </a:t>
            </a:r>
            <a:r>
              <a:rPr lang="en-US" sz="2400" u="sng" dirty="0">
                <a:solidFill>
                  <a:srgbClr val="FFFF00"/>
                </a:solidFill>
              </a:rPr>
              <a:t>Make it temporary</a:t>
            </a:r>
            <a:r>
              <a:rPr lang="en-US" sz="2400" dirty="0">
                <a:solidFill>
                  <a:srgbClr val="FFFF00"/>
                </a:solidFill>
              </a:rPr>
              <a:t>- None of us would go on vacation not planning 	to come home.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	2. </a:t>
            </a:r>
            <a:r>
              <a:rPr lang="en-US" sz="2400" u="sng" dirty="0">
                <a:solidFill>
                  <a:srgbClr val="FFFF00"/>
                </a:solidFill>
              </a:rPr>
              <a:t>Make sure it isn’t fatal</a:t>
            </a:r>
            <a:r>
              <a:rPr lang="en-US" sz="2400" dirty="0">
                <a:solidFill>
                  <a:srgbClr val="FFFF00"/>
                </a:solidFill>
              </a:rPr>
              <a:t>. Yes, living in poverty can be deadly. 	Imagine instead of a tire in question 4 it was heat in the winter or air 	conditioning when it was 115 in Abilene in August.  There are a lot of 	places where you ‘Don’t drink the water.’</a:t>
            </a:r>
          </a:p>
          <a:p>
            <a:r>
              <a:rPr lang="en-US" sz="2400" dirty="0">
                <a:solidFill>
                  <a:srgbClr val="FFFF00"/>
                </a:solidFill>
              </a:rPr>
              <a:t>	3. </a:t>
            </a:r>
            <a:r>
              <a:rPr lang="en-US" sz="2400" u="sng" dirty="0">
                <a:solidFill>
                  <a:srgbClr val="FFFF00"/>
                </a:solidFill>
              </a:rPr>
              <a:t>Welcome foreigners</a:t>
            </a:r>
            <a:r>
              <a:rPr lang="en-US" sz="2400" dirty="0">
                <a:solidFill>
                  <a:srgbClr val="FFFF00"/>
                </a:solidFill>
              </a:rPr>
              <a:t>—sojourners in Abilene living                                               	in poverty.</a:t>
            </a:r>
          </a:p>
        </p:txBody>
      </p:sp>
    </p:spTree>
    <p:extLst>
      <p:ext uri="{BB962C8B-B14F-4D97-AF65-F5344CB8AC3E}">
        <p14:creationId xmlns:p14="http://schemas.microsoft.com/office/powerpoint/2010/main" val="3574500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danese Muslim Man Praying  men side view islam praying stock pictures, royalty-free photos &amp; images">
            <a:extLst>
              <a:ext uri="{FF2B5EF4-FFF2-40B4-BE49-F238E27FC236}">
                <a16:creationId xmlns:a16="http://schemas.microsoft.com/office/drawing/2014/main" id="{7E6B1698-1813-F352-C040-0C9C9B8E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233" y="2184574"/>
            <a:ext cx="4931687" cy="43719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71604" y="244444"/>
            <a:ext cx="554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OPENING 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93557-8E92-E4E5-290C-AD0A57FFCC3B}"/>
              </a:ext>
            </a:extLst>
          </p:cNvPr>
          <p:cNvSpPr txBox="1"/>
          <p:nvPr/>
        </p:nvSpPr>
        <p:spPr>
          <a:xfrm>
            <a:off x="420575" y="887014"/>
            <a:ext cx="11411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does this verse say about how we should reach the materially poor?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8BA635-9322-8CA7-BD35-2484F156FA7B}"/>
              </a:ext>
            </a:extLst>
          </p:cNvPr>
          <p:cNvSpPr txBox="1"/>
          <p:nvPr/>
        </p:nvSpPr>
        <p:spPr>
          <a:xfrm>
            <a:off x="734496" y="2622624"/>
            <a:ext cx="85789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33  “‘When a foreigner resides among you in your land, do not mistreat them.  34  The foreigner residing among you must be treated as your native-born. Love them as yourself, for you were foreigners in Egypt. I am the LORD your God.                   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(Leviticus 19:33-34)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utoShape 2" descr="Dos and Don'ts for Breastfeeding Mothers">
            <a:extLst>
              <a:ext uri="{FF2B5EF4-FFF2-40B4-BE49-F238E27FC236}">
                <a16:creationId xmlns:a16="http://schemas.microsoft.com/office/drawing/2014/main" id="{EF3E82D7-46D4-B7CB-7F5C-D21DD76C2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5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402232" y="272436"/>
            <a:ext cx="116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DISCUSSION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588954" y="787952"/>
            <a:ext cx="100217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If we are going on a trip to ______________(pick a foreign country) what are some things you would want to know before you went?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Some likely responses are: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31BF1-0C44-4EF7-7429-1F8DC2531959}"/>
              </a:ext>
            </a:extLst>
          </p:cNvPr>
          <p:cNvSpPr txBox="1"/>
          <p:nvPr/>
        </p:nvSpPr>
        <p:spPr>
          <a:xfrm>
            <a:off x="1360284" y="2898131"/>
            <a:ext cx="76298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1.  How long you’re staying?</a:t>
            </a:r>
          </a:p>
          <a:p>
            <a:r>
              <a:rPr lang="en-US" sz="3200" dirty="0"/>
              <a:t>2.  How are you going get there?</a:t>
            </a:r>
          </a:p>
          <a:p>
            <a:r>
              <a:rPr lang="en-US" sz="3200" dirty="0"/>
              <a:t>3.  How will you need to get around?</a:t>
            </a:r>
          </a:p>
          <a:p>
            <a:r>
              <a:rPr lang="en-US" sz="3200" dirty="0"/>
              <a:t>4.  How much will stuff cost?</a:t>
            </a:r>
          </a:p>
          <a:p>
            <a:r>
              <a:rPr lang="en-US" sz="3200" dirty="0"/>
              <a:t>5.  What are their culture and customs?</a:t>
            </a:r>
          </a:p>
          <a:p>
            <a:r>
              <a:rPr lang="en-US" sz="3200" dirty="0"/>
              <a:t>6.  What clothes should you pack?</a:t>
            </a:r>
          </a:p>
        </p:txBody>
      </p:sp>
    </p:spTree>
    <p:extLst>
      <p:ext uri="{BB962C8B-B14F-4D97-AF65-F5344CB8AC3E}">
        <p14:creationId xmlns:p14="http://schemas.microsoft.com/office/powerpoint/2010/main" val="3570832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402232" y="272436"/>
            <a:ext cx="116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DISCUSSION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588954" y="1032395"/>
            <a:ext cx="100217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traveled somewhere and it wasn’t like you thought?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FFFF00"/>
              </a:solidFill>
              <a:latin typeface="Rockwell" panose="020606030202050204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Rockwell" panose="02060603020205020403"/>
              </a:rPr>
              <a:t>Example: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‘Who has seen the Mona Lisa?”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If you haven’t seen it in person, it likely isn’t what you think.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9FC8C-68A1-C2AB-4858-3FA0D472D1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39166" y="3094019"/>
            <a:ext cx="5761018" cy="384187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92951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ONE:  Poverty isn’t a location, but it can form a different culture.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41622-37B7-E41F-946B-D701DAE876CB}"/>
              </a:ext>
            </a:extLst>
          </p:cNvPr>
          <p:cNvSpPr txBox="1"/>
          <p:nvPr/>
        </p:nvSpPr>
        <p:spPr>
          <a:xfrm>
            <a:off x="823867" y="3808874"/>
            <a:ext cx="71793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Today we will talk about the difference in learning about poverty and living it. It can be just as different as reading about France, taking a high-school French class, and then being able to actually live there.</a:t>
            </a:r>
          </a:p>
        </p:txBody>
      </p:sp>
      <p:pic>
        <p:nvPicPr>
          <p:cNvPr id="3074" name="Picture 2" descr="Child poverty realities: insights from four European nations - Humanium">
            <a:extLst>
              <a:ext uri="{FF2B5EF4-FFF2-40B4-BE49-F238E27FC236}">
                <a16:creationId xmlns:a16="http://schemas.microsoft.com/office/drawing/2014/main" id="{E8B2755A-7DB9-DB5D-72FA-F3D0E41A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53" y="1339914"/>
            <a:ext cx="6490506" cy="43243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806236" y="1095769"/>
            <a:ext cx="100217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discussed earlier it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 Hard to define.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 Has its own language.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 </a:t>
            </a: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O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ften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passed from parents to children.</a:t>
            </a:r>
          </a:p>
        </p:txBody>
      </p:sp>
    </p:spTree>
    <p:extLst>
      <p:ext uri="{BB962C8B-B14F-4D97-AF65-F5344CB8AC3E}">
        <p14:creationId xmlns:p14="http://schemas.microsoft.com/office/powerpoint/2010/main" val="2594670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 flipH="1">
            <a:off x="334283" y="243861"/>
            <a:ext cx="1056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788130" y="860379"/>
            <a:ext cx="9623356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median savings of a 30-year-old in the United States is ____________?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You wake up and your car won’t start, how do you get to work (or church) using only public transportation?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You have a blowout and need new tires. Can you: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	a. Get your car to a tire shop?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	b. Afford to pay for the tires?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4. You only have $10 to last a week. Do you: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	Buy gas to get to work or groceries for your family?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5. On question number 4, you might have thought                                  	or said, “A person in this situation could get                                 	food stamps.” What 8 documents do you need                                    	to get them?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Rockwell" panose="02060603020205020403"/>
              </a:rPr>
              <a:t>6. We started out by saying we were planning a trip.  	                     	Does anyone actually plan to be poor?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</p:txBody>
      </p:sp>
      <p:pic>
        <p:nvPicPr>
          <p:cNvPr id="4098" name="Picture 2" descr="Person Thinking Images - Free Download on Freepik">
            <a:extLst>
              <a:ext uri="{FF2B5EF4-FFF2-40B4-BE49-F238E27FC236}">
                <a16:creationId xmlns:a16="http://schemas.microsoft.com/office/drawing/2014/main" id="{988BDE7C-7314-B855-D2EC-E2081999C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57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erson Thinking Images - Free Download on Freepik">
            <a:extLst>
              <a:ext uri="{FF2B5EF4-FFF2-40B4-BE49-F238E27FC236}">
                <a16:creationId xmlns:a16="http://schemas.microsoft.com/office/drawing/2014/main" id="{A46FC7A7-B1F5-3E94-8E75-E9F7B147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426924" y="1319212"/>
            <a:ext cx="1002170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Rockwell" panose="02060603020205020403"/>
              </a:rPr>
              <a:t>Question 1: The median savings level of a 30-year-old in the United States is about $3,200.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a. This is very misleading because almost 50% of 	‘young people’ have no savings.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b. Across all age groups, about 20% have no 	savings.</a:t>
            </a:r>
          </a:p>
        </p:txBody>
      </p:sp>
    </p:spTree>
    <p:extLst>
      <p:ext uri="{BB962C8B-B14F-4D97-AF65-F5344CB8AC3E}">
        <p14:creationId xmlns:p14="http://schemas.microsoft.com/office/powerpoint/2010/main" val="3167682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erson Thinking Images - Free Download on Freepik">
            <a:extLst>
              <a:ext uri="{FF2B5EF4-FFF2-40B4-BE49-F238E27FC236}">
                <a16:creationId xmlns:a16="http://schemas.microsoft.com/office/drawing/2014/main" id="{A7452946-94DF-03DF-CE7B-763D2724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605660" y="1208983"/>
            <a:ext cx="100217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Rockwell" panose="02060603020205020403"/>
              </a:rPr>
              <a:t>Question 2:  You wake up and your car won’t start, how do you get to work (or church) using only public transportation?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a. Trick Question. There is no public 	transportation 	in Abilene on Sunday.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b. If you said I would call someone for a ride, that 	implies you have a working phone.</a:t>
            </a:r>
          </a:p>
        </p:txBody>
      </p:sp>
    </p:spTree>
    <p:extLst>
      <p:ext uri="{BB962C8B-B14F-4D97-AF65-F5344CB8AC3E}">
        <p14:creationId xmlns:p14="http://schemas.microsoft.com/office/powerpoint/2010/main" val="411780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0A5CB-284F-4B70-E807-0E985BD0DCF2}"/>
              </a:ext>
            </a:extLst>
          </p:cNvPr>
          <p:cNvSpPr txBox="1"/>
          <p:nvPr/>
        </p:nvSpPr>
        <p:spPr>
          <a:xfrm>
            <a:off x="298764" y="272436"/>
            <a:ext cx="1123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TWO:  A quiz to understand living in poverty.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51BDC3-17E1-52BD-BF60-E009D32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5160896"/>
            <a:ext cx="3026521" cy="14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E6DCF-0A06-DBEF-74B3-1791B5340C31}"/>
              </a:ext>
            </a:extLst>
          </p:cNvPr>
          <p:cNvSpPr txBox="1"/>
          <p:nvPr/>
        </p:nvSpPr>
        <p:spPr>
          <a:xfrm>
            <a:off x="709354" y="1265544"/>
            <a:ext cx="1002170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Rockwell" panose="02060603020205020403"/>
              </a:rPr>
              <a:t>Question 3:  You have a blowout and need new tires. Can you: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lvl="2"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a. Get your car to a tire shop?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b. Afford to pay for the tires?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FFFF00"/>
              </a:solidFill>
              <a:latin typeface="Rockwell" panose="020606030202050204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Rockwell" panose="02060603020205020403"/>
              </a:rPr>
              <a:t>	c. 37% of Americans cannot afford a $400 			    emergency expense (1 tire)</a:t>
            </a:r>
          </a:p>
        </p:txBody>
      </p:sp>
      <p:pic>
        <p:nvPicPr>
          <p:cNvPr id="4" name="Picture 2" descr="Person Thinking Images - Free Download on Freepik">
            <a:extLst>
              <a:ext uri="{FF2B5EF4-FFF2-40B4-BE49-F238E27FC236}">
                <a16:creationId xmlns:a16="http://schemas.microsoft.com/office/drawing/2014/main" id="{C5B3809D-C981-5EA7-A10E-1EC27946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802" y="1601771"/>
            <a:ext cx="4762865" cy="5105400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32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1166</Words>
  <Application>Microsoft Office PowerPoint</Application>
  <PresentationFormat>Widescreen</PresentationFormat>
  <Paragraphs>101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Hardcastle</dc:creator>
  <cp:lastModifiedBy>Jack Hardcastle</cp:lastModifiedBy>
  <cp:revision>2</cp:revision>
  <dcterms:created xsi:type="dcterms:W3CDTF">2024-09-26T15:52:16Z</dcterms:created>
  <dcterms:modified xsi:type="dcterms:W3CDTF">2024-09-27T16:28:05Z</dcterms:modified>
</cp:coreProperties>
</file>