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6" d="100"/>
          <a:sy n="106"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F3BDC-C847-46DB-8D41-F53394700977}"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AD5AF-A648-485D-A404-373FAB1F8AC5}" type="slidenum">
              <a:rPr lang="en-US" smtClean="0"/>
              <a:t>‹#›</a:t>
            </a:fld>
            <a:endParaRPr lang="en-US"/>
          </a:p>
        </p:txBody>
      </p:sp>
    </p:spTree>
    <p:extLst>
      <p:ext uri="{BB962C8B-B14F-4D97-AF65-F5344CB8AC3E}">
        <p14:creationId xmlns:p14="http://schemas.microsoft.com/office/powerpoint/2010/main" val="59240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A7F88-F770-4910-BA08-04BA906D969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462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57220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356854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3646674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7561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777388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2A543B-FD33-4061-9F0D-BB3A82F8274A}"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4172289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2A543B-FD33-4061-9F0D-BB3A82F8274A}"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191379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313713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59484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66494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A543B-FD33-4061-9F0D-BB3A82F8274A}"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45734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A543B-FD33-4061-9F0D-BB3A82F8274A}"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03103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A543B-FD33-4061-9F0D-BB3A82F8274A}"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87092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A543B-FD33-4061-9F0D-BB3A82F8274A}"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61669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A543B-FD33-4061-9F0D-BB3A82F8274A}"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61614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06284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382879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2A543B-FD33-4061-9F0D-BB3A82F8274A}" type="datetimeFigureOut">
              <a:rPr lang="en-US" smtClean="0"/>
              <a:t>9/4/2024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25B64F-ED21-407F-84F0-22F00710DF59}" type="slidenum">
              <a:rPr lang="en-US" smtClean="0"/>
              <a:t>‹#›</a:t>
            </a:fld>
            <a:endParaRPr lang="en-US"/>
          </a:p>
        </p:txBody>
      </p:sp>
    </p:spTree>
    <p:extLst>
      <p:ext uri="{BB962C8B-B14F-4D97-AF65-F5344CB8AC3E}">
        <p14:creationId xmlns:p14="http://schemas.microsoft.com/office/powerpoint/2010/main" val="1120870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with network pattern">
            <a:extLst>
              <a:ext uri="{FF2B5EF4-FFF2-40B4-BE49-F238E27FC236}">
                <a16:creationId xmlns:a16="http://schemas.microsoft.com/office/drawing/2014/main" id="{61B3B004-DDED-086A-E5EF-1210DEC14472}"/>
              </a:ext>
            </a:extLst>
          </p:cNvPr>
          <p:cNvPicPr>
            <a:picLocks noChangeAspect="1"/>
          </p:cNvPicPr>
          <p:nvPr/>
        </p:nvPicPr>
        <p:blipFill rotWithShape="1">
          <a:blip r:embed="rId3">
            <a:alphaModFix/>
          </a:blip>
          <a:srcRect t="7696" r="-1" b="7695"/>
          <a:stretch/>
        </p:blipFill>
        <p:spPr>
          <a:xfrm>
            <a:off x="3059" y="-2"/>
            <a:ext cx="12188941" cy="6857990"/>
          </a:xfrm>
          <a:prstGeom prst="rect">
            <a:avLst/>
          </a:prstGeom>
        </p:spPr>
      </p:pic>
      <p:pic>
        <p:nvPicPr>
          <p:cNvPr id="4" name="Picture 3">
            <a:extLst>
              <a:ext uri="{FF2B5EF4-FFF2-40B4-BE49-F238E27FC236}">
                <a16:creationId xmlns:a16="http://schemas.microsoft.com/office/drawing/2014/main" id="{BA5F8EEE-0D29-9735-4EE9-236EB4AC6CA4}"/>
              </a:ext>
            </a:extLst>
          </p:cNvPr>
          <p:cNvPicPr>
            <a:picLocks noChangeAspect="1"/>
          </p:cNvPicPr>
          <p:nvPr/>
        </p:nvPicPr>
        <p:blipFill>
          <a:blip r:embed="rId4"/>
          <a:stretch>
            <a:fillRect/>
          </a:stretch>
        </p:blipFill>
        <p:spPr>
          <a:xfrm>
            <a:off x="8186623" y="3819147"/>
            <a:ext cx="2571249" cy="2571249"/>
          </a:xfrm>
          <a:prstGeom prst="rect">
            <a:avLst/>
          </a:prstGeom>
          <a:effectLst>
            <a:softEdge rad="635000"/>
          </a:effectLst>
        </p:spPr>
      </p:pic>
      <p:pic>
        <p:nvPicPr>
          <p:cNvPr id="4098" name="Picture 2">
            <a:extLst>
              <a:ext uri="{FF2B5EF4-FFF2-40B4-BE49-F238E27FC236}">
                <a16:creationId xmlns:a16="http://schemas.microsoft.com/office/drawing/2014/main" id="{9DEA750F-9376-BD5E-BE1A-8E0C675E2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8" y="259771"/>
            <a:ext cx="10970373" cy="52162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2BD5B7DE-977F-7B89-0AD8-1B55F848BF52}"/>
              </a:ext>
            </a:extLst>
          </p:cNvPr>
          <p:cNvSpPr txBox="1"/>
          <p:nvPr/>
        </p:nvSpPr>
        <p:spPr>
          <a:xfrm>
            <a:off x="371192" y="5730844"/>
            <a:ext cx="905346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Rockwell" panose="02060603020205020403"/>
                <a:ea typeface="+mn-ea"/>
                <a:cs typeface="+mn-cs"/>
              </a:rPr>
              <a:t>SESSION 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FFFF00"/>
                </a:solidFill>
                <a:latin typeface="Rockwell" panose="02060603020205020403"/>
              </a:rPr>
              <a:t>UNDERSTANDING THE LANGUAGE OF POVERTY</a:t>
            </a:r>
            <a:endParaRPr kumimoji="0" lang="en-US" sz="2400" b="1" i="0" u="none" strike="noStrike" kern="1200" cap="none" spc="0" normalizeH="0" baseline="0" noProof="0" dirty="0">
              <a:ln>
                <a:noFill/>
              </a:ln>
              <a:solidFill>
                <a:srgbClr val="FFFF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415120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rain communication is fast and complex">
            <a:extLst>
              <a:ext uri="{FF2B5EF4-FFF2-40B4-BE49-F238E27FC236}">
                <a16:creationId xmlns:a16="http://schemas.microsoft.com/office/drawing/2014/main" id="{A9132321-1B58-7C8D-3530-853FEB84F66E}"/>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7535310" y="-367684"/>
            <a:ext cx="4656690" cy="279401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215620" y="151138"/>
            <a:ext cx="116342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Rockwell" panose="02060603020205020403"/>
              </a:rPr>
              <a:t>CLOSER</a:t>
            </a:r>
            <a:endParaRPr kumimoji="0" lang="en-US" sz="4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9A318EED-C29E-9431-1C7E-C1DE471D36D4}"/>
              </a:ext>
            </a:extLst>
          </p:cNvPr>
          <p:cNvSpPr txBox="1"/>
          <p:nvPr/>
        </p:nvSpPr>
        <p:spPr>
          <a:xfrm>
            <a:off x="716636" y="2073320"/>
            <a:ext cx="11179617" cy="3416320"/>
          </a:xfrm>
          <a:prstGeom prst="rect">
            <a:avLst/>
          </a:prstGeom>
          <a:noFill/>
        </p:spPr>
        <p:txBody>
          <a:bodyPr wrap="square">
            <a:spAutoFit/>
          </a:bodyPr>
          <a:lstStyle/>
          <a:p>
            <a:r>
              <a:rPr lang="en-US" sz="3600" b="1" dirty="0">
                <a:solidFill>
                  <a:srgbClr val="FFFF00"/>
                </a:solidFill>
              </a:rPr>
              <a:t>Discuss ways we can better learn how to communicate with those in poverty, knowing a different approach is needed. How can just handing out money be a bad thing? Why is communication and relationship building more important to the process of helping? </a:t>
            </a:r>
          </a:p>
        </p:txBody>
      </p:sp>
      <p:pic>
        <p:nvPicPr>
          <p:cNvPr id="3076" name="Picture 4" descr="Poverty is not only an ignored word - Gulf Times">
            <a:extLst>
              <a:ext uri="{FF2B5EF4-FFF2-40B4-BE49-F238E27FC236}">
                <a16:creationId xmlns:a16="http://schemas.microsoft.com/office/drawing/2014/main" id="{0CB66936-987B-EBD9-8213-138648521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0951" y="258970"/>
            <a:ext cx="1780515" cy="10166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454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15620" y="151138"/>
            <a:ext cx="116342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Rockwell" panose="02060603020205020403"/>
              </a:rPr>
              <a:t>FOR THE ROAD</a:t>
            </a:r>
            <a:endParaRPr kumimoji="0" lang="en-US" sz="4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 name="TextBox 5">
            <a:extLst>
              <a:ext uri="{FF2B5EF4-FFF2-40B4-BE49-F238E27FC236}">
                <a16:creationId xmlns:a16="http://schemas.microsoft.com/office/drawing/2014/main" id="{9A318EED-C29E-9431-1C7E-C1DE471D36D4}"/>
              </a:ext>
            </a:extLst>
          </p:cNvPr>
          <p:cNvSpPr txBox="1"/>
          <p:nvPr/>
        </p:nvSpPr>
        <p:spPr>
          <a:xfrm>
            <a:off x="925714" y="1180669"/>
            <a:ext cx="7421582" cy="5078313"/>
          </a:xfrm>
          <a:prstGeom prst="rect">
            <a:avLst/>
          </a:prstGeom>
          <a:noFill/>
        </p:spPr>
        <p:txBody>
          <a:bodyPr wrap="square">
            <a:spAutoFit/>
          </a:bodyPr>
          <a:lstStyle/>
          <a:p>
            <a:r>
              <a:rPr lang="en-US" sz="3600" b="1" dirty="0">
                <a:solidFill>
                  <a:srgbClr val="FFFF00"/>
                </a:solidFill>
              </a:rPr>
              <a:t>As a family, what are some things we can do to put ourselves in situations to help and have conversations with those in poverty? Brainstorm ways you can talk more with people in poverty (safety first, always) so we can better understand the thought process. </a:t>
            </a:r>
          </a:p>
        </p:txBody>
      </p:sp>
      <p:pic>
        <p:nvPicPr>
          <p:cNvPr id="5122" name="Picture 2" descr="Family Clipart Images – Browse 118,644 Stock Photos, Vectors ...">
            <a:extLst>
              <a:ext uri="{FF2B5EF4-FFF2-40B4-BE49-F238E27FC236}">
                <a16:creationId xmlns:a16="http://schemas.microsoft.com/office/drawing/2014/main" id="{936D4C4D-80ED-92F6-F04F-373C87441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979" y="2357297"/>
            <a:ext cx="3905250" cy="3429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8107118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71604" y="244444"/>
            <a:ext cx="554977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ckwell" panose="02060603020205020403"/>
                <a:ea typeface="+mn-ea"/>
                <a:cs typeface="+mn-cs"/>
              </a:rPr>
              <a:t>OPENING QUESTION:</a:t>
            </a:r>
          </a:p>
        </p:txBody>
      </p:sp>
      <p:sp>
        <p:nvSpPr>
          <p:cNvPr id="5" name="TextBox 4">
            <a:extLst>
              <a:ext uri="{FF2B5EF4-FFF2-40B4-BE49-F238E27FC236}">
                <a16:creationId xmlns:a16="http://schemas.microsoft.com/office/drawing/2014/main" id="{74293557-8E92-E4E5-290C-AD0A57FFCC3B}"/>
              </a:ext>
            </a:extLst>
          </p:cNvPr>
          <p:cNvSpPr txBox="1"/>
          <p:nvPr/>
        </p:nvSpPr>
        <p:spPr>
          <a:xfrm>
            <a:off x="1496070" y="1336888"/>
            <a:ext cx="10795518" cy="33547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Rockwell" panose="02060603020205020403"/>
                <a:ea typeface="+mn-ea"/>
                <a:cs typeface="+mn-cs"/>
              </a:rPr>
              <a:t>Have you ever been in a situation where you felt like everyone was speaking a different language?              </a:t>
            </a:r>
            <a:r>
              <a:rPr kumimoji="0" lang="en-US" sz="3600" b="0" i="0" u="none" strike="noStrike" kern="1200" cap="none" spc="0" normalizeH="0" baseline="0" noProof="0" dirty="0">
                <a:ln>
                  <a:noFill/>
                </a:ln>
                <a:solidFill>
                  <a:srgbClr val="FFFF00"/>
                </a:solidFill>
                <a:effectLst/>
                <a:uLnTx/>
                <a:uFillTx/>
                <a:latin typeface="Rockwell" panose="02060603020205020403"/>
                <a:ea typeface="+mn-ea"/>
                <a:cs typeface="+mn-cs"/>
              </a:rPr>
              <a:t>What was that like for you? Were you able to bridge that gap of misunderstanding? </a:t>
            </a:r>
            <a:endParaRPr kumimoji="0" lang="en-US" sz="4400" b="0" i="0" u="none" strike="noStrike" kern="1200" cap="none" spc="0" normalizeH="0" baseline="0" noProof="0" dirty="0">
              <a:ln>
                <a:noFill/>
              </a:ln>
              <a:solidFill>
                <a:srgbClr val="FFFF00"/>
              </a:solidFill>
              <a:effectLst/>
              <a:uLnTx/>
              <a:uFillTx/>
              <a:latin typeface="Rockwell" panose="02060603020205020403"/>
              <a:ea typeface="+mn-ea"/>
              <a:cs typeface="+mn-cs"/>
            </a:endParaRPr>
          </a:p>
        </p:txBody>
      </p:sp>
      <p:pic>
        <p:nvPicPr>
          <p:cNvPr id="4098" name="Picture 2" descr="People Speaking Different Languages Vector Images (over 420)">
            <a:extLst>
              <a:ext uri="{FF2B5EF4-FFF2-40B4-BE49-F238E27FC236}">
                <a16:creationId xmlns:a16="http://schemas.microsoft.com/office/drawing/2014/main" id="{DD039B48-3E19-85D4-A9CB-485302587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997" y="4689695"/>
            <a:ext cx="7400007" cy="25032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4267255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402232" y="272436"/>
            <a:ext cx="116342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ockwell" panose="02060603020205020403"/>
                <a:ea typeface="+mn-ea"/>
                <a:cs typeface="+mn-cs"/>
              </a:rPr>
              <a:t>VIDEO:  UNDERSTANDING LANGUAGE AND HIDDEN RULES</a:t>
            </a:r>
          </a:p>
        </p:txBody>
      </p:sp>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8273367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15620" y="151138"/>
            <a:ext cx="116342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ckwell" panose="02060603020205020403"/>
                <a:ea typeface="+mn-ea"/>
                <a:cs typeface="+mn-cs"/>
              </a:rPr>
              <a:t>UNDERSTANDING PARABLE LANGUAGE</a:t>
            </a:r>
          </a:p>
        </p:txBody>
      </p:sp>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Box 4">
            <a:extLst>
              <a:ext uri="{FF2B5EF4-FFF2-40B4-BE49-F238E27FC236}">
                <a16:creationId xmlns:a16="http://schemas.microsoft.com/office/drawing/2014/main" id="{7C1D2918-5CEE-6493-D731-BC96A718DC0F}"/>
              </a:ext>
            </a:extLst>
          </p:cNvPr>
          <p:cNvSpPr txBox="1"/>
          <p:nvPr/>
        </p:nvSpPr>
        <p:spPr>
          <a:xfrm>
            <a:off x="804217" y="1399513"/>
            <a:ext cx="7081351" cy="4154984"/>
          </a:xfrm>
          <a:prstGeom prst="rect">
            <a:avLst/>
          </a:prstGeom>
          <a:noFill/>
        </p:spPr>
        <p:txBody>
          <a:bodyPr wrap="square">
            <a:spAutoFit/>
          </a:bodyPr>
          <a:lstStyle/>
          <a:p>
            <a:r>
              <a:rPr lang="en-US" sz="4400" b="1" dirty="0">
                <a:solidFill>
                  <a:srgbClr val="FFFF00"/>
                </a:solidFill>
              </a:rPr>
              <a:t>How were parables a form of language everyone could understand no matter what socioeconomic status they were? </a:t>
            </a:r>
          </a:p>
        </p:txBody>
      </p:sp>
      <p:pic>
        <p:nvPicPr>
          <p:cNvPr id="1026" name="Picture 2" descr="The Sower Prints by Johne Richardson - Bone Creek Museum of Agrarian Art">
            <a:extLst>
              <a:ext uri="{FF2B5EF4-FFF2-40B4-BE49-F238E27FC236}">
                <a16:creationId xmlns:a16="http://schemas.microsoft.com/office/drawing/2014/main" id="{BAF5BA14-F10A-0EC0-4F93-891CC750B534}"/>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rcRect/>
          <a:stretch>
            <a:fillRect/>
          </a:stretch>
        </p:blipFill>
        <p:spPr bwMode="auto">
          <a:xfrm>
            <a:off x="6845079" y="1244284"/>
            <a:ext cx="5430950" cy="411536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1077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15620" y="151138"/>
            <a:ext cx="116342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Rockwell" panose="02060603020205020403"/>
              </a:rPr>
              <a:t>THE WEALTH COMPARISON</a:t>
            </a:r>
            <a:endParaRPr kumimoji="0" lang="en-US" sz="4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9A318EED-C29E-9431-1C7E-C1DE471D36D4}"/>
              </a:ext>
            </a:extLst>
          </p:cNvPr>
          <p:cNvSpPr txBox="1"/>
          <p:nvPr/>
        </p:nvSpPr>
        <p:spPr>
          <a:xfrm>
            <a:off x="934770" y="1162563"/>
            <a:ext cx="6887424" cy="5078313"/>
          </a:xfrm>
          <a:prstGeom prst="rect">
            <a:avLst/>
          </a:prstGeom>
          <a:noFill/>
        </p:spPr>
        <p:txBody>
          <a:bodyPr wrap="square">
            <a:spAutoFit/>
          </a:bodyPr>
          <a:lstStyle/>
          <a:p>
            <a:r>
              <a:rPr lang="en-US" sz="3600" dirty="0">
                <a:solidFill>
                  <a:srgbClr val="FFFF00"/>
                </a:solidFill>
              </a:rPr>
              <a:t>19 “There was a rich man who was dressed in purple and fine linen and lived in luxury every day. 20 At his gate was laid a beggar named Lazarus, covered with sores 21 and longing to eat what fell from the rich man’s table. Even the dogs came and licked his sores.</a:t>
            </a:r>
          </a:p>
        </p:txBody>
      </p:sp>
      <p:sp>
        <p:nvSpPr>
          <p:cNvPr id="8" name="TextBox 7">
            <a:extLst>
              <a:ext uri="{FF2B5EF4-FFF2-40B4-BE49-F238E27FC236}">
                <a16:creationId xmlns:a16="http://schemas.microsoft.com/office/drawing/2014/main" id="{3314100D-6EE0-7E03-F7DC-5D2CB0657AC7}"/>
              </a:ext>
            </a:extLst>
          </p:cNvPr>
          <p:cNvSpPr txBox="1"/>
          <p:nvPr/>
        </p:nvSpPr>
        <p:spPr>
          <a:xfrm>
            <a:off x="8691326" y="1339974"/>
            <a:ext cx="3293197" cy="3416320"/>
          </a:xfrm>
          <a:prstGeom prst="rect">
            <a:avLst/>
          </a:prstGeom>
          <a:noFill/>
        </p:spPr>
        <p:txBody>
          <a:bodyPr wrap="square">
            <a:spAutoFit/>
          </a:bodyPr>
          <a:lstStyle/>
          <a:p>
            <a:r>
              <a:rPr lang="en-US" sz="2400" dirty="0"/>
              <a:t>What distinguished the two main characters here? </a:t>
            </a:r>
          </a:p>
          <a:p>
            <a:endParaRPr lang="en-US" sz="2400" dirty="0"/>
          </a:p>
          <a:p>
            <a:r>
              <a:rPr lang="en-US" sz="2400" dirty="0"/>
              <a:t>How do you think the people responded to this story?   What was their mindset at the beginning? </a:t>
            </a:r>
          </a:p>
        </p:txBody>
      </p:sp>
      <p:sp>
        <p:nvSpPr>
          <p:cNvPr id="9" name="TextBox 8">
            <a:extLst>
              <a:ext uri="{FF2B5EF4-FFF2-40B4-BE49-F238E27FC236}">
                <a16:creationId xmlns:a16="http://schemas.microsoft.com/office/drawing/2014/main" id="{C1E7437B-29D9-0149-7D9A-E322D7E6F80C}"/>
              </a:ext>
            </a:extLst>
          </p:cNvPr>
          <p:cNvSpPr txBox="1"/>
          <p:nvPr/>
        </p:nvSpPr>
        <p:spPr>
          <a:xfrm>
            <a:off x="144856" y="6264998"/>
            <a:ext cx="2507810" cy="461665"/>
          </a:xfrm>
          <a:prstGeom prst="rect">
            <a:avLst/>
          </a:prstGeom>
          <a:noFill/>
        </p:spPr>
        <p:txBody>
          <a:bodyPr wrap="square" rtlCol="0">
            <a:spAutoFit/>
          </a:bodyPr>
          <a:lstStyle/>
          <a:p>
            <a:r>
              <a:rPr lang="en-US" sz="2400" dirty="0"/>
              <a:t>Luke 16</a:t>
            </a:r>
          </a:p>
        </p:txBody>
      </p:sp>
    </p:spTree>
    <p:extLst>
      <p:ext uri="{BB962C8B-B14F-4D97-AF65-F5344CB8AC3E}">
        <p14:creationId xmlns:p14="http://schemas.microsoft.com/office/powerpoint/2010/main" val="2452591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15620" y="151138"/>
            <a:ext cx="116342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Rockwell" panose="02060603020205020403"/>
              </a:rPr>
              <a:t>THE WORLDLY SEPARATION</a:t>
            </a:r>
            <a:endParaRPr kumimoji="0" lang="en-US" sz="4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9A318EED-C29E-9431-1C7E-C1DE471D36D4}"/>
              </a:ext>
            </a:extLst>
          </p:cNvPr>
          <p:cNvSpPr txBox="1"/>
          <p:nvPr/>
        </p:nvSpPr>
        <p:spPr>
          <a:xfrm>
            <a:off x="1025305" y="1334578"/>
            <a:ext cx="6887424" cy="4832092"/>
          </a:xfrm>
          <a:prstGeom prst="rect">
            <a:avLst/>
          </a:prstGeom>
          <a:noFill/>
        </p:spPr>
        <p:txBody>
          <a:bodyPr wrap="square">
            <a:spAutoFit/>
          </a:bodyPr>
          <a:lstStyle/>
          <a:p>
            <a:r>
              <a:rPr lang="en-US" sz="2800" dirty="0">
                <a:solidFill>
                  <a:srgbClr val="FFFF00"/>
                </a:solidFill>
              </a:rPr>
              <a:t>22 “The time came when the beggar died and the angels carried him to Abraham’s side. The rich man also died and was buried. 23 In Hades, where he was in torment, he looked up and saw Abraham far away, with Lazarus by his side. 24 So he called to him, ‘Father Abraham, have pity on me and send Lazarus to dip the tip of his finger in water and cool my tongue, because I am in agony in this fire.’</a:t>
            </a:r>
          </a:p>
        </p:txBody>
      </p:sp>
      <p:sp>
        <p:nvSpPr>
          <p:cNvPr id="8" name="TextBox 7">
            <a:extLst>
              <a:ext uri="{FF2B5EF4-FFF2-40B4-BE49-F238E27FC236}">
                <a16:creationId xmlns:a16="http://schemas.microsoft.com/office/drawing/2014/main" id="{3314100D-6EE0-7E03-F7DC-5D2CB0657AC7}"/>
              </a:ext>
            </a:extLst>
          </p:cNvPr>
          <p:cNvSpPr txBox="1"/>
          <p:nvPr/>
        </p:nvSpPr>
        <p:spPr>
          <a:xfrm>
            <a:off x="8763754" y="1874128"/>
            <a:ext cx="3293197" cy="2677656"/>
          </a:xfrm>
          <a:prstGeom prst="rect">
            <a:avLst/>
          </a:prstGeom>
          <a:noFill/>
        </p:spPr>
        <p:txBody>
          <a:bodyPr wrap="square">
            <a:spAutoFit/>
          </a:bodyPr>
          <a:lstStyle/>
          <a:p>
            <a:r>
              <a:rPr lang="en-US" sz="2400" dirty="0"/>
              <a:t>How did this flip the message? </a:t>
            </a:r>
          </a:p>
          <a:p>
            <a:endParaRPr lang="en-US" sz="2400" dirty="0"/>
          </a:p>
          <a:p>
            <a:r>
              <a:rPr lang="en-US" sz="2400" dirty="0"/>
              <a:t>What would the mindset of the people be at this point? How would this connect? </a:t>
            </a:r>
          </a:p>
        </p:txBody>
      </p:sp>
      <p:sp>
        <p:nvSpPr>
          <p:cNvPr id="4" name="TextBox 3">
            <a:extLst>
              <a:ext uri="{FF2B5EF4-FFF2-40B4-BE49-F238E27FC236}">
                <a16:creationId xmlns:a16="http://schemas.microsoft.com/office/drawing/2014/main" id="{8E66A815-3613-1969-8926-896A2BCBEDD6}"/>
              </a:ext>
            </a:extLst>
          </p:cNvPr>
          <p:cNvSpPr txBox="1"/>
          <p:nvPr/>
        </p:nvSpPr>
        <p:spPr>
          <a:xfrm>
            <a:off x="144856" y="6264998"/>
            <a:ext cx="2507810" cy="461665"/>
          </a:xfrm>
          <a:prstGeom prst="rect">
            <a:avLst/>
          </a:prstGeom>
          <a:noFill/>
        </p:spPr>
        <p:txBody>
          <a:bodyPr wrap="square" rtlCol="0">
            <a:spAutoFit/>
          </a:bodyPr>
          <a:lstStyle/>
          <a:p>
            <a:r>
              <a:rPr lang="en-US" sz="2400" dirty="0"/>
              <a:t>Luke 16</a:t>
            </a:r>
          </a:p>
        </p:txBody>
      </p:sp>
    </p:spTree>
    <p:extLst>
      <p:ext uri="{BB962C8B-B14F-4D97-AF65-F5344CB8AC3E}">
        <p14:creationId xmlns:p14="http://schemas.microsoft.com/office/powerpoint/2010/main" val="13187028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15620" y="151138"/>
            <a:ext cx="116342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Rockwell" panose="02060603020205020403"/>
              </a:rPr>
              <a:t>THE WIDE CHASM</a:t>
            </a:r>
            <a:endParaRPr kumimoji="0" lang="en-US" sz="4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9A318EED-C29E-9431-1C7E-C1DE471D36D4}"/>
              </a:ext>
            </a:extLst>
          </p:cNvPr>
          <p:cNvSpPr txBox="1"/>
          <p:nvPr/>
        </p:nvSpPr>
        <p:spPr>
          <a:xfrm>
            <a:off x="1025305" y="1334578"/>
            <a:ext cx="6887424" cy="4401205"/>
          </a:xfrm>
          <a:prstGeom prst="rect">
            <a:avLst/>
          </a:prstGeom>
          <a:noFill/>
        </p:spPr>
        <p:txBody>
          <a:bodyPr wrap="square">
            <a:spAutoFit/>
          </a:bodyPr>
          <a:lstStyle/>
          <a:p>
            <a:r>
              <a:rPr lang="en-US" sz="2800">
                <a:solidFill>
                  <a:srgbClr val="FFFF00"/>
                </a:solidFill>
              </a:rPr>
              <a:t>25 “But Abraham replied, ‘Son, remember that in your lifetime you received your good things, while Lazarus received bad things, but now he is comforted here and you are in agony. 26 And besides all this, between us and you a great chasm has been set in place, so that those who want to go from here to you cannot, nor can anyone cross over from there to us.’</a:t>
            </a:r>
            <a:endParaRPr lang="en-US" sz="2800" dirty="0">
              <a:solidFill>
                <a:srgbClr val="FFFF00"/>
              </a:solidFill>
            </a:endParaRPr>
          </a:p>
        </p:txBody>
      </p:sp>
      <p:sp>
        <p:nvSpPr>
          <p:cNvPr id="8" name="TextBox 7">
            <a:extLst>
              <a:ext uri="{FF2B5EF4-FFF2-40B4-BE49-F238E27FC236}">
                <a16:creationId xmlns:a16="http://schemas.microsoft.com/office/drawing/2014/main" id="{3314100D-6EE0-7E03-F7DC-5D2CB0657AC7}"/>
              </a:ext>
            </a:extLst>
          </p:cNvPr>
          <p:cNvSpPr txBox="1"/>
          <p:nvPr/>
        </p:nvSpPr>
        <p:spPr>
          <a:xfrm>
            <a:off x="8763754" y="1729273"/>
            <a:ext cx="3293197" cy="3046988"/>
          </a:xfrm>
          <a:prstGeom prst="rect">
            <a:avLst/>
          </a:prstGeom>
          <a:noFill/>
        </p:spPr>
        <p:txBody>
          <a:bodyPr wrap="square">
            <a:spAutoFit/>
          </a:bodyPr>
          <a:lstStyle/>
          <a:p>
            <a:r>
              <a:rPr lang="en-US" sz="2400" dirty="0"/>
              <a:t>How does this also describe the chasm between the wealthy and the poor? </a:t>
            </a:r>
          </a:p>
          <a:p>
            <a:endParaRPr lang="en-US" sz="2400" dirty="0"/>
          </a:p>
          <a:p>
            <a:r>
              <a:rPr lang="en-US" sz="2400" dirty="0"/>
              <a:t>Does this chasm exist today in our church? What is our mindset? </a:t>
            </a:r>
          </a:p>
        </p:txBody>
      </p:sp>
      <p:sp>
        <p:nvSpPr>
          <p:cNvPr id="4" name="TextBox 3">
            <a:extLst>
              <a:ext uri="{FF2B5EF4-FFF2-40B4-BE49-F238E27FC236}">
                <a16:creationId xmlns:a16="http://schemas.microsoft.com/office/drawing/2014/main" id="{6B40C445-8031-9383-0C68-8D8046CFE34F}"/>
              </a:ext>
            </a:extLst>
          </p:cNvPr>
          <p:cNvSpPr txBox="1"/>
          <p:nvPr/>
        </p:nvSpPr>
        <p:spPr>
          <a:xfrm>
            <a:off x="144856" y="6264998"/>
            <a:ext cx="2507810" cy="461665"/>
          </a:xfrm>
          <a:prstGeom prst="rect">
            <a:avLst/>
          </a:prstGeom>
          <a:noFill/>
        </p:spPr>
        <p:txBody>
          <a:bodyPr wrap="square" rtlCol="0">
            <a:spAutoFit/>
          </a:bodyPr>
          <a:lstStyle/>
          <a:p>
            <a:r>
              <a:rPr lang="en-US" sz="2400" dirty="0"/>
              <a:t>Luke 16</a:t>
            </a:r>
          </a:p>
        </p:txBody>
      </p:sp>
    </p:spTree>
    <p:extLst>
      <p:ext uri="{BB962C8B-B14F-4D97-AF65-F5344CB8AC3E}">
        <p14:creationId xmlns:p14="http://schemas.microsoft.com/office/powerpoint/2010/main" val="32801845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15620" y="151138"/>
            <a:ext cx="116342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Rockwell" panose="02060603020205020403"/>
              </a:rPr>
              <a:t>THE WORTHLESS CONVERSATION</a:t>
            </a:r>
            <a:endParaRPr kumimoji="0" lang="en-US" sz="4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9A318EED-C29E-9431-1C7E-C1DE471D36D4}"/>
              </a:ext>
            </a:extLst>
          </p:cNvPr>
          <p:cNvSpPr txBox="1"/>
          <p:nvPr/>
        </p:nvSpPr>
        <p:spPr>
          <a:xfrm>
            <a:off x="626951" y="1280257"/>
            <a:ext cx="8028162" cy="4832092"/>
          </a:xfrm>
          <a:prstGeom prst="rect">
            <a:avLst/>
          </a:prstGeom>
          <a:noFill/>
        </p:spPr>
        <p:txBody>
          <a:bodyPr wrap="square">
            <a:spAutoFit/>
          </a:bodyPr>
          <a:lstStyle/>
          <a:p>
            <a:r>
              <a:rPr lang="en-US" sz="2800" dirty="0">
                <a:solidFill>
                  <a:srgbClr val="FFFF00"/>
                </a:solidFill>
              </a:rPr>
              <a:t>27 “He answered, ‘Then I beg you, father, send Lazarus to my family, 28 for I have five brothers. Let him warn them, so that they will not also come to this place of torment.’  29 “Abraham replied, ‘They have Moses and the Prophets; let them listen to them.’  30 “‘No, father Abraham,’ he said, ‘but if someone from the dead goes to them, they will repent.’</a:t>
            </a:r>
          </a:p>
          <a:p>
            <a:r>
              <a:rPr lang="en-US" sz="2800" dirty="0">
                <a:solidFill>
                  <a:srgbClr val="FFFF00"/>
                </a:solidFill>
              </a:rPr>
              <a:t>31 “He said to him, ‘If they do not listen to Moses and the Prophets, they will not be convinced even if someone rises from the dead.’”</a:t>
            </a:r>
          </a:p>
        </p:txBody>
      </p:sp>
      <p:sp>
        <p:nvSpPr>
          <p:cNvPr id="8" name="TextBox 7">
            <a:extLst>
              <a:ext uri="{FF2B5EF4-FFF2-40B4-BE49-F238E27FC236}">
                <a16:creationId xmlns:a16="http://schemas.microsoft.com/office/drawing/2014/main" id="{3314100D-6EE0-7E03-F7DC-5D2CB0657AC7}"/>
              </a:ext>
            </a:extLst>
          </p:cNvPr>
          <p:cNvSpPr txBox="1"/>
          <p:nvPr/>
        </p:nvSpPr>
        <p:spPr>
          <a:xfrm>
            <a:off x="9016499" y="1484830"/>
            <a:ext cx="3175501" cy="3631763"/>
          </a:xfrm>
          <a:prstGeom prst="rect">
            <a:avLst/>
          </a:prstGeom>
          <a:noFill/>
        </p:spPr>
        <p:txBody>
          <a:bodyPr wrap="square">
            <a:spAutoFit/>
          </a:bodyPr>
          <a:lstStyle/>
          <a:p>
            <a:r>
              <a:rPr lang="en-US" sz="2400" dirty="0"/>
              <a:t>Does this part seem harsh to the listener? </a:t>
            </a:r>
          </a:p>
          <a:p>
            <a:r>
              <a:rPr lang="en-US" sz="2400" dirty="0"/>
              <a:t>How does this happen in todays world? </a:t>
            </a:r>
          </a:p>
          <a:p>
            <a:endParaRPr lang="en-US" sz="1050" dirty="0"/>
          </a:p>
          <a:p>
            <a:r>
              <a:rPr lang="en-US" sz="2400" dirty="0"/>
              <a:t>How can we bring grace and truth to those who will not listen? </a:t>
            </a:r>
          </a:p>
        </p:txBody>
      </p:sp>
      <p:sp>
        <p:nvSpPr>
          <p:cNvPr id="4" name="TextBox 3">
            <a:extLst>
              <a:ext uri="{FF2B5EF4-FFF2-40B4-BE49-F238E27FC236}">
                <a16:creationId xmlns:a16="http://schemas.microsoft.com/office/drawing/2014/main" id="{65001964-2F1B-4628-D551-378B846908CB}"/>
              </a:ext>
            </a:extLst>
          </p:cNvPr>
          <p:cNvSpPr txBox="1"/>
          <p:nvPr/>
        </p:nvSpPr>
        <p:spPr>
          <a:xfrm>
            <a:off x="144856" y="6264998"/>
            <a:ext cx="2507810" cy="461665"/>
          </a:xfrm>
          <a:prstGeom prst="rect">
            <a:avLst/>
          </a:prstGeom>
          <a:noFill/>
        </p:spPr>
        <p:txBody>
          <a:bodyPr wrap="square" rtlCol="0">
            <a:spAutoFit/>
          </a:bodyPr>
          <a:lstStyle/>
          <a:p>
            <a:r>
              <a:rPr lang="en-US" sz="2400" dirty="0"/>
              <a:t>Luke 16</a:t>
            </a:r>
          </a:p>
        </p:txBody>
      </p:sp>
    </p:spTree>
    <p:extLst>
      <p:ext uri="{BB962C8B-B14F-4D97-AF65-F5344CB8AC3E}">
        <p14:creationId xmlns:p14="http://schemas.microsoft.com/office/powerpoint/2010/main" val="42176133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0A5CB-284F-4B70-E807-0E985BD0DCF2}"/>
              </a:ext>
            </a:extLst>
          </p:cNvPr>
          <p:cNvSpPr txBox="1"/>
          <p:nvPr/>
        </p:nvSpPr>
        <p:spPr>
          <a:xfrm>
            <a:off x="215620" y="151138"/>
            <a:ext cx="1163425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Rockwell" panose="02060603020205020403"/>
              </a:rPr>
              <a:t>FINAL THOUGHTS ON POVERTY</a:t>
            </a:r>
            <a:endParaRPr kumimoji="0" lang="en-US" sz="4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Box 5">
            <a:extLst>
              <a:ext uri="{FF2B5EF4-FFF2-40B4-BE49-F238E27FC236}">
                <a16:creationId xmlns:a16="http://schemas.microsoft.com/office/drawing/2014/main" id="{9A318EED-C29E-9431-1C7E-C1DE471D36D4}"/>
              </a:ext>
            </a:extLst>
          </p:cNvPr>
          <p:cNvSpPr txBox="1"/>
          <p:nvPr/>
        </p:nvSpPr>
        <p:spPr>
          <a:xfrm>
            <a:off x="920999" y="1193211"/>
            <a:ext cx="10445437" cy="2308324"/>
          </a:xfrm>
          <a:prstGeom prst="rect">
            <a:avLst/>
          </a:prstGeom>
          <a:noFill/>
        </p:spPr>
        <p:txBody>
          <a:bodyPr wrap="square">
            <a:spAutoFit/>
          </a:bodyPr>
          <a:lstStyle/>
          <a:p>
            <a:r>
              <a:rPr lang="en-US" sz="3600" b="1" dirty="0">
                <a:solidFill>
                  <a:srgbClr val="FFFF00"/>
                </a:solidFill>
              </a:rPr>
              <a:t>How did Jesus use this story to connect to the materially poor of his audience? How can we do the same thing in our conversations with those who struggle financially? </a:t>
            </a:r>
          </a:p>
        </p:txBody>
      </p:sp>
      <p:pic>
        <p:nvPicPr>
          <p:cNvPr id="2050" name="Picture 2" descr="The Rich Man and Lazarus | Inside Report | Amazing Facts">
            <a:extLst>
              <a:ext uri="{FF2B5EF4-FFF2-40B4-BE49-F238E27FC236}">
                <a16:creationId xmlns:a16="http://schemas.microsoft.com/office/drawing/2014/main" id="{4713170F-9461-63A2-933B-BB15B5D3D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3824020"/>
            <a:ext cx="7286625" cy="242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522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TotalTime>
  <Words>693</Words>
  <Application>Microsoft Office PowerPoint</Application>
  <PresentationFormat>Widescreen</PresentationFormat>
  <Paragraphs>40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Bookman Old Style</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 Hardcastle</dc:creator>
  <cp:lastModifiedBy>Jack Hardcastle</cp:lastModifiedBy>
  <cp:revision>5</cp:revision>
  <dcterms:created xsi:type="dcterms:W3CDTF">2024-09-04T16:00:28Z</dcterms:created>
  <dcterms:modified xsi:type="dcterms:W3CDTF">2024-09-04T19:56:25Z</dcterms:modified>
</cp:coreProperties>
</file>