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62" r:id="rId4"/>
    <p:sldId id="259"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6" d="100"/>
          <a:sy n="86" d="100"/>
        </p:scale>
        <p:origin x="6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77F85-07B7-4290-AB43-B026506BF70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D079AC8-9FAA-4544-8FB1-9595684E5A7A}">
      <dgm:prSet/>
      <dgm:spPr/>
      <dgm:t>
        <a:bodyPr/>
        <a:lstStyle/>
        <a:p>
          <a:r>
            <a:rPr lang="en-US"/>
            <a:t>Deut. 10:18</a:t>
          </a:r>
        </a:p>
      </dgm:t>
    </dgm:pt>
    <dgm:pt modelId="{AF373E30-69C8-448B-976D-835468C95EAA}" type="parTrans" cxnId="{451896CE-530C-4E04-899C-4D42C2C7ED4D}">
      <dgm:prSet/>
      <dgm:spPr/>
      <dgm:t>
        <a:bodyPr/>
        <a:lstStyle/>
        <a:p>
          <a:endParaRPr lang="en-US"/>
        </a:p>
      </dgm:t>
    </dgm:pt>
    <dgm:pt modelId="{76AC9266-8F7E-4E51-B721-2432384D62D5}" type="sibTrans" cxnId="{451896CE-530C-4E04-899C-4D42C2C7ED4D}">
      <dgm:prSet/>
      <dgm:spPr/>
      <dgm:t>
        <a:bodyPr/>
        <a:lstStyle/>
        <a:p>
          <a:endParaRPr lang="en-US"/>
        </a:p>
      </dgm:t>
    </dgm:pt>
    <dgm:pt modelId="{6DBFDA50-6150-4E22-AF1F-8DC47636ED41}">
      <dgm:prSet/>
      <dgm:spPr/>
      <dgm:t>
        <a:bodyPr/>
        <a:lstStyle/>
        <a:p>
          <a:r>
            <a:rPr lang="en-US" b="0" i="0" baseline="0" dirty="0"/>
            <a:t>Deut. 15:7-8, 11</a:t>
          </a:r>
          <a:endParaRPr lang="en-US" dirty="0"/>
        </a:p>
      </dgm:t>
    </dgm:pt>
    <dgm:pt modelId="{24AC2B61-33C1-43C2-A7A0-30A066DAB967}" type="parTrans" cxnId="{B5085E0A-D806-4DF1-8964-72AAF2D73D80}">
      <dgm:prSet/>
      <dgm:spPr/>
      <dgm:t>
        <a:bodyPr/>
        <a:lstStyle/>
        <a:p>
          <a:endParaRPr lang="en-US"/>
        </a:p>
      </dgm:t>
    </dgm:pt>
    <dgm:pt modelId="{91A812D5-2EA7-4B39-BC12-5903203AAFA6}" type="sibTrans" cxnId="{B5085E0A-D806-4DF1-8964-72AAF2D73D80}">
      <dgm:prSet/>
      <dgm:spPr/>
      <dgm:t>
        <a:bodyPr/>
        <a:lstStyle/>
        <a:p>
          <a:endParaRPr lang="en-US"/>
        </a:p>
      </dgm:t>
    </dgm:pt>
    <dgm:pt modelId="{D4EBAB11-A3BA-4A22-B57F-59A9AE53153A}">
      <dgm:prSet/>
      <dgm:spPr/>
      <dgm:t>
        <a:bodyPr/>
        <a:lstStyle/>
        <a:p>
          <a:r>
            <a:rPr lang="en-US"/>
            <a:t>Isaiah 58:6-7</a:t>
          </a:r>
        </a:p>
      </dgm:t>
    </dgm:pt>
    <dgm:pt modelId="{F25AC64E-1B2A-4629-A4F8-CB9E3C31DAFA}" type="parTrans" cxnId="{63CB7BC4-D544-485F-997C-A64D3DE01E6F}">
      <dgm:prSet/>
      <dgm:spPr/>
      <dgm:t>
        <a:bodyPr/>
        <a:lstStyle/>
        <a:p>
          <a:endParaRPr lang="en-US"/>
        </a:p>
      </dgm:t>
    </dgm:pt>
    <dgm:pt modelId="{E5900CC1-A77A-4C0F-94F2-5057DDA20397}" type="sibTrans" cxnId="{63CB7BC4-D544-485F-997C-A64D3DE01E6F}">
      <dgm:prSet/>
      <dgm:spPr/>
      <dgm:t>
        <a:bodyPr/>
        <a:lstStyle/>
        <a:p>
          <a:endParaRPr lang="en-US"/>
        </a:p>
      </dgm:t>
    </dgm:pt>
    <dgm:pt modelId="{16489E45-E8E4-4653-9A09-1558CE0CE37E}">
      <dgm:prSet/>
      <dgm:spPr/>
      <dgm:t>
        <a:bodyPr/>
        <a:lstStyle/>
        <a:p>
          <a:r>
            <a:rPr lang="en-US"/>
            <a:t>Galatians 2:10</a:t>
          </a:r>
        </a:p>
      </dgm:t>
    </dgm:pt>
    <dgm:pt modelId="{0666FF18-C936-40FA-A79A-9FC6BF67C535}" type="parTrans" cxnId="{E350AF18-0EF6-4962-8D1F-A4833A935A74}">
      <dgm:prSet/>
      <dgm:spPr/>
      <dgm:t>
        <a:bodyPr/>
        <a:lstStyle/>
        <a:p>
          <a:endParaRPr lang="en-US"/>
        </a:p>
      </dgm:t>
    </dgm:pt>
    <dgm:pt modelId="{CD384F92-F576-4004-8DAC-B4DB00C96781}" type="sibTrans" cxnId="{E350AF18-0EF6-4962-8D1F-A4833A935A74}">
      <dgm:prSet/>
      <dgm:spPr/>
      <dgm:t>
        <a:bodyPr/>
        <a:lstStyle/>
        <a:p>
          <a:endParaRPr lang="en-US"/>
        </a:p>
      </dgm:t>
    </dgm:pt>
    <dgm:pt modelId="{140450F7-7E5F-4C18-B20E-D261E6117408}">
      <dgm:prSet/>
      <dgm:spPr/>
      <dgm:t>
        <a:bodyPr/>
        <a:lstStyle/>
        <a:p>
          <a:r>
            <a:rPr lang="en-US" b="0" i="0" baseline="0"/>
            <a:t>Romans 12:13</a:t>
          </a:r>
          <a:endParaRPr lang="en-US"/>
        </a:p>
      </dgm:t>
    </dgm:pt>
    <dgm:pt modelId="{5D8342E6-6C39-4181-B6BD-17F4506825F2}" type="parTrans" cxnId="{26BDB23E-9B4F-4D7F-B7C2-F3017B8A3C57}">
      <dgm:prSet/>
      <dgm:spPr/>
      <dgm:t>
        <a:bodyPr/>
        <a:lstStyle/>
        <a:p>
          <a:endParaRPr lang="en-US"/>
        </a:p>
      </dgm:t>
    </dgm:pt>
    <dgm:pt modelId="{34AC84E9-4CC5-481C-9929-FA9995F338FC}" type="sibTrans" cxnId="{26BDB23E-9B4F-4D7F-B7C2-F3017B8A3C57}">
      <dgm:prSet/>
      <dgm:spPr/>
      <dgm:t>
        <a:bodyPr/>
        <a:lstStyle/>
        <a:p>
          <a:endParaRPr lang="en-US"/>
        </a:p>
      </dgm:t>
    </dgm:pt>
    <dgm:pt modelId="{E7088256-C8E9-403D-8D8D-F254AA2847C0}">
      <dgm:prSet/>
      <dgm:spPr/>
      <dgm:t>
        <a:bodyPr/>
        <a:lstStyle/>
        <a:p>
          <a:r>
            <a:rPr lang="en-US"/>
            <a:t>James 1:27, 2:5</a:t>
          </a:r>
        </a:p>
      </dgm:t>
    </dgm:pt>
    <dgm:pt modelId="{994B3CC9-17A7-4511-B746-4F85F617CB1D}" type="parTrans" cxnId="{6530ED59-71B1-4DAD-9387-D2617F970F3C}">
      <dgm:prSet/>
      <dgm:spPr/>
      <dgm:t>
        <a:bodyPr/>
        <a:lstStyle/>
        <a:p>
          <a:endParaRPr lang="en-US"/>
        </a:p>
      </dgm:t>
    </dgm:pt>
    <dgm:pt modelId="{729047C3-27AC-4D4D-BBD6-3F301224C75F}" type="sibTrans" cxnId="{6530ED59-71B1-4DAD-9387-D2617F970F3C}">
      <dgm:prSet/>
      <dgm:spPr/>
      <dgm:t>
        <a:bodyPr/>
        <a:lstStyle/>
        <a:p>
          <a:endParaRPr lang="en-US"/>
        </a:p>
      </dgm:t>
    </dgm:pt>
    <dgm:pt modelId="{66201674-4AB7-4995-A1E5-76BA8B0CDCE4}" type="pres">
      <dgm:prSet presAssocID="{05077F85-07B7-4290-AB43-B026506BF70B}" presName="vert0" presStyleCnt="0">
        <dgm:presLayoutVars>
          <dgm:dir/>
          <dgm:animOne val="branch"/>
          <dgm:animLvl val="lvl"/>
        </dgm:presLayoutVars>
      </dgm:prSet>
      <dgm:spPr/>
    </dgm:pt>
    <dgm:pt modelId="{96F68CA6-7449-41FD-93A8-F52E1748341F}" type="pres">
      <dgm:prSet presAssocID="{3D079AC8-9FAA-4544-8FB1-9595684E5A7A}" presName="thickLine" presStyleLbl="alignNode1" presStyleIdx="0" presStyleCnt="6"/>
      <dgm:spPr/>
    </dgm:pt>
    <dgm:pt modelId="{7206C30B-9190-46E1-B73E-023CF257F116}" type="pres">
      <dgm:prSet presAssocID="{3D079AC8-9FAA-4544-8FB1-9595684E5A7A}" presName="horz1" presStyleCnt="0"/>
      <dgm:spPr/>
    </dgm:pt>
    <dgm:pt modelId="{8DB2BEF3-92BC-4EBB-8ACB-3AEFFAA4BAC1}" type="pres">
      <dgm:prSet presAssocID="{3D079AC8-9FAA-4544-8FB1-9595684E5A7A}" presName="tx1" presStyleLbl="revTx" presStyleIdx="0" presStyleCnt="6"/>
      <dgm:spPr/>
    </dgm:pt>
    <dgm:pt modelId="{56E3F120-C289-482C-949F-FAC405046481}" type="pres">
      <dgm:prSet presAssocID="{3D079AC8-9FAA-4544-8FB1-9595684E5A7A}" presName="vert1" presStyleCnt="0"/>
      <dgm:spPr/>
    </dgm:pt>
    <dgm:pt modelId="{27F0C216-866F-4D4A-AF60-3F816C137F68}" type="pres">
      <dgm:prSet presAssocID="{6DBFDA50-6150-4E22-AF1F-8DC47636ED41}" presName="thickLine" presStyleLbl="alignNode1" presStyleIdx="1" presStyleCnt="6"/>
      <dgm:spPr/>
    </dgm:pt>
    <dgm:pt modelId="{F914767B-8352-4513-A96C-568BBAF2BB38}" type="pres">
      <dgm:prSet presAssocID="{6DBFDA50-6150-4E22-AF1F-8DC47636ED41}" presName="horz1" presStyleCnt="0"/>
      <dgm:spPr/>
    </dgm:pt>
    <dgm:pt modelId="{656F2B0F-638B-4787-A596-534511D328DE}" type="pres">
      <dgm:prSet presAssocID="{6DBFDA50-6150-4E22-AF1F-8DC47636ED41}" presName="tx1" presStyleLbl="revTx" presStyleIdx="1" presStyleCnt="6"/>
      <dgm:spPr/>
    </dgm:pt>
    <dgm:pt modelId="{9DAE9F20-801D-423B-8C1E-EB2C8720C4FC}" type="pres">
      <dgm:prSet presAssocID="{6DBFDA50-6150-4E22-AF1F-8DC47636ED41}" presName="vert1" presStyleCnt="0"/>
      <dgm:spPr/>
    </dgm:pt>
    <dgm:pt modelId="{D86E4D79-4477-40A8-88B4-D5DBA64541F7}" type="pres">
      <dgm:prSet presAssocID="{D4EBAB11-A3BA-4A22-B57F-59A9AE53153A}" presName="thickLine" presStyleLbl="alignNode1" presStyleIdx="2" presStyleCnt="6"/>
      <dgm:spPr/>
    </dgm:pt>
    <dgm:pt modelId="{EDA08E5F-2333-43F9-9A68-57CA75D11AB6}" type="pres">
      <dgm:prSet presAssocID="{D4EBAB11-A3BA-4A22-B57F-59A9AE53153A}" presName="horz1" presStyleCnt="0"/>
      <dgm:spPr/>
    </dgm:pt>
    <dgm:pt modelId="{5FF091F1-78F6-49D4-BCAA-0A2321E06164}" type="pres">
      <dgm:prSet presAssocID="{D4EBAB11-A3BA-4A22-B57F-59A9AE53153A}" presName="tx1" presStyleLbl="revTx" presStyleIdx="2" presStyleCnt="6"/>
      <dgm:spPr/>
    </dgm:pt>
    <dgm:pt modelId="{7EB17022-1781-433B-B86E-CDFF17F110C7}" type="pres">
      <dgm:prSet presAssocID="{D4EBAB11-A3BA-4A22-B57F-59A9AE53153A}" presName="vert1" presStyleCnt="0"/>
      <dgm:spPr/>
    </dgm:pt>
    <dgm:pt modelId="{E28ECD14-5494-4E13-B78C-E0213CE0A7B7}" type="pres">
      <dgm:prSet presAssocID="{16489E45-E8E4-4653-9A09-1558CE0CE37E}" presName="thickLine" presStyleLbl="alignNode1" presStyleIdx="3" presStyleCnt="6"/>
      <dgm:spPr/>
    </dgm:pt>
    <dgm:pt modelId="{B6F30F65-065D-4B46-A946-8704DD0ED61D}" type="pres">
      <dgm:prSet presAssocID="{16489E45-E8E4-4653-9A09-1558CE0CE37E}" presName="horz1" presStyleCnt="0"/>
      <dgm:spPr/>
    </dgm:pt>
    <dgm:pt modelId="{9A5CE8FB-A902-4D9F-833C-082F727BC177}" type="pres">
      <dgm:prSet presAssocID="{16489E45-E8E4-4653-9A09-1558CE0CE37E}" presName="tx1" presStyleLbl="revTx" presStyleIdx="3" presStyleCnt="6"/>
      <dgm:spPr/>
    </dgm:pt>
    <dgm:pt modelId="{20E6BFBD-13C7-48A4-9A73-35309DA8C789}" type="pres">
      <dgm:prSet presAssocID="{16489E45-E8E4-4653-9A09-1558CE0CE37E}" presName="vert1" presStyleCnt="0"/>
      <dgm:spPr/>
    </dgm:pt>
    <dgm:pt modelId="{1FD10D05-5005-4A47-BC1D-D8E135AA0C04}" type="pres">
      <dgm:prSet presAssocID="{140450F7-7E5F-4C18-B20E-D261E6117408}" presName="thickLine" presStyleLbl="alignNode1" presStyleIdx="4" presStyleCnt="6"/>
      <dgm:spPr/>
    </dgm:pt>
    <dgm:pt modelId="{3C95AC92-4FF3-43B1-8E6E-B5A479DA4043}" type="pres">
      <dgm:prSet presAssocID="{140450F7-7E5F-4C18-B20E-D261E6117408}" presName="horz1" presStyleCnt="0"/>
      <dgm:spPr/>
    </dgm:pt>
    <dgm:pt modelId="{58BCB7E8-5DBF-4AA3-9CDA-EB2E3B79BD99}" type="pres">
      <dgm:prSet presAssocID="{140450F7-7E5F-4C18-B20E-D261E6117408}" presName="tx1" presStyleLbl="revTx" presStyleIdx="4" presStyleCnt="6"/>
      <dgm:spPr/>
    </dgm:pt>
    <dgm:pt modelId="{7077886E-1865-491E-883B-4690E1883EF1}" type="pres">
      <dgm:prSet presAssocID="{140450F7-7E5F-4C18-B20E-D261E6117408}" presName="vert1" presStyleCnt="0"/>
      <dgm:spPr/>
    </dgm:pt>
    <dgm:pt modelId="{8F8B7514-C5B9-4D83-9E7D-909F2325FB3C}" type="pres">
      <dgm:prSet presAssocID="{E7088256-C8E9-403D-8D8D-F254AA2847C0}" presName="thickLine" presStyleLbl="alignNode1" presStyleIdx="5" presStyleCnt="6"/>
      <dgm:spPr/>
    </dgm:pt>
    <dgm:pt modelId="{61C5F2E5-BD6D-4043-8187-FB404455DE20}" type="pres">
      <dgm:prSet presAssocID="{E7088256-C8E9-403D-8D8D-F254AA2847C0}" presName="horz1" presStyleCnt="0"/>
      <dgm:spPr/>
    </dgm:pt>
    <dgm:pt modelId="{93C5AA47-C5DD-4F74-AA58-0A2C51F3E884}" type="pres">
      <dgm:prSet presAssocID="{E7088256-C8E9-403D-8D8D-F254AA2847C0}" presName="tx1" presStyleLbl="revTx" presStyleIdx="5" presStyleCnt="6"/>
      <dgm:spPr/>
    </dgm:pt>
    <dgm:pt modelId="{9961C8CD-5A79-49AB-838B-3025047426AB}" type="pres">
      <dgm:prSet presAssocID="{E7088256-C8E9-403D-8D8D-F254AA2847C0}" presName="vert1" presStyleCnt="0"/>
      <dgm:spPr/>
    </dgm:pt>
  </dgm:ptLst>
  <dgm:cxnLst>
    <dgm:cxn modelId="{4D5CD501-6B0E-4159-846F-3BE4F1D46AC7}" type="presOf" srcId="{E7088256-C8E9-403D-8D8D-F254AA2847C0}" destId="{93C5AA47-C5DD-4F74-AA58-0A2C51F3E884}" srcOrd="0" destOrd="0" presId="urn:microsoft.com/office/officeart/2008/layout/LinedList"/>
    <dgm:cxn modelId="{B5085E0A-D806-4DF1-8964-72AAF2D73D80}" srcId="{05077F85-07B7-4290-AB43-B026506BF70B}" destId="{6DBFDA50-6150-4E22-AF1F-8DC47636ED41}" srcOrd="1" destOrd="0" parTransId="{24AC2B61-33C1-43C2-A7A0-30A066DAB967}" sibTransId="{91A812D5-2EA7-4B39-BC12-5903203AAFA6}"/>
    <dgm:cxn modelId="{E350AF18-0EF6-4962-8D1F-A4833A935A74}" srcId="{05077F85-07B7-4290-AB43-B026506BF70B}" destId="{16489E45-E8E4-4653-9A09-1558CE0CE37E}" srcOrd="3" destOrd="0" parTransId="{0666FF18-C936-40FA-A79A-9FC6BF67C535}" sibTransId="{CD384F92-F576-4004-8DAC-B4DB00C96781}"/>
    <dgm:cxn modelId="{8A27142C-1D1A-4FB0-95EE-0A8B0E957EAC}" type="presOf" srcId="{05077F85-07B7-4290-AB43-B026506BF70B}" destId="{66201674-4AB7-4995-A1E5-76BA8B0CDCE4}" srcOrd="0" destOrd="0" presId="urn:microsoft.com/office/officeart/2008/layout/LinedList"/>
    <dgm:cxn modelId="{26BDB23E-9B4F-4D7F-B7C2-F3017B8A3C57}" srcId="{05077F85-07B7-4290-AB43-B026506BF70B}" destId="{140450F7-7E5F-4C18-B20E-D261E6117408}" srcOrd="4" destOrd="0" parTransId="{5D8342E6-6C39-4181-B6BD-17F4506825F2}" sibTransId="{34AC84E9-4CC5-481C-9929-FA9995F338FC}"/>
    <dgm:cxn modelId="{9C277C5F-4C09-4C37-BD3F-78BBBD439D0C}" type="presOf" srcId="{140450F7-7E5F-4C18-B20E-D261E6117408}" destId="{58BCB7E8-5DBF-4AA3-9CDA-EB2E3B79BD99}" srcOrd="0" destOrd="0" presId="urn:microsoft.com/office/officeart/2008/layout/LinedList"/>
    <dgm:cxn modelId="{2F5C5C6B-252A-4319-BBB7-858579BDE460}" type="presOf" srcId="{16489E45-E8E4-4653-9A09-1558CE0CE37E}" destId="{9A5CE8FB-A902-4D9F-833C-082F727BC177}" srcOrd="0" destOrd="0" presId="urn:microsoft.com/office/officeart/2008/layout/LinedList"/>
    <dgm:cxn modelId="{FA1C6074-823A-4681-8825-BDEE366945CD}" type="presOf" srcId="{6DBFDA50-6150-4E22-AF1F-8DC47636ED41}" destId="{656F2B0F-638B-4787-A596-534511D328DE}" srcOrd="0" destOrd="0" presId="urn:microsoft.com/office/officeart/2008/layout/LinedList"/>
    <dgm:cxn modelId="{C0511B55-332C-4E29-A211-E3633197B0D1}" type="presOf" srcId="{3D079AC8-9FAA-4544-8FB1-9595684E5A7A}" destId="{8DB2BEF3-92BC-4EBB-8ACB-3AEFFAA4BAC1}" srcOrd="0" destOrd="0" presId="urn:microsoft.com/office/officeart/2008/layout/LinedList"/>
    <dgm:cxn modelId="{6530ED59-71B1-4DAD-9387-D2617F970F3C}" srcId="{05077F85-07B7-4290-AB43-B026506BF70B}" destId="{E7088256-C8E9-403D-8D8D-F254AA2847C0}" srcOrd="5" destOrd="0" parTransId="{994B3CC9-17A7-4511-B746-4F85F617CB1D}" sibTransId="{729047C3-27AC-4D4D-BBD6-3F301224C75F}"/>
    <dgm:cxn modelId="{C771509F-9536-4F7E-AAB6-1028A72C174A}" type="presOf" srcId="{D4EBAB11-A3BA-4A22-B57F-59A9AE53153A}" destId="{5FF091F1-78F6-49D4-BCAA-0A2321E06164}" srcOrd="0" destOrd="0" presId="urn:microsoft.com/office/officeart/2008/layout/LinedList"/>
    <dgm:cxn modelId="{63CB7BC4-D544-485F-997C-A64D3DE01E6F}" srcId="{05077F85-07B7-4290-AB43-B026506BF70B}" destId="{D4EBAB11-A3BA-4A22-B57F-59A9AE53153A}" srcOrd="2" destOrd="0" parTransId="{F25AC64E-1B2A-4629-A4F8-CB9E3C31DAFA}" sibTransId="{E5900CC1-A77A-4C0F-94F2-5057DDA20397}"/>
    <dgm:cxn modelId="{451896CE-530C-4E04-899C-4D42C2C7ED4D}" srcId="{05077F85-07B7-4290-AB43-B026506BF70B}" destId="{3D079AC8-9FAA-4544-8FB1-9595684E5A7A}" srcOrd="0" destOrd="0" parTransId="{AF373E30-69C8-448B-976D-835468C95EAA}" sibTransId="{76AC9266-8F7E-4E51-B721-2432384D62D5}"/>
    <dgm:cxn modelId="{42709B89-A635-41D8-953C-1D40C03992BC}" type="presParOf" srcId="{66201674-4AB7-4995-A1E5-76BA8B0CDCE4}" destId="{96F68CA6-7449-41FD-93A8-F52E1748341F}" srcOrd="0" destOrd="0" presId="urn:microsoft.com/office/officeart/2008/layout/LinedList"/>
    <dgm:cxn modelId="{3A06D1FC-583A-439C-9900-D0DB3ABC9589}" type="presParOf" srcId="{66201674-4AB7-4995-A1E5-76BA8B0CDCE4}" destId="{7206C30B-9190-46E1-B73E-023CF257F116}" srcOrd="1" destOrd="0" presId="urn:microsoft.com/office/officeart/2008/layout/LinedList"/>
    <dgm:cxn modelId="{E5709999-3F64-41DC-92BE-C5F664451401}" type="presParOf" srcId="{7206C30B-9190-46E1-B73E-023CF257F116}" destId="{8DB2BEF3-92BC-4EBB-8ACB-3AEFFAA4BAC1}" srcOrd="0" destOrd="0" presId="urn:microsoft.com/office/officeart/2008/layout/LinedList"/>
    <dgm:cxn modelId="{8F2972F5-8031-4F6B-BF9A-1F2BFC346327}" type="presParOf" srcId="{7206C30B-9190-46E1-B73E-023CF257F116}" destId="{56E3F120-C289-482C-949F-FAC405046481}" srcOrd="1" destOrd="0" presId="urn:microsoft.com/office/officeart/2008/layout/LinedList"/>
    <dgm:cxn modelId="{90F98732-4E85-46D2-B275-7113283AFF55}" type="presParOf" srcId="{66201674-4AB7-4995-A1E5-76BA8B0CDCE4}" destId="{27F0C216-866F-4D4A-AF60-3F816C137F68}" srcOrd="2" destOrd="0" presId="urn:microsoft.com/office/officeart/2008/layout/LinedList"/>
    <dgm:cxn modelId="{458DF539-FEAC-47BB-B8D1-F54A4ABAB26D}" type="presParOf" srcId="{66201674-4AB7-4995-A1E5-76BA8B0CDCE4}" destId="{F914767B-8352-4513-A96C-568BBAF2BB38}" srcOrd="3" destOrd="0" presId="urn:microsoft.com/office/officeart/2008/layout/LinedList"/>
    <dgm:cxn modelId="{067F1CE1-EA8E-42CD-AFC8-E14AF0ADA700}" type="presParOf" srcId="{F914767B-8352-4513-A96C-568BBAF2BB38}" destId="{656F2B0F-638B-4787-A596-534511D328DE}" srcOrd="0" destOrd="0" presId="urn:microsoft.com/office/officeart/2008/layout/LinedList"/>
    <dgm:cxn modelId="{0C3B3F67-A964-43CA-BC65-6E04D5F7AEA0}" type="presParOf" srcId="{F914767B-8352-4513-A96C-568BBAF2BB38}" destId="{9DAE9F20-801D-423B-8C1E-EB2C8720C4FC}" srcOrd="1" destOrd="0" presId="urn:microsoft.com/office/officeart/2008/layout/LinedList"/>
    <dgm:cxn modelId="{63BC8223-2896-4651-8D7C-DD84EF84B0C3}" type="presParOf" srcId="{66201674-4AB7-4995-A1E5-76BA8B0CDCE4}" destId="{D86E4D79-4477-40A8-88B4-D5DBA64541F7}" srcOrd="4" destOrd="0" presId="urn:microsoft.com/office/officeart/2008/layout/LinedList"/>
    <dgm:cxn modelId="{73D93AAC-AC75-4F88-A095-2007D0F6D8FB}" type="presParOf" srcId="{66201674-4AB7-4995-A1E5-76BA8B0CDCE4}" destId="{EDA08E5F-2333-43F9-9A68-57CA75D11AB6}" srcOrd="5" destOrd="0" presId="urn:microsoft.com/office/officeart/2008/layout/LinedList"/>
    <dgm:cxn modelId="{CD1C0DA4-AF16-4DA8-ACEE-ACA1D1732C93}" type="presParOf" srcId="{EDA08E5F-2333-43F9-9A68-57CA75D11AB6}" destId="{5FF091F1-78F6-49D4-BCAA-0A2321E06164}" srcOrd="0" destOrd="0" presId="urn:microsoft.com/office/officeart/2008/layout/LinedList"/>
    <dgm:cxn modelId="{453A7EB0-566F-408B-B9CC-A01172FF6F65}" type="presParOf" srcId="{EDA08E5F-2333-43F9-9A68-57CA75D11AB6}" destId="{7EB17022-1781-433B-B86E-CDFF17F110C7}" srcOrd="1" destOrd="0" presId="urn:microsoft.com/office/officeart/2008/layout/LinedList"/>
    <dgm:cxn modelId="{DAA466D1-40C8-411F-8F4F-2992F08F649E}" type="presParOf" srcId="{66201674-4AB7-4995-A1E5-76BA8B0CDCE4}" destId="{E28ECD14-5494-4E13-B78C-E0213CE0A7B7}" srcOrd="6" destOrd="0" presId="urn:microsoft.com/office/officeart/2008/layout/LinedList"/>
    <dgm:cxn modelId="{62D40460-8F4E-4173-B0AF-DF626E0D3CBC}" type="presParOf" srcId="{66201674-4AB7-4995-A1E5-76BA8B0CDCE4}" destId="{B6F30F65-065D-4B46-A946-8704DD0ED61D}" srcOrd="7" destOrd="0" presId="urn:microsoft.com/office/officeart/2008/layout/LinedList"/>
    <dgm:cxn modelId="{9CAEA3F9-34C2-4C05-9C88-B84B292AC852}" type="presParOf" srcId="{B6F30F65-065D-4B46-A946-8704DD0ED61D}" destId="{9A5CE8FB-A902-4D9F-833C-082F727BC177}" srcOrd="0" destOrd="0" presId="urn:microsoft.com/office/officeart/2008/layout/LinedList"/>
    <dgm:cxn modelId="{6691E9FC-87FA-47AD-8487-ECB9F802AB47}" type="presParOf" srcId="{B6F30F65-065D-4B46-A946-8704DD0ED61D}" destId="{20E6BFBD-13C7-48A4-9A73-35309DA8C789}" srcOrd="1" destOrd="0" presId="urn:microsoft.com/office/officeart/2008/layout/LinedList"/>
    <dgm:cxn modelId="{C6F9986F-710A-41BA-AE64-738931BF9FE9}" type="presParOf" srcId="{66201674-4AB7-4995-A1E5-76BA8B0CDCE4}" destId="{1FD10D05-5005-4A47-BC1D-D8E135AA0C04}" srcOrd="8" destOrd="0" presId="urn:microsoft.com/office/officeart/2008/layout/LinedList"/>
    <dgm:cxn modelId="{02112FDA-45C6-4E32-879D-C1803052528A}" type="presParOf" srcId="{66201674-4AB7-4995-A1E5-76BA8B0CDCE4}" destId="{3C95AC92-4FF3-43B1-8E6E-B5A479DA4043}" srcOrd="9" destOrd="0" presId="urn:microsoft.com/office/officeart/2008/layout/LinedList"/>
    <dgm:cxn modelId="{D28ECB35-D1E7-4099-9777-CEC87CFE4DCB}" type="presParOf" srcId="{3C95AC92-4FF3-43B1-8E6E-B5A479DA4043}" destId="{58BCB7E8-5DBF-4AA3-9CDA-EB2E3B79BD99}" srcOrd="0" destOrd="0" presId="urn:microsoft.com/office/officeart/2008/layout/LinedList"/>
    <dgm:cxn modelId="{523B62EF-2166-4226-B511-4B7857BE4EAC}" type="presParOf" srcId="{3C95AC92-4FF3-43B1-8E6E-B5A479DA4043}" destId="{7077886E-1865-491E-883B-4690E1883EF1}" srcOrd="1" destOrd="0" presId="urn:microsoft.com/office/officeart/2008/layout/LinedList"/>
    <dgm:cxn modelId="{C68B1C9C-289C-4260-B7A8-E4828A58284E}" type="presParOf" srcId="{66201674-4AB7-4995-A1E5-76BA8B0CDCE4}" destId="{8F8B7514-C5B9-4D83-9E7D-909F2325FB3C}" srcOrd="10" destOrd="0" presId="urn:microsoft.com/office/officeart/2008/layout/LinedList"/>
    <dgm:cxn modelId="{B0B23728-B079-49EB-950B-B46C0A8427E5}" type="presParOf" srcId="{66201674-4AB7-4995-A1E5-76BA8B0CDCE4}" destId="{61C5F2E5-BD6D-4043-8187-FB404455DE20}" srcOrd="11" destOrd="0" presId="urn:microsoft.com/office/officeart/2008/layout/LinedList"/>
    <dgm:cxn modelId="{407BC357-5EA1-413D-B810-94108F613AF1}" type="presParOf" srcId="{61C5F2E5-BD6D-4043-8187-FB404455DE20}" destId="{93C5AA47-C5DD-4F74-AA58-0A2C51F3E884}" srcOrd="0" destOrd="0" presId="urn:microsoft.com/office/officeart/2008/layout/LinedList"/>
    <dgm:cxn modelId="{8409CD12-5E6F-4876-9CAE-E9646EBE547D}" type="presParOf" srcId="{61C5F2E5-BD6D-4043-8187-FB404455DE20}" destId="{9961C8CD-5A79-49AB-838B-3025047426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68CA6-7449-41FD-93A8-F52E1748341F}">
      <dsp:nvSpPr>
        <dsp:cNvPr id="0" name=""/>
        <dsp:cNvSpPr/>
      </dsp:nvSpPr>
      <dsp:spPr>
        <a:xfrm>
          <a:off x="0" y="2359"/>
          <a:ext cx="459334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2BEF3-92BC-4EBB-8ACB-3AEFFAA4BAC1}">
      <dsp:nvSpPr>
        <dsp:cNvPr id="0" name=""/>
        <dsp:cNvSpPr/>
      </dsp:nvSpPr>
      <dsp:spPr>
        <a:xfrm>
          <a:off x="0" y="2359"/>
          <a:ext cx="4593341"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Deut. 10:18</a:t>
          </a:r>
        </a:p>
      </dsp:txBody>
      <dsp:txXfrm>
        <a:off x="0" y="2359"/>
        <a:ext cx="4593341" cy="804562"/>
      </dsp:txXfrm>
    </dsp:sp>
    <dsp:sp modelId="{27F0C216-866F-4D4A-AF60-3F816C137F68}">
      <dsp:nvSpPr>
        <dsp:cNvPr id="0" name=""/>
        <dsp:cNvSpPr/>
      </dsp:nvSpPr>
      <dsp:spPr>
        <a:xfrm>
          <a:off x="0" y="806921"/>
          <a:ext cx="459334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6F2B0F-638B-4787-A596-534511D328DE}">
      <dsp:nvSpPr>
        <dsp:cNvPr id="0" name=""/>
        <dsp:cNvSpPr/>
      </dsp:nvSpPr>
      <dsp:spPr>
        <a:xfrm>
          <a:off x="0" y="806921"/>
          <a:ext cx="4593341"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baseline="0" dirty="0"/>
            <a:t>Deut. 15:7-8, 11</a:t>
          </a:r>
          <a:endParaRPr lang="en-US" sz="3800" kern="1200" dirty="0"/>
        </a:p>
      </dsp:txBody>
      <dsp:txXfrm>
        <a:off x="0" y="806921"/>
        <a:ext cx="4593341" cy="804562"/>
      </dsp:txXfrm>
    </dsp:sp>
    <dsp:sp modelId="{D86E4D79-4477-40A8-88B4-D5DBA64541F7}">
      <dsp:nvSpPr>
        <dsp:cNvPr id="0" name=""/>
        <dsp:cNvSpPr/>
      </dsp:nvSpPr>
      <dsp:spPr>
        <a:xfrm>
          <a:off x="0" y="1611483"/>
          <a:ext cx="459334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091F1-78F6-49D4-BCAA-0A2321E06164}">
      <dsp:nvSpPr>
        <dsp:cNvPr id="0" name=""/>
        <dsp:cNvSpPr/>
      </dsp:nvSpPr>
      <dsp:spPr>
        <a:xfrm>
          <a:off x="0" y="1611483"/>
          <a:ext cx="4593341"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Isaiah 58:6-7</a:t>
          </a:r>
        </a:p>
      </dsp:txBody>
      <dsp:txXfrm>
        <a:off x="0" y="1611483"/>
        <a:ext cx="4593341" cy="804562"/>
      </dsp:txXfrm>
    </dsp:sp>
    <dsp:sp modelId="{E28ECD14-5494-4E13-B78C-E0213CE0A7B7}">
      <dsp:nvSpPr>
        <dsp:cNvPr id="0" name=""/>
        <dsp:cNvSpPr/>
      </dsp:nvSpPr>
      <dsp:spPr>
        <a:xfrm>
          <a:off x="0" y="2416045"/>
          <a:ext cx="459334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CE8FB-A902-4D9F-833C-082F727BC177}">
      <dsp:nvSpPr>
        <dsp:cNvPr id="0" name=""/>
        <dsp:cNvSpPr/>
      </dsp:nvSpPr>
      <dsp:spPr>
        <a:xfrm>
          <a:off x="0" y="2416046"/>
          <a:ext cx="4593341"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Galatians 2:10</a:t>
          </a:r>
        </a:p>
      </dsp:txBody>
      <dsp:txXfrm>
        <a:off x="0" y="2416046"/>
        <a:ext cx="4593341" cy="804562"/>
      </dsp:txXfrm>
    </dsp:sp>
    <dsp:sp modelId="{1FD10D05-5005-4A47-BC1D-D8E135AA0C04}">
      <dsp:nvSpPr>
        <dsp:cNvPr id="0" name=""/>
        <dsp:cNvSpPr/>
      </dsp:nvSpPr>
      <dsp:spPr>
        <a:xfrm>
          <a:off x="0" y="3220608"/>
          <a:ext cx="459334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BCB7E8-5DBF-4AA3-9CDA-EB2E3B79BD99}">
      <dsp:nvSpPr>
        <dsp:cNvPr id="0" name=""/>
        <dsp:cNvSpPr/>
      </dsp:nvSpPr>
      <dsp:spPr>
        <a:xfrm>
          <a:off x="0" y="3220608"/>
          <a:ext cx="4593341"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baseline="0"/>
            <a:t>Romans 12:13</a:t>
          </a:r>
          <a:endParaRPr lang="en-US" sz="3800" kern="1200"/>
        </a:p>
      </dsp:txBody>
      <dsp:txXfrm>
        <a:off x="0" y="3220608"/>
        <a:ext cx="4593341" cy="804562"/>
      </dsp:txXfrm>
    </dsp:sp>
    <dsp:sp modelId="{8F8B7514-C5B9-4D83-9E7D-909F2325FB3C}">
      <dsp:nvSpPr>
        <dsp:cNvPr id="0" name=""/>
        <dsp:cNvSpPr/>
      </dsp:nvSpPr>
      <dsp:spPr>
        <a:xfrm>
          <a:off x="0" y="4025170"/>
          <a:ext cx="459334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5AA47-C5DD-4F74-AA58-0A2C51F3E884}">
      <dsp:nvSpPr>
        <dsp:cNvPr id="0" name=""/>
        <dsp:cNvSpPr/>
      </dsp:nvSpPr>
      <dsp:spPr>
        <a:xfrm>
          <a:off x="0" y="4025170"/>
          <a:ext cx="4593341" cy="80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James 1:27, 2:5</a:t>
          </a:r>
        </a:p>
      </dsp:txBody>
      <dsp:txXfrm>
        <a:off x="0" y="4025170"/>
        <a:ext cx="4593341" cy="8045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7DDC9-C8ED-4E8E-AF54-4D95AABF421B}"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A79CA-BB7E-4B4F-91CD-5CA1FDEECAE4}" type="slidenum">
              <a:rPr lang="en-US" smtClean="0"/>
              <a:t>‹#›</a:t>
            </a:fld>
            <a:endParaRPr lang="en-US"/>
          </a:p>
        </p:txBody>
      </p:sp>
    </p:spTree>
    <p:extLst>
      <p:ext uri="{BB962C8B-B14F-4D97-AF65-F5344CB8AC3E}">
        <p14:creationId xmlns:p14="http://schemas.microsoft.com/office/powerpoint/2010/main" val="162578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A7F88-F770-4910-BA08-04BA906D96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462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79CA-BB7E-4B4F-91CD-5CA1FDEECAE4}" type="slidenum">
              <a:rPr lang="en-US" smtClean="0"/>
              <a:t>11</a:t>
            </a:fld>
            <a:endParaRPr lang="en-US"/>
          </a:p>
        </p:txBody>
      </p:sp>
    </p:spTree>
    <p:extLst>
      <p:ext uri="{BB962C8B-B14F-4D97-AF65-F5344CB8AC3E}">
        <p14:creationId xmlns:p14="http://schemas.microsoft.com/office/powerpoint/2010/main" val="398902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2424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94570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68239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140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24570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2A543B-FD33-4061-9F0D-BB3A82F8274A}"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26803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2A543B-FD33-4061-9F0D-BB3A82F8274A}"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14326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389135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6968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51481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A543B-FD33-4061-9F0D-BB3A82F8274A}"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28669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A543B-FD33-4061-9F0D-BB3A82F8274A}"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13431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A543B-FD33-4061-9F0D-BB3A82F8274A}"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22326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A543B-FD33-4061-9F0D-BB3A82F8274A}"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35073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A543B-FD33-4061-9F0D-BB3A82F8274A}"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99847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88637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7866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2A543B-FD33-4061-9F0D-BB3A82F8274A}" type="datetimeFigureOut">
              <a:rPr lang="en-US" smtClean="0"/>
              <a:t>8/29/2024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25B64F-ED21-407F-84F0-22F00710DF59}" type="slidenum">
              <a:rPr lang="en-US" smtClean="0"/>
              <a:t>‹#›</a:t>
            </a:fld>
            <a:endParaRPr lang="en-US"/>
          </a:p>
        </p:txBody>
      </p:sp>
    </p:spTree>
    <p:extLst>
      <p:ext uri="{BB962C8B-B14F-4D97-AF65-F5344CB8AC3E}">
        <p14:creationId xmlns:p14="http://schemas.microsoft.com/office/powerpoint/2010/main" val="4213790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with network pattern">
            <a:extLst>
              <a:ext uri="{FF2B5EF4-FFF2-40B4-BE49-F238E27FC236}">
                <a16:creationId xmlns:a16="http://schemas.microsoft.com/office/drawing/2014/main" id="{61B3B004-DDED-086A-E5EF-1210DEC14472}"/>
              </a:ext>
            </a:extLst>
          </p:cNvPr>
          <p:cNvPicPr>
            <a:picLocks noChangeAspect="1"/>
          </p:cNvPicPr>
          <p:nvPr/>
        </p:nvPicPr>
        <p:blipFill rotWithShape="1">
          <a:blip r:embed="rId3">
            <a:alphaModFix/>
          </a:blip>
          <a:srcRect t="7696" r="-1" b="7695"/>
          <a:stretch/>
        </p:blipFill>
        <p:spPr>
          <a:xfrm>
            <a:off x="3059" y="-2"/>
            <a:ext cx="12188941" cy="6857990"/>
          </a:xfrm>
          <a:prstGeom prst="rect">
            <a:avLst/>
          </a:prstGeom>
        </p:spPr>
      </p:pic>
      <p:pic>
        <p:nvPicPr>
          <p:cNvPr id="4" name="Picture 3">
            <a:extLst>
              <a:ext uri="{FF2B5EF4-FFF2-40B4-BE49-F238E27FC236}">
                <a16:creationId xmlns:a16="http://schemas.microsoft.com/office/drawing/2014/main" id="{BA5F8EEE-0D29-9735-4EE9-236EB4AC6CA4}"/>
              </a:ext>
            </a:extLst>
          </p:cNvPr>
          <p:cNvPicPr>
            <a:picLocks noChangeAspect="1"/>
          </p:cNvPicPr>
          <p:nvPr/>
        </p:nvPicPr>
        <p:blipFill>
          <a:blip r:embed="rId4"/>
          <a:stretch>
            <a:fillRect/>
          </a:stretch>
        </p:blipFill>
        <p:spPr>
          <a:xfrm>
            <a:off x="8186623" y="3819147"/>
            <a:ext cx="2571249" cy="2571249"/>
          </a:xfrm>
          <a:prstGeom prst="rect">
            <a:avLst/>
          </a:prstGeom>
          <a:effectLst>
            <a:softEdge rad="635000"/>
          </a:effectLst>
        </p:spPr>
      </p:pic>
      <p:pic>
        <p:nvPicPr>
          <p:cNvPr id="4098" name="Picture 2">
            <a:extLst>
              <a:ext uri="{FF2B5EF4-FFF2-40B4-BE49-F238E27FC236}">
                <a16:creationId xmlns:a16="http://schemas.microsoft.com/office/drawing/2014/main" id="{9DEA750F-9376-BD5E-BE1A-8E0C675E2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8" y="259771"/>
            <a:ext cx="10970373" cy="52162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2BD5B7DE-977F-7B89-0AD8-1B55F848BF52}"/>
              </a:ext>
            </a:extLst>
          </p:cNvPr>
          <p:cNvSpPr txBox="1"/>
          <p:nvPr/>
        </p:nvSpPr>
        <p:spPr>
          <a:xfrm>
            <a:off x="371192" y="5730844"/>
            <a:ext cx="9053465"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Rockwell" panose="02060603020205020403"/>
                <a:ea typeface="+mn-ea"/>
                <a:cs typeface="+mn-cs"/>
              </a:rPr>
              <a:t>SESSION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Rockwell" panose="02060603020205020403"/>
                <a:ea typeface="+mn-ea"/>
                <a:cs typeface="+mn-cs"/>
              </a:rPr>
              <a:t>THE VIEW OF </a:t>
            </a:r>
            <a:r>
              <a:rPr lang="en-US" sz="3200" b="1" dirty="0">
                <a:solidFill>
                  <a:srgbClr val="FFFF00"/>
                </a:solidFill>
                <a:latin typeface="Rockwell" panose="02060603020205020403"/>
              </a:rPr>
              <a:t>SCRIPTURE</a:t>
            </a:r>
            <a:r>
              <a:rPr kumimoji="0" lang="en-US" sz="3200" b="1" i="0" u="none" strike="noStrike" kern="1200" cap="none" spc="0" normalizeH="0" baseline="0" noProof="0" dirty="0">
                <a:ln>
                  <a:noFill/>
                </a:ln>
                <a:solidFill>
                  <a:srgbClr val="FFFF00"/>
                </a:solidFill>
                <a:effectLst/>
                <a:uLnTx/>
                <a:uFillTx/>
                <a:latin typeface="Rockwell" panose="02060603020205020403"/>
                <a:ea typeface="+mn-ea"/>
                <a:cs typeface="+mn-cs"/>
              </a:rPr>
              <a:t> ON THE POOR</a:t>
            </a:r>
          </a:p>
        </p:txBody>
      </p:sp>
    </p:spTree>
    <p:extLst>
      <p:ext uri="{BB962C8B-B14F-4D97-AF65-F5344CB8AC3E}">
        <p14:creationId xmlns:p14="http://schemas.microsoft.com/office/powerpoint/2010/main" val="141512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5C78-0A4A-7CAC-8164-14A085B66B90}"/>
              </a:ext>
            </a:extLst>
          </p:cNvPr>
          <p:cNvSpPr>
            <a:spLocks noGrp="1"/>
          </p:cNvSpPr>
          <p:nvPr>
            <p:ph type="title"/>
          </p:nvPr>
        </p:nvSpPr>
        <p:spPr>
          <a:xfrm>
            <a:off x="252892" y="-96571"/>
            <a:ext cx="10353761" cy="1326321"/>
          </a:xfrm>
        </p:spPr>
        <p:txBody>
          <a:bodyPr/>
          <a:lstStyle/>
          <a:p>
            <a:pPr algn="l"/>
            <a:r>
              <a:rPr lang="en-US" dirty="0"/>
              <a:t>CLOSING</a:t>
            </a:r>
          </a:p>
        </p:txBody>
      </p:sp>
      <p:sp>
        <p:nvSpPr>
          <p:cNvPr id="4" name="TextBox 3">
            <a:extLst>
              <a:ext uri="{FF2B5EF4-FFF2-40B4-BE49-F238E27FC236}">
                <a16:creationId xmlns:a16="http://schemas.microsoft.com/office/drawing/2014/main" id="{DA88989E-7D83-D59B-A794-9FDA7745DE8F}"/>
              </a:ext>
            </a:extLst>
          </p:cNvPr>
          <p:cNvSpPr txBox="1"/>
          <p:nvPr/>
        </p:nvSpPr>
        <p:spPr>
          <a:xfrm>
            <a:off x="1491167" y="1201231"/>
            <a:ext cx="7746140" cy="4832092"/>
          </a:xfrm>
          <a:prstGeom prst="rect">
            <a:avLst/>
          </a:prstGeom>
          <a:noFill/>
        </p:spPr>
        <p:txBody>
          <a:bodyPr wrap="square">
            <a:spAutoFit/>
          </a:bodyPr>
          <a:lstStyle/>
          <a:p>
            <a:r>
              <a:rPr lang="en-US" sz="4400" dirty="0"/>
              <a:t>After seeing how concerned God is in His Word for the poor, what are ways we can each individually show that same grace and truth to those in poverty?  What about as a church?</a:t>
            </a:r>
          </a:p>
        </p:txBody>
      </p:sp>
      <p:pic>
        <p:nvPicPr>
          <p:cNvPr id="6" name="Picture 2" descr="Pin page">
            <a:extLst>
              <a:ext uri="{FF2B5EF4-FFF2-40B4-BE49-F238E27FC236}">
                <a16:creationId xmlns:a16="http://schemas.microsoft.com/office/drawing/2014/main" id="{B8B8B6C5-DB46-C886-6E3F-4C6503013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82047F2-4A79-2D53-6B65-96657F896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30389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5C78-0A4A-7CAC-8164-14A085B66B90}"/>
              </a:ext>
            </a:extLst>
          </p:cNvPr>
          <p:cNvSpPr>
            <a:spLocks noGrp="1"/>
          </p:cNvSpPr>
          <p:nvPr>
            <p:ph type="title"/>
          </p:nvPr>
        </p:nvSpPr>
        <p:spPr>
          <a:xfrm>
            <a:off x="252892" y="-96571"/>
            <a:ext cx="10353761" cy="1326321"/>
          </a:xfrm>
        </p:spPr>
        <p:txBody>
          <a:bodyPr/>
          <a:lstStyle/>
          <a:p>
            <a:pPr algn="l"/>
            <a:r>
              <a:rPr lang="en-US" dirty="0"/>
              <a:t>For the road</a:t>
            </a:r>
          </a:p>
        </p:txBody>
      </p:sp>
      <p:pic>
        <p:nvPicPr>
          <p:cNvPr id="5" name="Picture 2" descr="Pin page">
            <a:extLst>
              <a:ext uri="{FF2B5EF4-FFF2-40B4-BE49-F238E27FC236}">
                <a16:creationId xmlns:a16="http://schemas.microsoft.com/office/drawing/2014/main" id="{5DEA57CC-EB8F-FAFE-8C8C-21CED3AAB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88989E-7D83-D59B-A794-9FDA7745DE8F}"/>
              </a:ext>
            </a:extLst>
          </p:cNvPr>
          <p:cNvSpPr txBox="1"/>
          <p:nvPr/>
        </p:nvSpPr>
        <p:spPr>
          <a:xfrm>
            <a:off x="658120" y="1453427"/>
            <a:ext cx="9475017" cy="4154984"/>
          </a:xfrm>
          <a:prstGeom prst="rect">
            <a:avLst/>
          </a:prstGeom>
          <a:noFill/>
        </p:spPr>
        <p:txBody>
          <a:bodyPr wrap="square">
            <a:spAutoFit/>
          </a:bodyPr>
          <a:lstStyle/>
          <a:p>
            <a:r>
              <a:rPr lang="en-US" sz="3600" b="1" dirty="0"/>
              <a:t>What are some ways you as a family can become more active in helping the poor?                                  </a:t>
            </a:r>
            <a:r>
              <a:rPr lang="en-US" sz="2800" dirty="0"/>
              <a:t>Brainstorm ways you could have a family service project, or visit the local Christian Service Center, Love and Care Ministries or other nonprofits for ideas.</a:t>
            </a:r>
          </a:p>
          <a:p>
            <a:endParaRPr lang="en-US" sz="2400" dirty="0"/>
          </a:p>
          <a:p>
            <a:r>
              <a:rPr lang="en-US" sz="2800" dirty="0">
                <a:solidFill>
                  <a:srgbClr val="FFFF00"/>
                </a:solidFill>
              </a:rPr>
              <a:t>Check in with our own ministries, as well, like our </a:t>
            </a:r>
            <a:r>
              <a:rPr lang="en-US" sz="2800" b="1" dirty="0">
                <a:solidFill>
                  <a:srgbClr val="FFFF00"/>
                </a:solidFill>
              </a:rPr>
              <a:t>Community Team </a:t>
            </a:r>
            <a:r>
              <a:rPr lang="en-US" sz="2800" dirty="0">
                <a:solidFill>
                  <a:srgbClr val="FFFF00"/>
                </a:solidFill>
              </a:rPr>
              <a:t>or </a:t>
            </a:r>
            <a:r>
              <a:rPr lang="en-US" sz="2800" b="1" dirty="0">
                <a:solidFill>
                  <a:srgbClr val="FFFF00"/>
                </a:solidFill>
              </a:rPr>
              <a:t>Hillcrest Helps</a:t>
            </a:r>
            <a:r>
              <a:rPr lang="en-US" sz="2800" dirty="0">
                <a:solidFill>
                  <a:srgbClr val="FFFF00"/>
                </a:solidFill>
              </a:rPr>
              <a:t>, for specific ways you can serve in our church or community. </a:t>
            </a:r>
          </a:p>
        </p:txBody>
      </p:sp>
      <p:pic>
        <p:nvPicPr>
          <p:cNvPr id="3" name="Picture 2">
            <a:extLst>
              <a:ext uri="{FF2B5EF4-FFF2-40B4-BE49-F238E27FC236}">
                <a16:creationId xmlns:a16="http://schemas.microsoft.com/office/drawing/2014/main" id="{37C6FECB-D96E-3AFD-253D-44B418347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8383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71604" y="244444"/>
            <a:ext cx="554977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ckwell" panose="02060603020205020403"/>
                <a:ea typeface="+mn-ea"/>
                <a:cs typeface="+mn-cs"/>
              </a:rPr>
              <a:t>OPENING QUESTION:</a:t>
            </a:r>
          </a:p>
        </p:txBody>
      </p:sp>
      <p:sp>
        <p:nvSpPr>
          <p:cNvPr id="5" name="TextBox 4">
            <a:extLst>
              <a:ext uri="{FF2B5EF4-FFF2-40B4-BE49-F238E27FC236}">
                <a16:creationId xmlns:a16="http://schemas.microsoft.com/office/drawing/2014/main" id="{74293557-8E92-E4E5-290C-AD0A57FFCC3B}"/>
              </a:ext>
            </a:extLst>
          </p:cNvPr>
          <p:cNvSpPr txBox="1"/>
          <p:nvPr/>
        </p:nvSpPr>
        <p:spPr>
          <a:xfrm>
            <a:off x="834352" y="1516019"/>
            <a:ext cx="9292091" cy="2985433"/>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white"/>
                </a:solidFill>
                <a:effectLst/>
                <a:uLnTx/>
                <a:uFillTx/>
                <a:latin typeface="Rockwell" panose="02060603020205020403"/>
                <a:ea typeface="+mn-ea"/>
                <a:cs typeface="+mn-cs"/>
              </a:rPr>
              <a:t>What does it mean to be      “poor in the eyes of the world” according to James 2:5?                     </a:t>
            </a:r>
            <a:r>
              <a:rPr kumimoji="0" lang="en-US" sz="4000" b="0" i="0" u="none" strike="noStrike" kern="1200" cap="none" spc="0" normalizeH="0" baseline="0" noProof="0" dirty="0">
                <a:ln>
                  <a:noFill/>
                </a:ln>
                <a:solidFill>
                  <a:prstClr val="white"/>
                </a:solidFill>
                <a:effectLst/>
                <a:uLnTx/>
                <a:uFillTx/>
                <a:latin typeface="Rockwell" panose="02060603020205020403"/>
                <a:ea typeface="+mn-ea"/>
                <a:cs typeface="+mn-cs"/>
              </a:rPr>
              <a:t>Are we not all poor in that sense?</a:t>
            </a:r>
            <a:endParaRPr kumimoji="0" lang="en-US" sz="5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TextBox 5">
            <a:extLst>
              <a:ext uri="{FF2B5EF4-FFF2-40B4-BE49-F238E27FC236}">
                <a16:creationId xmlns:a16="http://schemas.microsoft.com/office/drawing/2014/main" id="{3165A5DB-61E2-5D9A-D17C-FBFEB06D7F0A}"/>
              </a:ext>
            </a:extLst>
          </p:cNvPr>
          <p:cNvSpPr txBox="1"/>
          <p:nvPr/>
        </p:nvSpPr>
        <p:spPr>
          <a:xfrm>
            <a:off x="400615" y="5194054"/>
            <a:ext cx="6106562" cy="1323439"/>
          </a:xfrm>
          <a:prstGeom prst="rect">
            <a:avLst/>
          </a:prstGeom>
          <a:noFill/>
        </p:spPr>
        <p:txBody>
          <a:bodyPr wrap="square">
            <a:spAutoFit/>
          </a:bodyPr>
          <a:lstStyle/>
          <a:p>
            <a:r>
              <a:rPr lang="en-US" sz="2000" i="1" dirty="0"/>
              <a:t>Listen, my dear brothers and sisters: Has not God chosen those who are poor in the eyes of the world to be rich in faith and to inherit the kingdom he promised those who love him?  (James 2:5, NIV)</a:t>
            </a:r>
          </a:p>
        </p:txBody>
      </p:sp>
      <p:pic>
        <p:nvPicPr>
          <p:cNvPr id="1026" name="Picture 2" descr="Pin page">
            <a:extLst>
              <a:ext uri="{FF2B5EF4-FFF2-40B4-BE49-F238E27FC236}">
                <a16:creationId xmlns:a16="http://schemas.microsoft.com/office/drawing/2014/main" id="{0E035A62-1AB2-3B2D-73D7-61057F35E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4267255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307818" y="235391"/>
            <a:ext cx="80304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ckwell" panose="02060603020205020403"/>
                <a:ea typeface="+mn-ea"/>
                <a:cs typeface="+mn-cs"/>
              </a:rPr>
              <a:t>READ THESE VERSES TOGETHER</a:t>
            </a:r>
          </a:p>
        </p:txBody>
      </p:sp>
      <p:graphicFrame>
        <p:nvGraphicFramePr>
          <p:cNvPr id="9" name="TextBox 4">
            <a:extLst>
              <a:ext uri="{FF2B5EF4-FFF2-40B4-BE49-F238E27FC236}">
                <a16:creationId xmlns:a16="http://schemas.microsoft.com/office/drawing/2014/main" id="{1B48D7C6-7C50-25CB-4890-B685E909AE49}"/>
              </a:ext>
            </a:extLst>
          </p:cNvPr>
          <p:cNvGraphicFramePr/>
          <p:nvPr>
            <p:extLst>
              <p:ext uri="{D42A27DB-BD31-4B8C-83A1-F6EECF244321}">
                <p14:modId xmlns:p14="http://schemas.microsoft.com/office/powerpoint/2010/main" val="1063947871"/>
              </p:ext>
            </p:extLst>
          </p:nvPr>
        </p:nvGraphicFramePr>
        <p:xfrm>
          <a:off x="1002810" y="1373064"/>
          <a:ext cx="4593341" cy="4832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Pin page">
            <a:extLst>
              <a:ext uri="{FF2B5EF4-FFF2-40B4-BE49-F238E27FC236}">
                <a16:creationId xmlns:a16="http://schemas.microsoft.com/office/drawing/2014/main" id="{4C0FF360-373F-0D2B-AB83-5576D2F5EF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descr="A black text on a white background&#10;&#10;Description automatically generated">
            <a:extLst>
              <a:ext uri="{FF2B5EF4-FFF2-40B4-BE49-F238E27FC236}">
                <a16:creationId xmlns:a16="http://schemas.microsoft.com/office/drawing/2014/main" id="{B951BDC3-17E1-52BD-BF60-E009D32F3F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TextBox 6">
            <a:extLst>
              <a:ext uri="{FF2B5EF4-FFF2-40B4-BE49-F238E27FC236}">
                <a16:creationId xmlns:a16="http://schemas.microsoft.com/office/drawing/2014/main" id="{973268CD-0229-BEF2-B507-16FFD1D39A98}"/>
              </a:ext>
            </a:extLst>
          </p:cNvPr>
          <p:cNvSpPr txBox="1"/>
          <p:nvPr/>
        </p:nvSpPr>
        <p:spPr>
          <a:xfrm>
            <a:off x="6199254" y="1793405"/>
            <a:ext cx="4615758" cy="3416320"/>
          </a:xfrm>
          <a:prstGeom prst="rect">
            <a:avLst/>
          </a:prstGeom>
          <a:noFill/>
        </p:spPr>
        <p:txBody>
          <a:bodyPr wrap="square">
            <a:spAutoFit/>
          </a:bodyPr>
          <a:lstStyle/>
          <a:p>
            <a:r>
              <a:rPr lang="en-US" sz="3600" b="1" dirty="0">
                <a:solidFill>
                  <a:srgbClr val="FFFF00"/>
                </a:solidFill>
              </a:rPr>
              <a:t>What do these scriptures say about our responsibility to the poor among  us?</a:t>
            </a:r>
          </a:p>
        </p:txBody>
      </p:sp>
    </p:spTree>
    <p:extLst>
      <p:ext uri="{BB962C8B-B14F-4D97-AF65-F5344CB8AC3E}">
        <p14:creationId xmlns:p14="http://schemas.microsoft.com/office/powerpoint/2010/main" val="1710007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864DF6-32A4-C230-4A11-C02B240B0363}"/>
              </a:ext>
            </a:extLst>
          </p:cNvPr>
          <p:cNvSpPr txBox="1"/>
          <p:nvPr/>
        </p:nvSpPr>
        <p:spPr>
          <a:xfrm>
            <a:off x="1149790" y="1055658"/>
            <a:ext cx="9406550" cy="461665"/>
          </a:xfrm>
          <a:prstGeom prst="rect">
            <a:avLst/>
          </a:prstGeom>
          <a:noFill/>
        </p:spPr>
        <p:txBody>
          <a:bodyPr wrap="square">
            <a:spAutoFit/>
          </a:bodyPr>
          <a:lstStyle/>
          <a:p>
            <a:r>
              <a:rPr lang="en-US" sz="2400" i="1" dirty="0">
                <a:solidFill>
                  <a:srgbClr val="FFFF00"/>
                </a:solidFill>
              </a:rPr>
              <a:t>He defends the cause of the fatherless and the widow…</a:t>
            </a:r>
          </a:p>
        </p:txBody>
      </p:sp>
      <p:sp>
        <p:nvSpPr>
          <p:cNvPr id="9" name="TextBox 8">
            <a:extLst>
              <a:ext uri="{FF2B5EF4-FFF2-40B4-BE49-F238E27FC236}">
                <a16:creationId xmlns:a16="http://schemas.microsoft.com/office/drawing/2014/main" id="{2EDAFFF5-A20A-2399-1CB3-AA1C410BD7E0}"/>
              </a:ext>
            </a:extLst>
          </p:cNvPr>
          <p:cNvSpPr txBox="1"/>
          <p:nvPr/>
        </p:nvSpPr>
        <p:spPr>
          <a:xfrm>
            <a:off x="1874066" y="2585694"/>
            <a:ext cx="8046267" cy="1938992"/>
          </a:xfrm>
          <a:prstGeom prst="rect">
            <a:avLst/>
          </a:prstGeom>
          <a:noFill/>
        </p:spPr>
        <p:txBody>
          <a:bodyPr wrap="square">
            <a:spAutoFit/>
          </a:bodyPr>
          <a:lstStyle/>
          <a:p>
            <a:r>
              <a:rPr lang="en-US" sz="6000" dirty="0"/>
              <a:t>How does God defend the cause of the poor?</a:t>
            </a:r>
          </a:p>
        </p:txBody>
      </p:sp>
      <p:pic>
        <p:nvPicPr>
          <p:cNvPr id="10" name="Picture 2" descr="Pin page">
            <a:extLst>
              <a:ext uri="{FF2B5EF4-FFF2-40B4-BE49-F238E27FC236}">
                <a16:creationId xmlns:a16="http://schemas.microsoft.com/office/drawing/2014/main" id="{BA7AC885-A2F7-0902-8770-0FDB6BE04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8" y="190124"/>
            <a:ext cx="11588436" cy="830997"/>
          </a:xfrm>
          <a:prstGeom prst="rect">
            <a:avLst/>
          </a:prstGeom>
          <a:noFill/>
        </p:spPr>
        <p:txBody>
          <a:bodyPr wrap="square" rtlCol="0">
            <a:spAutoFit/>
          </a:bodyPr>
          <a:lstStyle/>
          <a:p>
            <a:pPr marL="685800" marR="0" lvl="0" indent="-6858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800" b="1" i="0" u="none" strike="noStrike" kern="1200" cap="none" spc="0" normalizeH="0" baseline="0" noProof="0" dirty="0">
                <a:ln>
                  <a:noFill/>
                </a:ln>
                <a:solidFill>
                  <a:prstClr val="white"/>
                </a:solidFill>
                <a:effectLst/>
                <a:uLnTx/>
                <a:uFillTx/>
                <a:latin typeface="Rockwell" panose="02060603020205020403"/>
                <a:ea typeface="+mn-ea"/>
                <a:cs typeface="+mn-cs"/>
              </a:rPr>
              <a:t>OT: It is </a:t>
            </a:r>
            <a:r>
              <a:rPr kumimoji="0" lang="en-US" sz="4800" b="1" i="0" u="sng" strike="noStrike" kern="1200" cap="none" spc="0" normalizeH="0" baseline="0" noProof="0" dirty="0">
                <a:ln>
                  <a:noFill/>
                </a:ln>
                <a:solidFill>
                  <a:prstClr val="white"/>
                </a:solidFill>
                <a:effectLst/>
                <a:uLnTx/>
                <a:uFillTx/>
                <a:latin typeface="Rockwell" panose="02060603020205020403"/>
                <a:ea typeface="+mn-ea"/>
                <a:cs typeface="+mn-cs"/>
              </a:rPr>
              <a:t>DEFENSIVE</a:t>
            </a:r>
            <a:r>
              <a:rPr kumimoji="0" lang="en-US" sz="4800" b="1" i="0" u="none" strike="noStrike" kern="1200" cap="none" spc="0" normalizeH="0" baseline="0" noProof="0" dirty="0">
                <a:ln>
                  <a:noFill/>
                </a:ln>
                <a:solidFill>
                  <a:prstClr val="white"/>
                </a:solidFill>
                <a:effectLst/>
                <a:uLnTx/>
                <a:uFillTx/>
                <a:latin typeface="Rockwell" panose="02060603020205020403"/>
                <a:ea typeface="+mn-ea"/>
                <a:cs typeface="+mn-cs"/>
              </a:rPr>
              <a:t> on God’s part.</a:t>
            </a:r>
          </a:p>
        </p:txBody>
      </p:sp>
    </p:spTree>
    <p:extLst>
      <p:ext uri="{BB962C8B-B14F-4D97-AF65-F5344CB8AC3E}">
        <p14:creationId xmlns:p14="http://schemas.microsoft.com/office/powerpoint/2010/main" val="2385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EDAFFF5-A20A-2399-1CB3-AA1C410BD7E0}"/>
              </a:ext>
            </a:extLst>
          </p:cNvPr>
          <p:cNvSpPr txBox="1"/>
          <p:nvPr/>
        </p:nvSpPr>
        <p:spPr>
          <a:xfrm>
            <a:off x="1874066" y="2585694"/>
            <a:ext cx="8046267" cy="1938992"/>
          </a:xfrm>
          <a:prstGeom prst="rect">
            <a:avLst/>
          </a:prstGeom>
          <a:noFill/>
        </p:spPr>
        <p:txBody>
          <a:bodyPr wrap="square">
            <a:spAutoFit/>
          </a:bodyPr>
          <a:lstStyle/>
          <a:p>
            <a:r>
              <a:rPr lang="en-US" sz="6000" dirty="0"/>
              <a:t>What does it mean to be “open handed?”</a:t>
            </a:r>
          </a:p>
        </p:txBody>
      </p:sp>
      <p:pic>
        <p:nvPicPr>
          <p:cNvPr id="4" name="Picture 2" descr="Pin page">
            <a:extLst>
              <a:ext uri="{FF2B5EF4-FFF2-40B4-BE49-F238E27FC236}">
                <a16:creationId xmlns:a16="http://schemas.microsoft.com/office/drawing/2014/main" id="{EF08764D-F7AA-A919-0444-D92DDF379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8" y="190124"/>
            <a:ext cx="11217243" cy="830997"/>
          </a:xfrm>
          <a:prstGeom prst="rect">
            <a:avLst/>
          </a:prstGeom>
          <a:noFill/>
        </p:spPr>
        <p:txBody>
          <a:bodyPr wrap="square" rtlCol="0">
            <a:spAutoFit/>
          </a:bodyPr>
          <a:lstStyle/>
          <a:p>
            <a:pPr marL="685800" marR="0" lvl="0" indent="-6858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800" b="1" i="0" u="none" strike="noStrike" kern="1200" cap="none" spc="0" normalizeH="0" baseline="0" noProof="0" dirty="0">
                <a:ln>
                  <a:noFill/>
                </a:ln>
                <a:solidFill>
                  <a:prstClr val="white"/>
                </a:solidFill>
                <a:effectLst/>
                <a:uLnTx/>
                <a:uFillTx/>
                <a:latin typeface="Rockwell" panose="02060603020205020403"/>
                <a:ea typeface="+mn-ea"/>
                <a:cs typeface="+mn-cs"/>
              </a:rPr>
              <a:t>OT: It is </a:t>
            </a:r>
            <a:r>
              <a:rPr lang="en-US" sz="4800" b="1" u="sng" dirty="0">
                <a:solidFill>
                  <a:prstClr val="white"/>
                </a:solidFill>
                <a:latin typeface="Rockwell" panose="02060603020205020403"/>
              </a:rPr>
              <a:t>OF</a:t>
            </a:r>
            <a:r>
              <a:rPr kumimoji="0" lang="en-US" sz="4800" b="1" i="0" u="sng" strike="noStrike" kern="1200" cap="none" spc="0" normalizeH="0" baseline="0" noProof="0" dirty="0">
                <a:ln>
                  <a:noFill/>
                </a:ln>
                <a:solidFill>
                  <a:prstClr val="white"/>
                </a:solidFill>
                <a:effectLst/>
                <a:uLnTx/>
                <a:uFillTx/>
                <a:latin typeface="Rockwell" panose="02060603020205020403"/>
                <a:ea typeface="+mn-ea"/>
                <a:cs typeface="+mn-cs"/>
              </a:rPr>
              <a:t>FENSIVE</a:t>
            </a:r>
            <a:r>
              <a:rPr kumimoji="0" lang="en-US" sz="4800" b="1" i="0" u="none" strike="noStrike" kern="1200" cap="none" spc="0" normalizeH="0" baseline="0" noProof="0" dirty="0">
                <a:ln>
                  <a:noFill/>
                </a:ln>
                <a:solidFill>
                  <a:prstClr val="white"/>
                </a:solidFill>
                <a:effectLst/>
                <a:uLnTx/>
                <a:uFillTx/>
                <a:latin typeface="Rockwell" panose="02060603020205020403"/>
                <a:ea typeface="+mn-ea"/>
                <a:cs typeface="+mn-cs"/>
              </a:rPr>
              <a:t> on our part.</a:t>
            </a:r>
          </a:p>
        </p:txBody>
      </p:sp>
      <p:sp>
        <p:nvSpPr>
          <p:cNvPr id="5" name="TextBox 4">
            <a:extLst>
              <a:ext uri="{FF2B5EF4-FFF2-40B4-BE49-F238E27FC236}">
                <a16:creationId xmlns:a16="http://schemas.microsoft.com/office/drawing/2014/main" id="{7E864DF6-32A4-C230-4A11-C02B240B0363}"/>
              </a:ext>
            </a:extLst>
          </p:cNvPr>
          <p:cNvSpPr txBox="1"/>
          <p:nvPr/>
        </p:nvSpPr>
        <p:spPr>
          <a:xfrm>
            <a:off x="1074313" y="1036997"/>
            <a:ext cx="9497086" cy="830997"/>
          </a:xfrm>
          <a:prstGeom prst="rect">
            <a:avLst/>
          </a:prstGeom>
          <a:noFill/>
        </p:spPr>
        <p:txBody>
          <a:bodyPr wrap="square">
            <a:spAutoFit/>
          </a:bodyPr>
          <a:lstStyle/>
          <a:p>
            <a:r>
              <a:rPr lang="en-US" sz="2400" i="1" dirty="0">
                <a:solidFill>
                  <a:srgbClr val="FFFF00"/>
                </a:solidFill>
              </a:rPr>
              <a:t>I command you to be openhanded toward your brothers and toward the poor and needy...</a:t>
            </a:r>
          </a:p>
        </p:txBody>
      </p:sp>
    </p:spTree>
    <p:extLst>
      <p:ext uri="{BB962C8B-B14F-4D97-AF65-F5344CB8AC3E}">
        <p14:creationId xmlns:p14="http://schemas.microsoft.com/office/powerpoint/2010/main" val="22657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EDAFFF5-A20A-2399-1CB3-AA1C410BD7E0}"/>
              </a:ext>
            </a:extLst>
          </p:cNvPr>
          <p:cNvSpPr txBox="1"/>
          <p:nvPr/>
        </p:nvSpPr>
        <p:spPr>
          <a:xfrm>
            <a:off x="1178706" y="2588650"/>
            <a:ext cx="8627768" cy="2862322"/>
          </a:xfrm>
          <a:prstGeom prst="rect">
            <a:avLst/>
          </a:prstGeom>
          <a:noFill/>
        </p:spPr>
        <p:txBody>
          <a:bodyPr wrap="square">
            <a:spAutoFit/>
          </a:bodyPr>
          <a:lstStyle/>
          <a:p>
            <a:r>
              <a:rPr lang="en-US" sz="6000" dirty="0"/>
              <a:t>Why do you believe there is so much poverty in the world?</a:t>
            </a:r>
          </a:p>
        </p:txBody>
      </p:sp>
      <p:pic>
        <p:nvPicPr>
          <p:cNvPr id="4" name="Picture 2" descr="Pin page">
            <a:extLst>
              <a:ext uri="{FF2B5EF4-FFF2-40B4-BE49-F238E27FC236}">
                <a16:creationId xmlns:a16="http://schemas.microsoft.com/office/drawing/2014/main" id="{1A08EFA4-4E49-FE5B-5EB4-A2B5A157D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8" y="190124"/>
            <a:ext cx="11217243" cy="769441"/>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1" i="0" u="none" strike="noStrike" kern="1200" cap="none" spc="0" normalizeH="0" baseline="0" noProof="0" dirty="0">
                <a:ln>
                  <a:noFill/>
                </a:ln>
                <a:solidFill>
                  <a:prstClr val="white"/>
                </a:solidFill>
                <a:effectLst/>
                <a:uLnTx/>
                <a:uFillTx/>
                <a:latin typeface="Rockwell" panose="02060603020205020403"/>
                <a:ea typeface="+mn-ea"/>
                <a:cs typeface="+mn-cs"/>
              </a:rPr>
              <a:t>OT:  It is </a:t>
            </a:r>
            <a:r>
              <a:rPr kumimoji="0" lang="en-US" sz="4000" b="1" i="0" u="sng" strike="noStrike" kern="1200" cap="none" spc="0" normalizeH="0" baseline="0" noProof="0" dirty="0">
                <a:ln>
                  <a:noFill/>
                </a:ln>
                <a:solidFill>
                  <a:prstClr val="white"/>
                </a:solidFill>
                <a:effectLst/>
                <a:uLnTx/>
                <a:uFillTx/>
                <a:latin typeface="Rockwell" panose="02060603020205020403"/>
                <a:ea typeface="+mn-ea"/>
                <a:cs typeface="+mn-cs"/>
              </a:rPr>
              <a:t>EXTENSIVE</a:t>
            </a:r>
            <a:r>
              <a:rPr kumimoji="0" lang="en-US" sz="4000" b="1" i="0" u="none" strike="noStrike" kern="1200" cap="none" spc="0" normalizeH="0" baseline="0" noProof="0" dirty="0">
                <a:ln>
                  <a:noFill/>
                </a:ln>
                <a:solidFill>
                  <a:prstClr val="white"/>
                </a:solidFill>
                <a:effectLst/>
                <a:uLnTx/>
                <a:uFillTx/>
                <a:latin typeface="Rockwell" panose="02060603020205020403"/>
                <a:ea typeface="+mn-ea"/>
                <a:cs typeface="+mn-cs"/>
              </a:rPr>
              <a:t> on the world’s part</a:t>
            </a:r>
            <a:r>
              <a:rPr kumimoji="0" lang="en-US" sz="44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
        <p:nvSpPr>
          <p:cNvPr id="5" name="TextBox 4">
            <a:extLst>
              <a:ext uri="{FF2B5EF4-FFF2-40B4-BE49-F238E27FC236}">
                <a16:creationId xmlns:a16="http://schemas.microsoft.com/office/drawing/2014/main" id="{7E864DF6-32A4-C230-4A11-C02B240B0363}"/>
              </a:ext>
            </a:extLst>
          </p:cNvPr>
          <p:cNvSpPr txBox="1"/>
          <p:nvPr/>
        </p:nvSpPr>
        <p:spPr>
          <a:xfrm>
            <a:off x="1004935" y="956070"/>
            <a:ext cx="10692141" cy="830997"/>
          </a:xfrm>
          <a:prstGeom prst="rect">
            <a:avLst/>
          </a:prstGeom>
          <a:noFill/>
        </p:spPr>
        <p:txBody>
          <a:bodyPr wrap="square">
            <a:spAutoFit/>
          </a:bodyPr>
          <a:lstStyle/>
          <a:p>
            <a:r>
              <a:rPr lang="en-US" sz="2400" i="1" dirty="0">
                <a:solidFill>
                  <a:srgbClr val="FFFF00"/>
                </a:solidFill>
              </a:rPr>
              <a:t>Is it not to share your food with the hungry and to provide the poor     wanderer with shelter – when you see the naked, to clothe them…</a:t>
            </a:r>
          </a:p>
        </p:txBody>
      </p:sp>
    </p:spTree>
    <p:extLst>
      <p:ext uri="{BB962C8B-B14F-4D97-AF65-F5344CB8AC3E}">
        <p14:creationId xmlns:p14="http://schemas.microsoft.com/office/powerpoint/2010/main" val="28609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864DF6-32A4-C230-4A11-C02B240B0363}"/>
              </a:ext>
            </a:extLst>
          </p:cNvPr>
          <p:cNvSpPr txBox="1"/>
          <p:nvPr/>
        </p:nvSpPr>
        <p:spPr>
          <a:xfrm>
            <a:off x="1041149" y="919856"/>
            <a:ext cx="9922598" cy="461665"/>
          </a:xfrm>
          <a:prstGeom prst="rect">
            <a:avLst/>
          </a:prstGeom>
          <a:noFill/>
        </p:spPr>
        <p:txBody>
          <a:bodyPr wrap="square">
            <a:spAutoFit/>
          </a:bodyPr>
          <a:lstStyle/>
          <a:p>
            <a:r>
              <a:rPr lang="en-US" sz="2400" i="1" dirty="0">
                <a:solidFill>
                  <a:srgbClr val="FFFF00"/>
                </a:solidFill>
              </a:rPr>
              <a:t>We should be eager to help the poor.</a:t>
            </a:r>
          </a:p>
        </p:txBody>
      </p:sp>
      <p:sp>
        <p:nvSpPr>
          <p:cNvPr id="9" name="TextBox 8">
            <a:extLst>
              <a:ext uri="{FF2B5EF4-FFF2-40B4-BE49-F238E27FC236}">
                <a16:creationId xmlns:a16="http://schemas.microsoft.com/office/drawing/2014/main" id="{2EDAFFF5-A20A-2399-1CB3-AA1C410BD7E0}"/>
              </a:ext>
            </a:extLst>
          </p:cNvPr>
          <p:cNvSpPr txBox="1"/>
          <p:nvPr/>
        </p:nvSpPr>
        <p:spPr>
          <a:xfrm>
            <a:off x="1054359" y="2384299"/>
            <a:ext cx="7333861" cy="2800767"/>
          </a:xfrm>
          <a:prstGeom prst="rect">
            <a:avLst/>
          </a:prstGeom>
          <a:noFill/>
        </p:spPr>
        <p:txBody>
          <a:bodyPr wrap="square">
            <a:spAutoFit/>
          </a:bodyPr>
          <a:lstStyle/>
          <a:p>
            <a:r>
              <a:rPr lang="en-US" sz="4400" dirty="0"/>
              <a:t>Read and discuss how we should have the mindset of Christ (attitude) from Philippians 2:1-11.</a:t>
            </a:r>
          </a:p>
        </p:txBody>
      </p:sp>
      <p:pic>
        <p:nvPicPr>
          <p:cNvPr id="6" name="Picture 2" descr="Pin page">
            <a:extLst>
              <a:ext uri="{FF2B5EF4-FFF2-40B4-BE49-F238E27FC236}">
                <a16:creationId xmlns:a16="http://schemas.microsoft.com/office/drawing/2014/main" id="{F1886B02-62B6-CB34-35BD-426F3568C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8" y="190124"/>
            <a:ext cx="11597490" cy="769441"/>
          </a:xfrm>
          <a:prstGeom prst="rect">
            <a:avLst/>
          </a:prstGeom>
          <a:noFill/>
        </p:spPr>
        <p:txBody>
          <a:bodyPr wrap="square" rtlCol="0">
            <a:spAutoFit/>
          </a:bodyPr>
          <a:lstStyle/>
          <a:p>
            <a:pPr marL="685800" marR="0" lvl="0" indent="-6858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white"/>
                </a:solidFill>
                <a:effectLst/>
                <a:uLnTx/>
                <a:uFillTx/>
                <a:latin typeface="Rockwell" panose="02060603020205020403"/>
                <a:ea typeface="+mn-ea"/>
                <a:cs typeface="+mn-cs"/>
              </a:rPr>
              <a:t>NT:  OUR ATTITUDE:  </a:t>
            </a:r>
            <a:r>
              <a:rPr kumimoji="0" lang="en-US" sz="2800" b="1" i="0" u="none" strike="noStrike" kern="1200" cap="none" spc="0" normalizeH="0" baseline="0" noProof="0" dirty="0">
                <a:ln>
                  <a:noFill/>
                </a:ln>
                <a:solidFill>
                  <a:prstClr val="white"/>
                </a:solidFill>
                <a:effectLst/>
                <a:uLnTx/>
                <a:uFillTx/>
                <a:latin typeface="Rockwell" panose="02060603020205020403"/>
                <a:ea typeface="+mn-ea"/>
                <a:cs typeface="+mn-cs"/>
              </a:rPr>
              <a:t>What are our choices?</a:t>
            </a:r>
            <a:endParaRPr kumimoji="0" lang="en-US" sz="48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94992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864DF6-32A4-C230-4A11-C02B240B0363}"/>
              </a:ext>
            </a:extLst>
          </p:cNvPr>
          <p:cNvSpPr txBox="1"/>
          <p:nvPr/>
        </p:nvSpPr>
        <p:spPr>
          <a:xfrm>
            <a:off x="1041149" y="919856"/>
            <a:ext cx="9922598" cy="461665"/>
          </a:xfrm>
          <a:prstGeom prst="rect">
            <a:avLst/>
          </a:prstGeom>
          <a:noFill/>
        </p:spPr>
        <p:txBody>
          <a:bodyPr wrap="square">
            <a:spAutoFit/>
          </a:bodyPr>
          <a:lstStyle/>
          <a:p>
            <a:r>
              <a:rPr lang="en-US" sz="2400" i="1" dirty="0">
                <a:solidFill>
                  <a:srgbClr val="FFFF00"/>
                </a:solidFill>
              </a:rPr>
              <a:t>The poor are chosen by God for His Kingdom.</a:t>
            </a:r>
          </a:p>
        </p:txBody>
      </p:sp>
      <p:sp>
        <p:nvSpPr>
          <p:cNvPr id="9" name="TextBox 8">
            <a:extLst>
              <a:ext uri="{FF2B5EF4-FFF2-40B4-BE49-F238E27FC236}">
                <a16:creationId xmlns:a16="http://schemas.microsoft.com/office/drawing/2014/main" id="{2EDAFFF5-A20A-2399-1CB3-AA1C410BD7E0}"/>
              </a:ext>
            </a:extLst>
          </p:cNvPr>
          <p:cNvSpPr txBox="1"/>
          <p:nvPr/>
        </p:nvSpPr>
        <p:spPr>
          <a:xfrm>
            <a:off x="960344" y="2430398"/>
            <a:ext cx="10746464" cy="2677656"/>
          </a:xfrm>
          <a:prstGeom prst="rect">
            <a:avLst/>
          </a:prstGeom>
          <a:noFill/>
        </p:spPr>
        <p:txBody>
          <a:bodyPr wrap="square">
            <a:spAutoFit/>
          </a:bodyPr>
          <a:lstStyle/>
          <a:p>
            <a:r>
              <a:rPr lang="en-US" sz="4400" dirty="0"/>
              <a:t>Read and discuss what our mindset towards the poor should be from Ephesians 1:3-10.                                            </a:t>
            </a:r>
            <a:r>
              <a:rPr lang="en-US" sz="3600" dirty="0"/>
              <a:t>Compare with Philippians 2:1-11.</a:t>
            </a:r>
            <a:endParaRPr lang="en-US" sz="4400" dirty="0"/>
          </a:p>
        </p:txBody>
      </p:sp>
      <p:pic>
        <p:nvPicPr>
          <p:cNvPr id="4" name="Picture 2" descr="Pin page">
            <a:extLst>
              <a:ext uri="{FF2B5EF4-FFF2-40B4-BE49-F238E27FC236}">
                <a16:creationId xmlns:a16="http://schemas.microsoft.com/office/drawing/2014/main" id="{701B9128-0151-61FA-765C-578D76A8E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8" y="190124"/>
            <a:ext cx="11597490" cy="769441"/>
          </a:xfrm>
          <a:prstGeom prst="rect">
            <a:avLst/>
          </a:prstGeom>
          <a:noFill/>
        </p:spPr>
        <p:txBody>
          <a:bodyPr wrap="square" rtlCol="0">
            <a:spAutoFit/>
          </a:bodyPr>
          <a:lstStyle/>
          <a:p>
            <a:pPr marL="685800" marR="0" lvl="0" indent="-6858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white"/>
                </a:solidFill>
                <a:effectLst/>
                <a:uLnTx/>
                <a:uFillTx/>
                <a:latin typeface="Rockwell" panose="02060603020205020403"/>
                <a:ea typeface="+mn-ea"/>
                <a:cs typeface="+mn-cs"/>
              </a:rPr>
              <a:t>NT:  OUR ATT</a:t>
            </a:r>
            <a:r>
              <a:rPr lang="en-US" sz="4400" b="1" dirty="0">
                <a:solidFill>
                  <a:prstClr val="white"/>
                </a:solidFill>
                <a:latin typeface="Rockwell" panose="02060603020205020403"/>
              </a:rPr>
              <a:t>RIBUTES</a:t>
            </a:r>
            <a:r>
              <a:rPr kumimoji="0" lang="en-US" sz="4400" b="1"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2800" b="1" i="0" u="none" strike="noStrike" kern="1200" cap="none" spc="0" normalizeH="0" baseline="0" noProof="0" dirty="0">
                <a:ln>
                  <a:noFill/>
                </a:ln>
                <a:solidFill>
                  <a:prstClr val="white"/>
                </a:solidFill>
                <a:effectLst/>
                <a:uLnTx/>
                <a:uFillTx/>
                <a:latin typeface="Rockwell" panose="02060603020205020403"/>
                <a:ea typeface="+mn-ea"/>
                <a:cs typeface="+mn-cs"/>
              </a:rPr>
              <a:t>What is our </a:t>
            </a:r>
            <a:r>
              <a:rPr lang="en-US" sz="2800" b="1" dirty="0">
                <a:solidFill>
                  <a:prstClr val="white"/>
                </a:solidFill>
                <a:latin typeface="Rockwell" panose="02060603020205020403"/>
              </a:rPr>
              <a:t>mindset</a:t>
            </a:r>
            <a:r>
              <a:rPr kumimoji="0" lang="en-US" sz="2800" b="1" i="0" u="none" strike="noStrike" kern="1200" cap="none" spc="0" normalizeH="0" baseline="0" noProof="0" dirty="0">
                <a:ln>
                  <a:noFill/>
                </a:ln>
                <a:solidFill>
                  <a:prstClr val="white"/>
                </a:solidFill>
                <a:effectLst/>
                <a:uLnTx/>
                <a:uFillTx/>
                <a:latin typeface="Rockwell" panose="02060603020205020403"/>
                <a:ea typeface="+mn-ea"/>
                <a:cs typeface="+mn-cs"/>
              </a:rPr>
              <a:t>?</a:t>
            </a:r>
            <a:endParaRPr kumimoji="0" lang="en-US" sz="48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9021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864DF6-32A4-C230-4A11-C02B240B0363}"/>
              </a:ext>
            </a:extLst>
          </p:cNvPr>
          <p:cNvSpPr txBox="1"/>
          <p:nvPr/>
        </p:nvSpPr>
        <p:spPr>
          <a:xfrm>
            <a:off x="1041149" y="919856"/>
            <a:ext cx="9922598" cy="461665"/>
          </a:xfrm>
          <a:prstGeom prst="rect">
            <a:avLst/>
          </a:prstGeom>
          <a:noFill/>
        </p:spPr>
        <p:txBody>
          <a:bodyPr wrap="square">
            <a:spAutoFit/>
          </a:bodyPr>
          <a:lstStyle/>
          <a:p>
            <a:r>
              <a:rPr lang="en-US" sz="2400" i="1" dirty="0">
                <a:solidFill>
                  <a:srgbClr val="FFFF00"/>
                </a:solidFill>
              </a:rPr>
              <a:t>Pure and faultless religion is looking after the poor.</a:t>
            </a:r>
          </a:p>
        </p:txBody>
      </p:sp>
      <p:sp>
        <p:nvSpPr>
          <p:cNvPr id="9" name="TextBox 8">
            <a:extLst>
              <a:ext uri="{FF2B5EF4-FFF2-40B4-BE49-F238E27FC236}">
                <a16:creationId xmlns:a16="http://schemas.microsoft.com/office/drawing/2014/main" id="{2EDAFFF5-A20A-2399-1CB3-AA1C410BD7E0}"/>
              </a:ext>
            </a:extLst>
          </p:cNvPr>
          <p:cNvSpPr txBox="1"/>
          <p:nvPr/>
        </p:nvSpPr>
        <p:spPr>
          <a:xfrm>
            <a:off x="1119673" y="1623163"/>
            <a:ext cx="7921691" cy="3908762"/>
          </a:xfrm>
          <a:prstGeom prst="rect">
            <a:avLst/>
          </a:prstGeom>
          <a:noFill/>
        </p:spPr>
        <p:txBody>
          <a:bodyPr wrap="square">
            <a:spAutoFit/>
          </a:bodyPr>
          <a:lstStyle/>
          <a:p>
            <a:r>
              <a:rPr lang="en-US" sz="4400" dirty="0"/>
              <a:t>Why does he mention looking after the poor before he mentions being unstained by the world?</a:t>
            </a:r>
          </a:p>
          <a:p>
            <a:r>
              <a:rPr lang="en-US" sz="3600" dirty="0"/>
              <a:t>Read and discuss what real religion is according to Galatians 2:19-21.</a:t>
            </a:r>
          </a:p>
        </p:txBody>
      </p:sp>
      <p:pic>
        <p:nvPicPr>
          <p:cNvPr id="4" name="Picture 2" descr="Pin page">
            <a:extLst>
              <a:ext uri="{FF2B5EF4-FFF2-40B4-BE49-F238E27FC236}">
                <a16:creationId xmlns:a16="http://schemas.microsoft.com/office/drawing/2014/main" id="{9B956135-0258-0AB0-EE6D-A0F19DBF3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376" y="-162216"/>
            <a:ext cx="4829175" cy="67532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8" y="190124"/>
            <a:ext cx="11597490" cy="769441"/>
          </a:xfrm>
          <a:prstGeom prst="rect">
            <a:avLst/>
          </a:prstGeom>
          <a:noFill/>
        </p:spPr>
        <p:txBody>
          <a:bodyPr wrap="square" rtlCol="0">
            <a:spAutoFit/>
          </a:bodyPr>
          <a:lstStyle/>
          <a:p>
            <a:pPr marL="685800" marR="0" lvl="0" indent="-6858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white"/>
                </a:solidFill>
                <a:effectLst/>
                <a:uLnTx/>
                <a:uFillTx/>
                <a:latin typeface="Rockwell" panose="02060603020205020403"/>
                <a:ea typeface="+mn-ea"/>
                <a:cs typeface="+mn-cs"/>
              </a:rPr>
              <a:t>NT:  OUR ATTENTION:  </a:t>
            </a:r>
            <a:r>
              <a:rPr kumimoji="0" lang="en-US" sz="2800" b="1" i="0" u="none" strike="noStrike" kern="1200" cap="none" spc="0" normalizeH="0" baseline="0" noProof="0" dirty="0">
                <a:ln>
                  <a:noFill/>
                </a:ln>
                <a:solidFill>
                  <a:prstClr val="white"/>
                </a:solidFill>
                <a:effectLst/>
                <a:uLnTx/>
                <a:uFillTx/>
                <a:latin typeface="Rockwell" panose="02060603020205020403"/>
                <a:ea typeface="+mn-ea"/>
                <a:cs typeface="+mn-cs"/>
              </a:rPr>
              <a:t>Where is our time?</a:t>
            </a:r>
            <a:endParaRPr kumimoji="0" lang="en-US" sz="48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9698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264</TotalTime>
  <Words>484</Words>
  <Application>Microsoft Office PowerPoint</Application>
  <PresentationFormat>Widescreen</PresentationFormat>
  <Paragraphs>40</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Bookman Old Style</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vt:lpstr>
      <vt:lpstr>For the road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 Hardcastle</dc:creator>
  <cp:lastModifiedBy>Jack Hardcastle</cp:lastModifiedBy>
  <cp:revision>1</cp:revision>
  <dcterms:created xsi:type="dcterms:W3CDTF">2024-08-28T19:06:09Z</dcterms:created>
  <dcterms:modified xsi:type="dcterms:W3CDTF">2024-08-29T16:36:53Z</dcterms:modified>
</cp:coreProperties>
</file>