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6" d="100"/>
          <a:sy n="106" d="100"/>
        </p:scale>
        <p:origin x="6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D3910A-899A-4046-B966-314A40B34695}" type="datetimeFigureOut">
              <a:rPr lang="en-US" smtClean="0"/>
              <a:t>8/23/2024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A4E281-D59D-4FB6-99BC-1E611CAC2ECB}" type="slidenum">
              <a:rPr lang="en-US" smtClean="0"/>
              <a:t>‹#›</a:t>
            </a:fld>
            <a:endParaRPr lang="en-US"/>
          </a:p>
        </p:txBody>
      </p:sp>
    </p:spTree>
    <p:extLst>
      <p:ext uri="{BB962C8B-B14F-4D97-AF65-F5344CB8AC3E}">
        <p14:creationId xmlns:p14="http://schemas.microsoft.com/office/powerpoint/2010/main" val="11946537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20A7F88-F770-4910-BA08-04BA906D969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84622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A4E281-D59D-4FB6-99BC-1E611CAC2ECB}" type="slidenum">
              <a:rPr lang="en-US" smtClean="0"/>
              <a:t>14</a:t>
            </a:fld>
            <a:endParaRPr lang="en-US"/>
          </a:p>
        </p:txBody>
      </p:sp>
    </p:spTree>
    <p:extLst>
      <p:ext uri="{BB962C8B-B14F-4D97-AF65-F5344CB8AC3E}">
        <p14:creationId xmlns:p14="http://schemas.microsoft.com/office/powerpoint/2010/main" val="2415275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328612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589970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84046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71439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32710756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32A543B-FD33-4061-9F0D-BB3A82F8274A}"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39338592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32A543B-FD33-4061-9F0D-BB3A82F8274A}"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4291006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411846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406985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2A543B-FD33-4061-9F0D-BB3A82F8274A}"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49548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2A543B-FD33-4061-9F0D-BB3A82F8274A}" type="datetimeFigureOut">
              <a:rPr lang="en-US" smtClean="0"/>
              <a:t>8/23/2024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914687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2A543B-FD33-4061-9F0D-BB3A82F8274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1777559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2A543B-FD33-4061-9F0D-BB3A82F8274A}" type="datetimeFigureOut">
              <a:rPr lang="en-US" smtClean="0"/>
              <a:t>8/23/2024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2440205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2A543B-FD33-4061-9F0D-BB3A82F8274A}" type="datetimeFigureOut">
              <a:rPr lang="en-US" smtClean="0"/>
              <a:t>8/23/2024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920280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A543B-FD33-4061-9F0D-BB3A82F8274A}" type="datetimeFigureOut">
              <a:rPr lang="en-US" smtClean="0"/>
              <a:t>8/23/2024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370233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602679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2A543B-FD33-4061-9F0D-BB3A82F8274A}" type="datetimeFigureOut">
              <a:rPr lang="en-US" smtClean="0"/>
              <a:t>8/23/2024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25B64F-ED21-407F-84F0-22F00710DF59}" type="slidenum">
              <a:rPr lang="en-US" smtClean="0"/>
              <a:t>‹#›</a:t>
            </a:fld>
            <a:endParaRPr lang="en-US"/>
          </a:p>
        </p:txBody>
      </p:sp>
    </p:spTree>
    <p:extLst>
      <p:ext uri="{BB962C8B-B14F-4D97-AF65-F5344CB8AC3E}">
        <p14:creationId xmlns:p14="http://schemas.microsoft.com/office/powerpoint/2010/main" val="918518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32A543B-FD33-4061-9F0D-BB3A82F8274A}" type="datetimeFigureOut">
              <a:rPr lang="en-US" smtClean="0"/>
              <a:t>8/23/2024</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E925B64F-ED21-407F-84F0-22F00710DF59}" type="slidenum">
              <a:rPr lang="en-US" smtClean="0"/>
              <a:t>‹#›</a:t>
            </a:fld>
            <a:endParaRPr lang="en-US"/>
          </a:p>
        </p:txBody>
      </p:sp>
    </p:spTree>
    <p:extLst>
      <p:ext uri="{BB962C8B-B14F-4D97-AF65-F5344CB8AC3E}">
        <p14:creationId xmlns:p14="http://schemas.microsoft.com/office/powerpoint/2010/main" val="4137953621"/>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bstract background with network pattern">
            <a:extLst>
              <a:ext uri="{FF2B5EF4-FFF2-40B4-BE49-F238E27FC236}">
                <a16:creationId xmlns:a16="http://schemas.microsoft.com/office/drawing/2014/main" id="{61B3B004-DDED-086A-E5EF-1210DEC14472}"/>
              </a:ext>
            </a:extLst>
          </p:cNvPr>
          <p:cNvPicPr>
            <a:picLocks noChangeAspect="1"/>
          </p:cNvPicPr>
          <p:nvPr/>
        </p:nvPicPr>
        <p:blipFill rotWithShape="1">
          <a:blip r:embed="rId3">
            <a:alphaModFix/>
          </a:blip>
          <a:srcRect t="7696" r="-1" b="7695"/>
          <a:stretch/>
        </p:blipFill>
        <p:spPr>
          <a:xfrm>
            <a:off x="3059" y="-2"/>
            <a:ext cx="12188941" cy="6857990"/>
          </a:xfrm>
          <a:prstGeom prst="rect">
            <a:avLst/>
          </a:prstGeom>
        </p:spPr>
      </p:pic>
      <p:pic>
        <p:nvPicPr>
          <p:cNvPr id="4" name="Picture 3">
            <a:extLst>
              <a:ext uri="{FF2B5EF4-FFF2-40B4-BE49-F238E27FC236}">
                <a16:creationId xmlns:a16="http://schemas.microsoft.com/office/drawing/2014/main" id="{BA5F8EEE-0D29-9735-4EE9-236EB4AC6CA4}"/>
              </a:ext>
            </a:extLst>
          </p:cNvPr>
          <p:cNvPicPr>
            <a:picLocks noChangeAspect="1"/>
          </p:cNvPicPr>
          <p:nvPr/>
        </p:nvPicPr>
        <p:blipFill>
          <a:blip r:embed="rId4"/>
          <a:stretch>
            <a:fillRect/>
          </a:stretch>
        </p:blipFill>
        <p:spPr>
          <a:xfrm>
            <a:off x="8186623" y="3819147"/>
            <a:ext cx="2571249" cy="2571249"/>
          </a:xfrm>
          <a:prstGeom prst="rect">
            <a:avLst/>
          </a:prstGeom>
          <a:effectLst>
            <a:softEdge rad="635000"/>
          </a:effectLst>
        </p:spPr>
      </p:pic>
      <p:pic>
        <p:nvPicPr>
          <p:cNvPr id="4098" name="Picture 2">
            <a:extLst>
              <a:ext uri="{FF2B5EF4-FFF2-40B4-BE49-F238E27FC236}">
                <a16:creationId xmlns:a16="http://schemas.microsoft.com/office/drawing/2014/main" id="{9DEA750F-9376-BD5E-BE1A-8E0C675E29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598" y="259771"/>
            <a:ext cx="10970373" cy="52162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2BD5B7DE-977F-7B89-0AD8-1B55F848BF52}"/>
              </a:ext>
            </a:extLst>
          </p:cNvPr>
          <p:cNvSpPr txBox="1"/>
          <p:nvPr/>
        </p:nvSpPr>
        <p:spPr>
          <a:xfrm>
            <a:off x="371192" y="5730844"/>
            <a:ext cx="7876515" cy="954107"/>
          </a:xfrm>
          <a:prstGeom prst="rect">
            <a:avLst/>
          </a:prstGeom>
          <a:noFill/>
        </p:spPr>
        <p:txBody>
          <a:bodyPr wrap="square" rtlCol="0">
            <a:spAutoFit/>
          </a:bodyPr>
          <a:lstStyle/>
          <a:p>
            <a:r>
              <a:rPr lang="en-US" sz="2400" b="1" dirty="0">
                <a:solidFill>
                  <a:srgbClr val="FFFF00"/>
                </a:solidFill>
              </a:rPr>
              <a:t>SESSION 1:</a:t>
            </a:r>
          </a:p>
          <a:p>
            <a:r>
              <a:rPr lang="en-US" sz="3200" b="1" dirty="0">
                <a:solidFill>
                  <a:srgbClr val="FFFF00"/>
                </a:solidFill>
              </a:rPr>
              <a:t>THE VIEW OF JESUS ON THE POOR</a:t>
            </a:r>
          </a:p>
        </p:txBody>
      </p:sp>
    </p:spTree>
    <p:extLst>
      <p:ext uri="{BB962C8B-B14F-4D97-AF65-F5344CB8AC3E}">
        <p14:creationId xmlns:p14="http://schemas.microsoft.com/office/powerpoint/2010/main" val="1415120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9" y="190124"/>
            <a:ext cx="1049296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Rockwell" panose="02060603020205020403"/>
                <a:ea typeface="+mn-ea"/>
                <a:cs typeface="+mn-cs"/>
              </a:rPr>
              <a:t>FINAL THOUGHTS</a:t>
            </a:r>
          </a:p>
        </p:txBody>
      </p:sp>
      <p:sp>
        <p:nvSpPr>
          <p:cNvPr id="6" name="TextBox 5">
            <a:extLst>
              <a:ext uri="{FF2B5EF4-FFF2-40B4-BE49-F238E27FC236}">
                <a16:creationId xmlns:a16="http://schemas.microsoft.com/office/drawing/2014/main" id="{BBE611FA-975E-8987-1F5C-AD5EF4ABF325}"/>
              </a:ext>
            </a:extLst>
          </p:cNvPr>
          <p:cNvSpPr txBox="1"/>
          <p:nvPr/>
        </p:nvSpPr>
        <p:spPr>
          <a:xfrm>
            <a:off x="925715" y="1238650"/>
            <a:ext cx="10363955"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Rockwell" panose="02060603020205020403"/>
                <a:ea typeface="+mn-ea"/>
                <a:cs typeface="+mn-cs"/>
              </a:rPr>
              <a:t>  </a:t>
            </a:r>
          </a:p>
        </p:txBody>
      </p:sp>
      <p:sp>
        <p:nvSpPr>
          <p:cNvPr id="8" name="TextBox 7">
            <a:extLst>
              <a:ext uri="{FF2B5EF4-FFF2-40B4-BE49-F238E27FC236}">
                <a16:creationId xmlns:a16="http://schemas.microsoft.com/office/drawing/2014/main" id="{97F6A991-D0E9-BCC1-3016-BE3E10FDF3F4}"/>
              </a:ext>
            </a:extLst>
          </p:cNvPr>
          <p:cNvSpPr txBox="1"/>
          <p:nvPr/>
        </p:nvSpPr>
        <p:spPr>
          <a:xfrm>
            <a:off x="454936" y="1283918"/>
            <a:ext cx="10916216" cy="3908762"/>
          </a:xfrm>
          <a:prstGeom prst="rect">
            <a:avLst/>
          </a:prstGeom>
          <a:noFill/>
        </p:spPr>
        <p:txBody>
          <a:bodyPr wrap="square">
            <a:spAutoFit/>
          </a:bodyPr>
          <a:lstStyle/>
          <a:p>
            <a:r>
              <a:rPr lang="en-US" sz="3600" b="1" dirty="0">
                <a:solidFill>
                  <a:srgbClr val="FFFF00"/>
                </a:solidFill>
              </a:rPr>
              <a:t>Redemption for the poor was part of God’s plan for restoration through the Messiah.  </a:t>
            </a:r>
            <a:r>
              <a:rPr lang="en-US" sz="3600" dirty="0">
                <a:solidFill>
                  <a:srgbClr val="FFFF00"/>
                </a:solidFill>
              </a:rPr>
              <a:t>(Matt. 11)</a:t>
            </a:r>
          </a:p>
          <a:p>
            <a:endParaRPr lang="en-US" sz="3600" i="1" dirty="0"/>
          </a:p>
          <a:p>
            <a:r>
              <a:rPr lang="en-US" sz="2800" i="1" dirty="0"/>
              <a:t>“Go back and report to John what you hear and see: The blind receive sight, the lame walk, those who have leprosy are cleansed, the deaf hear, the dead are raised, and the good news is proclaimed to the poor.  Blessed is anyone who does not stumble on account of me.” (Matthew 11:4-6). </a:t>
            </a:r>
          </a:p>
        </p:txBody>
      </p:sp>
      <p:sp>
        <p:nvSpPr>
          <p:cNvPr id="4" name="TextBox 3">
            <a:extLst>
              <a:ext uri="{FF2B5EF4-FFF2-40B4-BE49-F238E27FC236}">
                <a16:creationId xmlns:a16="http://schemas.microsoft.com/office/drawing/2014/main" id="{1550EA32-BDFB-738F-9AE8-5EA1FB312363}"/>
              </a:ext>
            </a:extLst>
          </p:cNvPr>
          <p:cNvSpPr txBox="1"/>
          <p:nvPr/>
        </p:nvSpPr>
        <p:spPr>
          <a:xfrm>
            <a:off x="201439" y="6342882"/>
            <a:ext cx="6106562" cy="369332"/>
          </a:xfrm>
          <a:prstGeom prst="rect">
            <a:avLst/>
          </a:prstGeom>
          <a:noFill/>
        </p:spPr>
        <p:txBody>
          <a:bodyPr wrap="square">
            <a:spAutoFit/>
          </a:bodyPr>
          <a:lstStyle/>
          <a:p>
            <a:r>
              <a:rPr lang="fr-FR" dirty="0"/>
              <a:t>Source:  www.jesusfilm.org/blog/jesus-cares-for-poor/</a:t>
            </a:r>
          </a:p>
        </p:txBody>
      </p:sp>
    </p:spTree>
    <p:extLst>
      <p:ext uri="{BB962C8B-B14F-4D97-AF65-F5344CB8AC3E}">
        <p14:creationId xmlns:p14="http://schemas.microsoft.com/office/powerpoint/2010/main" val="223319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9" y="190124"/>
            <a:ext cx="1049296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Rockwell" panose="02060603020205020403"/>
                <a:ea typeface="+mn-ea"/>
                <a:cs typeface="+mn-cs"/>
              </a:rPr>
              <a:t>FINAL THOUGHTS</a:t>
            </a:r>
          </a:p>
        </p:txBody>
      </p:sp>
      <p:sp>
        <p:nvSpPr>
          <p:cNvPr id="6" name="TextBox 5">
            <a:extLst>
              <a:ext uri="{FF2B5EF4-FFF2-40B4-BE49-F238E27FC236}">
                <a16:creationId xmlns:a16="http://schemas.microsoft.com/office/drawing/2014/main" id="{BBE611FA-975E-8987-1F5C-AD5EF4ABF325}"/>
              </a:ext>
            </a:extLst>
          </p:cNvPr>
          <p:cNvSpPr txBox="1"/>
          <p:nvPr/>
        </p:nvSpPr>
        <p:spPr>
          <a:xfrm>
            <a:off x="925715" y="1238650"/>
            <a:ext cx="10363955"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Rockwell" panose="02060603020205020403"/>
                <a:ea typeface="+mn-ea"/>
                <a:cs typeface="+mn-cs"/>
              </a:rPr>
              <a:t>  </a:t>
            </a:r>
          </a:p>
        </p:txBody>
      </p:sp>
      <p:sp>
        <p:nvSpPr>
          <p:cNvPr id="8" name="TextBox 7">
            <a:extLst>
              <a:ext uri="{FF2B5EF4-FFF2-40B4-BE49-F238E27FC236}">
                <a16:creationId xmlns:a16="http://schemas.microsoft.com/office/drawing/2014/main" id="{97F6A991-D0E9-BCC1-3016-BE3E10FDF3F4}"/>
              </a:ext>
            </a:extLst>
          </p:cNvPr>
          <p:cNvSpPr txBox="1"/>
          <p:nvPr/>
        </p:nvSpPr>
        <p:spPr>
          <a:xfrm>
            <a:off x="454936" y="1283918"/>
            <a:ext cx="10916216" cy="4647426"/>
          </a:xfrm>
          <a:prstGeom prst="rect">
            <a:avLst/>
          </a:prstGeom>
          <a:noFill/>
        </p:spPr>
        <p:txBody>
          <a:bodyPr wrap="square">
            <a:spAutoFit/>
          </a:bodyPr>
          <a:lstStyle/>
          <a:p>
            <a:r>
              <a:rPr lang="en-US" sz="3600" b="1" dirty="0">
                <a:solidFill>
                  <a:srgbClr val="FFFF00"/>
                </a:solidFill>
              </a:rPr>
              <a:t>Jesus’ concern for the poor goes beyond their  physical needs.  </a:t>
            </a:r>
            <a:r>
              <a:rPr lang="en-US" sz="3600" dirty="0">
                <a:solidFill>
                  <a:srgbClr val="FFFF00"/>
                </a:solidFill>
              </a:rPr>
              <a:t>(Luke 8:43-48)</a:t>
            </a:r>
          </a:p>
          <a:p>
            <a:endParaRPr lang="en-US" sz="2800" b="1" dirty="0"/>
          </a:p>
          <a:p>
            <a:r>
              <a:rPr lang="en-US" sz="2800" i="1" dirty="0"/>
              <a:t>Then the woman, seeing that she could not go unnoticed, came trembling and fell at his feet. In the presence of all the people, she told why she had touched him and how she had been instantly healed. </a:t>
            </a:r>
          </a:p>
          <a:p>
            <a:endParaRPr lang="en-US" sz="2800" i="1" dirty="0"/>
          </a:p>
          <a:p>
            <a:r>
              <a:rPr lang="en-US" sz="2800" i="1" dirty="0"/>
              <a:t>48 Then he said to her, “Daughter, </a:t>
            </a:r>
            <a:r>
              <a:rPr lang="en-US" sz="2800" b="1" i="1" dirty="0"/>
              <a:t>your faith </a:t>
            </a:r>
            <a:r>
              <a:rPr lang="en-US" sz="2800" i="1" dirty="0"/>
              <a:t>has                                             healed you. Go in peace.” </a:t>
            </a:r>
          </a:p>
        </p:txBody>
      </p:sp>
      <p:sp>
        <p:nvSpPr>
          <p:cNvPr id="4" name="TextBox 3">
            <a:extLst>
              <a:ext uri="{FF2B5EF4-FFF2-40B4-BE49-F238E27FC236}">
                <a16:creationId xmlns:a16="http://schemas.microsoft.com/office/drawing/2014/main" id="{8EE31B3F-8F5B-5817-CF25-5A5C8F2CE609}"/>
              </a:ext>
            </a:extLst>
          </p:cNvPr>
          <p:cNvSpPr txBox="1"/>
          <p:nvPr/>
        </p:nvSpPr>
        <p:spPr>
          <a:xfrm>
            <a:off x="201439" y="6342882"/>
            <a:ext cx="6106562" cy="369332"/>
          </a:xfrm>
          <a:prstGeom prst="rect">
            <a:avLst/>
          </a:prstGeom>
          <a:noFill/>
        </p:spPr>
        <p:txBody>
          <a:bodyPr wrap="square">
            <a:spAutoFit/>
          </a:bodyPr>
          <a:lstStyle/>
          <a:p>
            <a:r>
              <a:rPr lang="fr-FR" dirty="0"/>
              <a:t>Source:  www.jesusfilm.org/blog/jesus-cares-for-poor/</a:t>
            </a:r>
          </a:p>
        </p:txBody>
      </p:sp>
    </p:spTree>
    <p:extLst>
      <p:ext uri="{BB962C8B-B14F-4D97-AF65-F5344CB8AC3E}">
        <p14:creationId xmlns:p14="http://schemas.microsoft.com/office/powerpoint/2010/main" val="1309930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9" y="190124"/>
            <a:ext cx="1049296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Rockwell" panose="02060603020205020403"/>
                <a:ea typeface="+mn-ea"/>
                <a:cs typeface="+mn-cs"/>
              </a:rPr>
              <a:t>FINAL THOUGHTS</a:t>
            </a:r>
          </a:p>
        </p:txBody>
      </p:sp>
      <p:sp>
        <p:nvSpPr>
          <p:cNvPr id="6" name="TextBox 5">
            <a:extLst>
              <a:ext uri="{FF2B5EF4-FFF2-40B4-BE49-F238E27FC236}">
                <a16:creationId xmlns:a16="http://schemas.microsoft.com/office/drawing/2014/main" id="{BBE611FA-975E-8987-1F5C-AD5EF4ABF325}"/>
              </a:ext>
            </a:extLst>
          </p:cNvPr>
          <p:cNvSpPr txBox="1"/>
          <p:nvPr/>
        </p:nvSpPr>
        <p:spPr>
          <a:xfrm>
            <a:off x="925715" y="1238650"/>
            <a:ext cx="10363955"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Rockwell" panose="02060603020205020403"/>
                <a:ea typeface="+mn-ea"/>
                <a:cs typeface="+mn-cs"/>
              </a:rPr>
              <a:t>  </a:t>
            </a:r>
          </a:p>
        </p:txBody>
      </p:sp>
      <p:sp>
        <p:nvSpPr>
          <p:cNvPr id="8" name="TextBox 7">
            <a:extLst>
              <a:ext uri="{FF2B5EF4-FFF2-40B4-BE49-F238E27FC236}">
                <a16:creationId xmlns:a16="http://schemas.microsoft.com/office/drawing/2014/main" id="{97F6A991-D0E9-BCC1-3016-BE3E10FDF3F4}"/>
              </a:ext>
            </a:extLst>
          </p:cNvPr>
          <p:cNvSpPr txBox="1"/>
          <p:nvPr/>
        </p:nvSpPr>
        <p:spPr>
          <a:xfrm>
            <a:off x="454936" y="1283918"/>
            <a:ext cx="10916216" cy="2923877"/>
          </a:xfrm>
          <a:prstGeom prst="rect">
            <a:avLst/>
          </a:prstGeom>
          <a:noFill/>
        </p:spPr>
        <p:txBody>
          <a:bodyPr wrap="square">
            <a:spAutoFit/>
          </a:bodyPr>
          <a:lstStyle/>
          <a:p>
            <a:r>
              <a:rPr lang="en-US" sz="3600" b="1" dirty="0">
                <a:solidFill>
                  <a:srgbClr val="FFFF00"/>
                </a:solidFill>
              </a:rPr>
              <a:t>Jesus says the poor and other social outcasts are invited to the kingdom of God.   </a:t>
            </a:r>
            <a:r>
              <a:rPr lang="en-US" sz="2800" b="1" dirty="0">
                <a:solidFill>
                  <a:srgbClr val="FFFF00"/>
                </a:solidFill>
              </a:rPr>
              <a:t>(Luke 14:12-14)</a:t>
            </a:r>
          </a:p>
          <a:p>
            <a:endParaRPr lang="en-US" sz="2800" b="1" dirty="0">
              <a:solidFill>
                <a:srgbClr val="FFFF00"/>
              </a:solidFill>
            </a:endParaRPr>
          </a:p>
          <a:p>
            <a:r>
              <a:rPr lang="en-US" sz="2800" i="1" dirty="0"/>
              <a:t>‘Go out to the roads and country lanes and compel them to come in, so that my house will be full. I tell you, not one of those who were invited will get a taste of my banquet.’” </a:t>
            </a:r>
          </a:p>
        </p:txBody>
      </p:sp>
      <p:sp>
        <p:nvSpPr>
          <p:cNvPr id="4" name="TextBox 3">
            <a:extLst>
              <a:ext uri="{FF2B5EF4-FFF2-40B4-BE49-F238E27FC236}">
                <a16:creationId xmlns:a16="http://schemas.microsoft.com/office/drawing/2014/main" id="{8EE31B3F-8F5B-5817-CF25-5A5C8F2CE609}"/>
              </a:ext>
            </a:extLst>
          </p:cNvPr>
          <p:cNvSpPr txBox="1"/>
          <p:nvPr/>
        </p:nvSpPr>
        <p:spPr>
          <a:xfrm>
            <a:off x="201439" y="6342882"/>
            <a:ext cx="6106562" cy="369332"/>
          </a:xfrm>
          <a:prstGeom prst="rect">
            <a:avLst/>
          </a:prstGeom>
          <a:noFill/>
        </p:spPr>
        <p:txBody>
          <a:bodyPr wrap="square">
            <a:spAutoFit/>
          </a:bodyPr>
          <a:lstStyle/>
          <a:p>
            <a:r>
              <a:rPr lang="fr-FR" dirty="0"/>
              <a:t>Source:  www.jesusfilm.org/blog/jesus-cares-for-poor/</a:t>
            </a:r>
          </a:p>
        </p:txBody>
      </p:sp>
    </p:spTree>
    <p:extLst>
      <p:ext uri="{BB962C8B-B14F-4D97-AF65-F5344CB8AC3E}">
        <p14:creationId xmlns:p14="http://schemas.microsoft.com/office/powerpoint/2010/main" val="60272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9" y="190124"/>
            <a:ext cx="1049296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Rockwell" panose="02060603020205020403"/>
                <a:ea typeface="+mn-ea"/>
                <a:cs typeface="+mn-cs"/>
              </a:rPr>
              <a:t>FINAL THOUGHTS</a:t>
            </a:r>
          </a:p>
        </p:txBody>
      </p:sp>
      <p:sp>
        <p:nvSpPr>
          <p:cNvPr id="6" name="TextBox 5">
            <a:extLst>
              <a:ext uri="{FF2B5EF4-FFF2-40B4-BE49-F238E27FC236}">
                <a16:creationId xmlns:a16="http://schemas.microsoft.com/office/drawing/2014/main" id="{BBE611FA-975E-8987-1F5C-AD5EF4ABF325}"/>
              </a:ext>
            </a:extLst>
          </p:cNvPr>
          <p:cNvSpPr txBox="1"/>
          <p:nvPr/>
        </p:nvSpPr>
        <p:spPr>
          <a:xfrm>
            <a:off x="925715" y="1238650"/>
            <a:ext cx="10363955"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Rockwell" panose="02060603020205020403"/>
                <a:ea typeface="+mn-ea"/>
                <a:cs typeface="+mn-cs"/>
              </a:rPr>
              <a:t>  </a:t>
            </a:r>
          </a:p>
        </p:txBody>
      </p:sp>
      <p:sp>
        <p:nvSpPr>
          <p:cNvPr id="8" name="TextBox 7">
            <a:extLst>
              <a:ext uri="{FF2B5EF4-FFF2-40B4-BE49-F238E27FC236}">
                <a16:creationId xmlns:a16="http://schemas.microsoft.com/office/drawing/2014/main" id="{97F6A991-D0E9-BCC1-3016-BE3E10FDF3F4}"/>
              </a:ext>
            </a:extLst>
          </p:cNvPr>
          <p:cNvSpPr txBox="1"/>
          <p:nvPr/>
        </p:nvSpPr>
        <p:spPr>
          <a:xfrm>
            <a:off x="454936" y="1283918"/>
            <a:ext cx="10916216" cy="3785652"/>
          </a:xfrm>
          <a:prstGeom prst="rect">
            <a:avLst/>
          </a:prstGeom>
          <a:noFill/>
        </p:spPr>
        <p:txBody>
          <a:bodyPr wrap="square">
            <a:spAutoFit/>
          </a:bodyPr>
          <a:lstStyle/>
          <a:p>
            <a:r>
              <a:rPr lang="en-US" sz="3600" b="1" dirty="0">
                <a:solidFill>
                  <a:srgbClr val="FFFF00"/>
                </a:solidFill>
              </a:rPr>
              <a:t>Jesus indicates that the values of the world will be turned upside down in his kingdom.</a:t>
            </a:r>
            <a:r>
              <a:rPr lang="en-US" sz="2800" b="1" dirty="0">
                <a:solidFill>
                  <a:srgbClr val="FFFF00"/>
                </a:solidFill>
              </a:rPr>
              <a:t>                          (Luke 16:19-31)</a:t>
            </a:r>
          </a:p>
          <a:p>
            <a:endParaRPr lang="en-US" sz="2800" b="1" dirty="0">
              <a:solidFill>
                <a:srgbClr val="FFFF00"/>
              </a:solidFill>
            </a:endParaRPr>
          </a:p>
          <a:p>
            <a:r>
              <a:rPr lang="en-US" sz="2800" i="1" dirty="0"/>
              <a:t>“Son, remember that in your lifetime you received your good things, while Lazarus received bad things, but now he is comforted here and you are in agony.” </a:t>
            </a:r>
          </a:p>
          <a:p>
            <a:r>
              <a:rPr lang="en-US" sz="2800" i="1" dirty="0"/>
              <a:t>(Luke 16:25, NIV) </a:t>
            </a:r>
          </a:p>
        </p:txBody>
      </p:sp>
      <p:sp>
        <p:nvSpPr>
          <p:cNvPr id="4" name="TextBox 3">
            <a:extLst>
              <a:ext uri="{FF2B5EF4-FFF2-40B4-BE49-F238E27FC236}">
                <a16:creationId xmlns:a16="http://schemas.microsoft.com/office/drawing/2014/main" id="{8EE31B3F-8F5B-5817-CF25-5A5C8F2CE609}"/>
              </a:ext>
            </a:extLst>
          </p:cNvPr>
          <p:cNvSpPr txBox="1"/>
          <p:nvPr/>
        </p:nvSpPr>
        <p:spPr>
          <a:xfrm>
            <a:off x="201439" y="6342882"/>
            <a:ext cx="6106562" cy="369332"/>
          </a:xfrm>
          <a:prstGeom prst="rect">
            <a:avLst/>
          </a:prstGeom>
          <a:noFill/>
        </p:spPr>
        <p:txBody>
          <a:bodyPr wrap="square">
            <a:spAutoFit/>
          </a:bodyPr>
          <a:lstStyle/>
          <a:p>
            <a:r>
              <a:rPr lang="fr-FR" dirty="0"/>
              <a:t>Source:  www.jesusfilm.org/blog/jesus-cares-for-poor/</a:t>
            </a:r>
          </a:p>
        </p:txBody>
      </p:sp>
    </p:spTree>
    <p:extLst>
      <p:ext uri="{BB962C8B-B14F-4D97-AF65-F5344CB8AC3E}">
        <p14:creationId xmlns:p14="http://schemas.microsoft.com/office/powerpoint/2010/main" val="155209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9" y="190124"/>
            <a:ext cx="7623017"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Rockwell" panose="02060603020205020403"/>
                <a:ea typeface="+mn-ea"/>
                <a:cs typeface="+mn-cs"/>
              </a:rPr>
              <a:t>FAMILY DISCUSSION</a:t>
            </a:r>
          </a:p>
        </p:txBody>
      </p:sp>
      <p:sp>
        <p:nvSpPr>
          <p:cNvPr id="6" name="TextBox 5">
            <a:extLst>
              <a:ext uri="{FF2B5EF4-FFF2-40B4-BE49-F238E27FC236}">
                <a16:creationId xmlns:a16="http://schemas.microsoft.com/office/drawing/2014/main" id="{BBE611FA-975E-8987-1F5C-AD5EF4ABF325}"/>
              </a:ext>
            </a:extLst>
          </p:cNvPr>
          <p:cNvSpPr txBox="1"/>
          <p:nvPr/>
        </p:nvSpPr>
        <p:spPr>
          <a:xfrm>
            <a:off x="925715" y="1238650"/>
            <a:ext cx="10363955"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Rockwell" panose="02060603020205020403"/>
                <a:ea typeface="+mn-ea"/>
                <a:cs typeface="+mn-cs"/>
              </a:rPr>
              <a:t>  </a:t>
            </a:r>
          </a:p>
        </p:txBody>
      </p:sp>
      <p:sp>
        <p:nvSpPr>
          <p:cNvPr id="8" name="TextBox 7">
            <a:extLst>
              <a:ext uri="{FF2B5EF4-FFF2-40B4-BE49-F238E27FC236}">
                <a16:creationId xmlns:a16="http://schemas.microsoft.com/office/drawing/2014/main" id="{97F6A991-D0E9-BCC1-3016-BE3E10FDF3F4}"/>
              </a:ext>
            </a:extLst>
          </p:cNvPr>
          <p:cNvSpPr txBox="1"/>
          <p:nvPr/>
        </p:nvSpPr>
        <p:spPr>
          <a:xfrm>
            <a:off x="599790" y="1292971"/>
            <a:ext cx="8290712" cy="4770537"/>
          </a:xfrm>
          <a:prstGeom prst="rect">
            <a:avLst/>
          </a:prstGeom>
          <a:noFill/>
        </p:spPr>
        <p:txBody>
          <a:bodyPr wrap="square">
            <a:spAutoFit/>
          </a:bodyPr>
          <a:lstStyle/>
          <a:p>
            <a:r>
              <a:rPr lang="en-US" sz="3600" dirty="0"/>
              <a:t>Since Jesus felt this way about the poor, why is our culture not as moved to help the poor in the same way?   </a:t>
            </a:r>
          </a:p>
          <a:p>
            <a:r>
              <a:rPr lang="en-US" sz="3600" dirty="0"/>
              <a:t>     </a:t>
            </a:r>
          </a:p>
          <a:p>
            <a:r>
              <a:rPr lang="en-US" sz="3200" dirty="0"/>
              <a:t>Discuss ways in your family how you can become more aware of the poor around you and how to have an attitude of grace and truth in your own mindset about our neighbors who are marginalized.</a:t>
            </a:r>
          </a:p>
        </p:txBody>
      </p:sp>
      <p:pic>
        <p:nvPicPr>
          <p:cNvPr id="1026" name="Picture 2" descr="Family Cartoon Images – Browse 806,925 Stock Photos, Vectors, and Video |  Adobe Stock">
            <a:extLst>
              <a:ext uri="{FF2B5EF4-FFF2-40B4-BE49-F238E27FC236}">
                <a16:creationId xmlns:a16="http://schemas.microsoft.com/office/drawing/2014/main" id="{873FE02D-FF45-A583-5719-E74AD847B2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1519" y="1850302"/>
            <a:ext cx="3429000" cy="3429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31749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271604" y="244444"/>
            <a:ext cx="5549774" cy="646331"/>
          </a:xfrm>
          <a:prstGeom prst="rect">
            <a:avLst/>
          </a:prstGeom>
          <a:noFill/>
        </p:spPr>
        <p:txBody>
          <a:bodyPr wrap="square" rtlCol="0">
            <a:spAutoFit/>
          </a:bodyPr>
          <a:lstStyle/>
          <a:p>
            <a:r>
              <a:rPr lang="en-US" sz="3600" dirty="0"/>
              <a:t>OPENING QUESTION:</a:t>
            </a:r>
          </a:p>
        </p:txBody>
      </p:sp>
      <p:sp>
        <p:nvSpPr>
          <p:cNvPr id="5" name="TextBox 4">
            <a:extLst>
              <a:ext uri="{FF2B5EF4-FFF2-40B4-BE49-F238E27FC236}">
                <a16:creationId xmlns:a16="http://schemas.microsoft.com/office/drawing/2014/main" id="{74293557-8E92-E4E5-290C-AD0A57FFCC3B}"/>
              </a:ext>
            </a:extLst>
          </p:cNvPr>
          <p:cNvSpPr txBox="1"/>
          <p:nvPr/>
        </p:nvSpPr>
        <p:spPr>
          <a:xfrm>
            <a:off x="938326" y="1177953"/>
            <a:ext cx="6628801" cy="4832092"/>
          </a:xfrm>
          <a:prstGeom prst="rect">
            <a:avLst/>
          </a:prstGeom>
          <a:noFill/>
        </p:spPr>
        <p:txBody>
          <a:bodyPr wrap="square">
            <a:spAutoFit/>
          </a:bodyPr>
          <a:lstStyle/>
          <a:p>
            <a:pPr marL="571500" indent="-571500">
              <a:buFont typeface="Wingdings" panose="05000000000000000000" pitchFamily="2" charset="2"/>
              <a:buChar char="q"/>
            </a:pPr>
            <a:r>
              <a:rPr lang="en-US" sz="4000" dirty="0"/>
              <a:t> </a:t>
            </a:r>
            <a:r>
              <a:rPr lang="en-US" sz="4400" dirty="0"/>
              <a:t>Why do you think Jesus talked about those who are poor so often?  </a:t>
            </a:r>
          </a:p>
          <a:p>
            <a:pPr marL="571500" indent="-571500">
              <a:buFont typeface="Wingdings" panose="05000000000000000000" pitchFamily="2" charset="2"/>
              <a:buChar char="q"/>
            </a:pPr>
            <a:r>
              <a:rPr lang="en-US" sz="4400" dirty="0"/>
              <a:t> How did the disciples respond to Jesus in these conversations?</a:t>
            </a:r>
          </a:p>
        </p:txBody>
      </p:sp>
      <p:sp>
        <p:nvSpPr>
          <p:cNvPr id="7" name="TextBox 6">
            <a:extLst>
              <a:ext uri="{FF2B5EF4-FFF2-40B4-BE49-F238E27FC236}">
                <a16:creationId xmlns:a16="http://schemas.microsoft.com/office/drawing/2014/main" id="{25041565-8483-572B-7651-C996124D4D3D}"/>
              </a:ext>
            </a:extLst>
          </p:cNvPr>
          <p:cNvSpPr txBox="1"/>
          <p:nvPr/>
        </p:nvSpPr>
        <p:spPr>
          <a:xfrm>
            <a:off x="8539973" y="753459"/>
            <a:ext cx="3652027" cy="4154984"/>
          </a:xfrm>
          <a:prstGeom prst="rect">
            <a:avLst/>
          </a:prstGeom>
          <a:noFill/>
        </p:spPr>
        <p:txBody>
          <a:bodyPr wrap="square">
            <a:spAutoFit/>
          </a:bodyPr>
          <a:lstStyle/>
          <a:p>
            <a:r>
              <a:rPr lang="en-US" sz="2400" i="1" dirty="0">
                <a:solidFill>
                  <a:srgbClr val="FFFF00"/>
                </a:solidFill>
              </a:rPr>
              <a:t>There is roughly 2,350 verses in the Bible about money and possessions.</a:t>
            </a:r>
          </a:p>
          <a:p>
            <a:endParaRPr lang="en-US" sz="2400" i="1" dirty="0">
              <a:solidFill>
                <a:srgbClr val="FFFF00"/>
              </a:solidFill>
            </a:endParaRPr>
          </a:p>
          <a:p>
            <a:r>
              <a:rPr lang="en-US" sz="2400" i="1" dirty="0">
                <a:solidFill>
                  <a:srgbClr val="FFFF00"/>
                </a:solidFill>
              </a:rPr>
              <a:t>16 of the 38 parables Jesus taught dealt with the topic of money.*</a:t>
            </a:r>
          </a:p>
          <a:p>
            <a:endParaRPr lang="en-US" sz="2400" i="1" dirty="0">
              <a:solidFill>
                <a:srgbClr val="FFFF00"/>
              </a:solidFill>
            </a:endParaRPr>
          </a:p>
          <a:p>
            <a:r>
              <a:rPr lang="en-US" sz="2400" i="1" dirty="0">
                <a:solidFill>
                  <a:srgbClr val="FFFF00"/>
                </a:solidFill>
              </a:rPr>
              <a:t>The Bible mentions poverty more than 300 times.</a:t>
            </a:r>
            <a:endParaRPr lang="en-US" i="1" dirty="0">
              <a:solidFill>
                <a:srgbClr val="FFFF00"/>
              </a:solidFill>
            </a:endParaRPr>
          </a:p>
        </p:txBody>
      </p:sp>
      <p:sp>
        <p:nvSpPr>
          <p:cNvPr id="9" name="TextBox 8">
            <a:extLst>
              <a:ext uri="{FF2B5EF4-FFF2-40B4-BE49-F238E27FC236}">
                <a16:creationId xmlns:a16="http://schemas.microsoft.com/office/drawing/2014/main" id="{FCABA389-D27A-C7FF-3E37-6EADEA442AE0}"/>
              </a:ext>
            </a:extLst>
          </p:cNvPr>
          <p:cNvSpPr txBox="1"/>
          <p:nvPr/>
        </p:nvSpPr>
        <p:spPr>
          <a:xfrm>
            <a:off x="218210" y="6290648"/>
            <a:ext cx="8603672" cy="369332"/>
          </a:xfrm>
          <a:prstGeom prst="rect">
            <a:avLst/>
          </a:prstGeom>
          <a:noFill/>
        </p:spPr>
        <p:txBody>
          <a:bodyPr wrap="square">
            <a:spAutoFit/>
          </a:bodyPr>
          <a:lstStyle/>
          <a:p>
            <a:r>
              <a:rPr lang="en-US" i="1" dirty="0">
                <a:solidFill>
                  <a:srgbClr val="FFFF00"/>
                </a:solidFill>
              </a:rPr>
              <a:t>*https://www.envoyfinancial.com/bible-verses-about-money-and-stewardship</a:t>
            </a:r>
          </a:p>
        </p:txBody>
      </p:sp>
    </p:spTree>
    <p:extLst>
      <p:ext uri="{BB962C8B-B14F-4D97-AF65-F5344CB8AC3E}">
        <p14:creationId xmlns:p14="http://schemas.microsoft.com/office/powerpoint/2010/main" val="42672555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9" y="190124"/>
            <a:ext cx="10492966" cy="923330"/>
          </a:xfrm>
          <a:prstGeom prst="rect">
            <a:avLst/>
          </a:prstGeom>
          <a:noFill/>
        </p:spPr>
        <p:txBody>
          <a:bodyPr wrap="square" rtlCol="0">
            <a:spAutoFit/>
          </a:bodyPr>
          <a:lstStyle/>
          <a:p>
            <a:r>
              <a:rPr lang="en-US" sz="5400" b="1" dirty="0"/>
              <a:t>HIS VIEW WAS </a:t>
            </a:r>
            <a:r>
              <a:rPr lang="en-US" sz="5400" b="1" u="sng" dirty="0"/>
              <a:t>PERSONAL</a:t>
            </a:r>
            <a:r>
              <a:rPr lang="en-US" sz="5400" b="1" dirty="0"/>
              <a:t>.</a:t>
            </a:r>
          </a:p>
        </p:txBody>
      </p:sp>
      <p:sp>
        <p:nvSpPr>
          <p:cNvPr id="6" name="TextBox 5">
            <a:extLst>
              <a:ext uri="{FF2B5EF4-FFF2-40B4-BE49-F238E27FC236}">
                <a16:creationId xmlns:a16="http://schemas.microsoft.com/office/drawing/2014/main" id="{BBE611FA-975E-8987-1F5C-AD5EF4ABF325}"/>
              </a:ext>
            </a:extLst>
          </p:cNvPr>
          <p:cNvSpPr txBox="1"/>
          <p:nvPr/>
        </p:nvSpPr>
        <p:spPr>
          <a:xfrm>
            <a:off x="916662" y="1383505"/>
            <a:ext cx="10363955" cy="4031873"/>
          </a:xfrm>
          <a:prstGeom prst="rect">
            <a:avLst/>
          </a:prstGeom>
          <a:noFill/>
        </p:spPr>
        <p:txBody>
          <a:bodyPr wrap="square">
            <a:spAutoFit/>
          </a:bodyPr>
          <a:lstStyle/>
          <a:p>
            <a:r>
              <a:rPr lang="en-US" sz="3200" dirty="0"/>
              <a:t>For you know the grace of our Lord Jesus Christ, that though He was rich, yet for your sakes He became poor, that you through His poverty might become rich.            </a:t>
            </a:r>
            <a:r>
              <a:rPr lang="en-US" sz="2400" dirty="0"/>
              <a:t>(2 Corinthians 8:9) </a:t>
            </a:r>
          </a:p>
          <a:p>
            <a:endParaRPr lang="en-US" sz="1600" dirty="0"/>
          </a:p>
          <a:p>
            <a:r>
              <a:rPr lang="en-US" sz="3200" dirty="0"/>
              <a:t>And Jesus said to him, “Foxes have holes and birds of the air have nests, but the Son of Man has nowhere to lay His head.” </a:t>
            </a:r>
          </a:p>
          <a:p>
            <a:r>
              <a:rPr lang="en-US" sz="2400" dirty="0"/>
              <a:t>(Luke 9:58) </a:t>
            </a:r>
          </a:p>
        </p:txBody>
      </p:sp>
      <p:sp>
        <p:nvSpPr>
          <p:cNvPr id="7" name="TextBox 6">
            <a:extLst>
              <a:ext uri="{FF2B5EF4-FFF2-40B4-BE49-F238E27FC236}">
                <a16:creationId xmlns:a16="http://schemas.microsoft.com/office/drawing/2014/main" id="{F3DFBF8A-A2B8-86E9-17C2-2EFB2F765CF1}"/>
              </a:ext>
            </a:extLst>
          </p:cNvPr>
          <p:cNvSpPr txBox="1"/>
          <p:nvPr/>
        </p:nvSpPr>
        <p:spPr>
          <a:xfrm>
            <a:off x="860080" y="5767058"/>
            <a:ext cx="7731659"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i="1" dirty="0"/>
              <a:t>Jesus was poor himself- he understood the poor.</a:t>
            </a:r>
          </a:p>
        </p:txBody>
      </p:sp>
    </p:spTree>
    <p:extLst>
      <p:ext uri="{BB962C8B-B14F-4D97-AF65-F5344CB8AC3E}">
        <p14:creationId xmlns:p14="http://schemas.microsoft.com/office/powerpoint/2010/main" val="238583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9" y="190124"/>
            <a:ext cx="10492966" cy="923330"/>
          </a:xfrm>
          <a:prstGeom prst="rect">
            <a:avLst/>
          </a:prstGeom>
          <a:noFill/>
        </p:spPr>
        <p:txBody>
          <a:bodyPr wrap="square" rtlCol="0">
            <a:spAutoFit/>
          </a:bodyPr>
          <a:lstStyle/>
          <a:p>
            <a:r>
              <a:rPr lang="en-US" sz="5400" b="1" dirty="0"/>
              <a:t>HIS VIEW WAS </a:t>
            </a:r>
            <a:r>
              <a:rPr lang="en-US" sz="5400" b="1" u="sng" dirty="0"/>
              <a:t>PERSONAL</a:t>
            </a:r>
            <a:r>
              <a:rPr lang="en-US" sz="5400" b="1" dirty="0"/>
              <a:t>.</a:t>
            </a:r>
          </a:p>
        </p:txBody>
      </p:sp>
      <p:sp>
        <p:nvSpPr>
          <p:cNvPr id="6" name="TextBox 5">
            <a:extLst>
              <a:ext uri="{FF2B5EF4-FFF2-40B4-BE49-F238E27FC236}">
                <a16:creationId xmlns:a16="http://schemas.microsoft.com/office/drawing/2014/main" id="{BBE611FA-975E-8987-1F5C-AD5EF4ABF325}"/>
              </a:ext>
            </a:extLst>
          </p:cNvPr>
          <p:cNvSpPr txBox="1"/>
          <p:nvPr/>
        </p:nvSpPr>
        <p:spPr>
          <a:xfrm>
            <a:off x="898555" y="1600788"/>
            <a:ext cx="10363955" cy="3416320"/>
          </a:xfrm>
          <a:prstGeom prst="rect">
            <a:avLst/>
          </a:prstGeom>
          <a:noFill/>
        </p:spPr>
        <p:txBody>
          <a:bodyPr wrap="square">
            <a:spAutoFit/>
          </a:bodyPr>
          <a:lstStyle/>
          <a:p>
            <a:r>
              <a:rPr lang="en-US" sz="5400" dirty="0">
                <a:solidFill>
                  <a:srgbClr val="FFFF00"/>
                </a:solidFill>
              </a:rPr>
              <a:t>How can we better understand personally the mindset of our marginalized neighbors so we can serve them better?</a:t>
            </a:r>
            <a:endParaRPr lang="en-US" sz="4400" dirty="0">
              <a:solidFill>
                <a:srgbClr val="FFFF00"/>
              </a:solidFill>
            </a:endParaRPr>
          </a:p>
        </p:txBody>
      </p:sp>
      <p:sp>
        <p:nvSpPr>
          <p:cNvPr id="7" name="TextBox 6">
            <a:extLst>
              <a:ext uri="{FF2B5EF4-FFF2-40B4-BE49-F238E27FC236}">
                <a16:creationId xmlns:a16="http://schemas.microsoft.com/office/drawing/2014/main" id="{F3DFBF8A-A2B8-86E9-17C2-2EFB2F765CF1}"/>
              </a:ext>
            </a:extLst>
          </p:cNvPr>
          <p:cNvSpPr txBox="1"/>
          <p:nvPr/>
        </p:nvSpPr>
        <p:spPr>
          <a:xfrm>
            <a:off x="860080" y="5767058"/>
            <a:ext cx="7731659"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i="1" dirty="0"/>
              <a:t>Jesus was poor himself- he understood the poor.</a:t>
            </a:r>
          </a:p>
        </p:txBody>
      </p:sp>
    </p:spTree>
    <p:extLst>
      <p:ext uri="{BB962C8B-B14F-4D97-AF65-F5344CB8AC3E}">
        <p14:creationId xmlns:p14="http://schemas.microsoft.com/office/powerpoint/2010/main" val="3502955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9" y="190124"/>
            <a:ext cx="10492966" cy="923330"/>
          </a:xfrm>
          <a:prstGeom prst="rect">
            <a:avLst/>
          </a:prstGeom>
          <a:noFill/>
        </p:spPr>
        <p:txBody>
          <a:bodyPr wrap="square" rtlCol="0">
            <a:spAutoFit/>
          </a:bodyPr>
          <a:lstStyle/>
          <a:p>
            <a:r>
              <a:rPr lang="en-US" sz="5400" b="1" dirty="0"/>
              <a:t>HIS VIEW WAS </a:t>
            </a:r>
            <a:r>
              <a:rPr lang="en-US" sz="5400" b="1" u="sng" dirty="0"/>
              <a:t>PERSISTENT</a:t>
            </a:r>
            <a:r>
              <a:rPr lang="en-US" sz="5400" b="1" dirty="0"/>
              <a:t>.</a:t>
            </a:r>
          </a:p>
        </p:txBody>
      </p:sp>
      <p:sp>
        <p:nvSpPr>
          <p:cNvPr id="6" name="TextBox 5">
            <a:extLst>
              <a:ext uri="{FF2B5EF4-FFF2-40B4-BE49-F238E27FC236}">
                <a16:creationId xmlns:a16="http://schemas.microsoft.com/office/drawing/2014/main" id="{BBE611FA-975E-8987-1F5C-AD5EF4ABF325}"/>
              </a:ext>
            </a:extLst>
          </p:cNvPr>
          <p:cNvSpPr txBox="1"/>
          <p:nvPr/>
        </p:nvSpPr>
        <p:spPr>
          <a:xfrm>
            <a:off x="970982" y="1600788"/>
            <a:ext cx="10363955" cy="923330"/>
          </a:xfrm>
          <a:prstGeom prst="rect">
            <a:avLst/>
          </a:prstGeom>
          <a:noFill/>
        </p:spPr>
        <p:txBody>
          <a:bodyPr wrap="square">
            <a:spAutoFit/>
          </a:bodyPr>
          <a:lstStyle/>
          <a:p>
            <a:r>
              <a:rPr lang="en-US" sz="5400" dirty="0">
                <a:solidFill>
                  <a:srgbClr val="FFFF00"/>
                </a:solidFill>
              </a:rPr>
              <a:t> </a:t>
            </a:r>
            <a:endParaRPr lang="en-US" sz="4400" dirty="0">
              <a:solidFill>
                <a:srgbClr val="FFFF00"/>
              </a:solidFill>
            </a:endParaRPr>
          </a:p>
        </p:txBody>
      </p:sp>
      <p:sp>
        <p:nvSpPr>
          <p:cNvPr id="7" name="TextBox 6">
            <a:extLst>
              <a:ext uri="{FF2B5EF4-FFF2-40B4-BE49-F238E27FC236}">
                <a16:creationId xmlns:a16="http://schemas.microsoft.com/office/drawing/2014/main" id="{F3DFBF8A-A2B8-86E9-17C2-2EFB2F765CF1}"/>
              </a:ext>
            </a:extLst>
          </p:cNvPr>
          <p:cNvSpPr txBox="1"/>
          <p:nvPr/>
        </p:nvSpPr>
        <p:spPr>
          <a:xfrm>
            <a:off x="860080" y="5767058"/>
            <a:ext cx="7731659"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i="1" dirty="0"/>
              <a:t>Jesus saw what was happening to the poor and acted.</a:t>
            </a:r>
          </a:p>
        </p:txBody>
      </p:sp>
      <p:sp>
        <p:nvSpPr>
          <p:cNvPr id="5" name="TextBox 4">
            <a:extLst>
              <a:ext uri="{FF2B5EF4-FFF2-40B4-BE49-F238E27FC236}">
                <a16:creationId xmlns:a16="http://schemas.microsoft.com/office/drawing/2014/main" id="{36935F94-A1EF-3EB0-6A55-20B45FD66913}"/>
              </a:ext>
            </a:extLst>
          </p:cNvPr>
          <p:cNvSpPr txBox="1"/>
          <p:nvPr/>
        </p:nvSpPr>
        <p:spPr>
          <a:xfrm>
            <a:off x="998145" y="1660504"/>
            <a:ext cx="9920334" cy="3416320"/>
          </a:xfrm>
          <a:prstGeom prst="rect">
            <a:avLst/>
          </a:prstGeom>
          <a:noFill/>
        </p:spPr>
        <p:txBody>
          <a:bodyPr wrap="square">
            <a:spAutoFit/>
          </a:bodyPr>
          <a:lstStyle/>
          <a:p>
            <a:r>
              <a:rPr lang="en-US" sz="3600" dirty="0"/>
              <a:t>The Spirit of the Lord is on me, because he has anointed me to preach good news to the poor. He has sent me to proclaim freedom for the prisoners and recovery of sight for the blind, to release the oppressed.” </a:t>
            </a:r>
          </a:p>
          <a:p>
            <a:r>
              <a:rPr lang="en-US" sz="2800" dirty="0"/>
              <a:t>(Luke 4:18). </a:t>
            </a:r>
          </a:p>
        </p:txBody>
      </p:sp>
    </p:spTree>
    <p:extLst>
      <p:ext uri="{BB962C8B-B14F-4D97-AF65-F5344CB8AC3E}">
        <p14:creationId xmlns:p14="http://schemas.microsoft.com/office/powerpoint/2010/main" val="1109685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9" y="190124"/>
            <a:ext cx="1049296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Rockwell" panose="02060603020205020403"/>
                <a:ea typeface="+mn-ea"/>
                <a:cs typeface="+mn-cs"/>
              </a:rPr>
              <a:t>HIS VIEW WAS </a:t>
            </a:r>
            <a:r>
              <a:rPr kumimoji="0" lang="en-US" sz="5400" b="1" i="0" u="sng" strike="noStrike" kern="1200" cap="none" spc="0" normalizeH="0" baseline="0" noProof="0" dirty="0">
                <a:ln>
                  <a:noFill/>
                </a:ln>
                <a:solidFill>
                  <a:prstClr val="white"/>
                </a:solidFill>
                <a:effectLst/>
                <a:uLnTx/>
                <a:uFillTx/>
                <a:latin typeface="Rockwell" panose="02060603020205020403"/>
                <a:ea typeface="+mn-ea"/>
                <a:cs typeface="+mn-cs"/>
              </a:rPr>
              <a:t>PERS</a:t>
            </a:r>
            <a:r>
              <a:rPr lang="en-US" sz="5400" b="1" u="sng" dirty="0">
                <a:solidFill>
                  <a:prstClr val="white"/>
                </a:solidFill>
                <a:latin typeface="Rockwell" panose="02060603020205020403"/>
              </a:rPr>
              <a:t>ISTENT</a:t>
            </a:r>
            <a:r>
              <a:rPr kumimoji="0" lang="en-US" sz="5400" b="1" i="0" u="none" strike="noStrike" kern="1200" cap="none" spc="0" normalizeH="0" baseline="0" noProof="0" dirty="0">
                <a:ln>
                  <a:noFill/>
                </a:ln>
                <a:solidFill>
                  <a:prstClr val="white"/>
                </a:solidFill>
                <a:effectLst/>
                <a:uLnTx/>
                <a:uFillTx/>
                <a:latin typeface="Rockwell" panose="02060603020205020403"/>
                <a:ea typeface="+mn-ea"/>
                <a:cs typeface="+mn-cs"/>
              </a:rPr>
              <a:t>.</a:t>
            </a:r>
          </a:p>
        </p:txBody>
      </p:sp>
      <p:sp>
        <p:nvSpPr>
          <p:cNvPr id="6" name="TextBox 5">
            <a:extLst>
              <a:ext uri="{FF2B5EF4-FFF2-40B4-BE49-F238E27FC236}">
                <a16:creationId xmlns:a16="http://schemas.microsoft.com/office/drawing/2014/main" id="{BBE611FA-975E-8987-1F5C-AD5EF4ABF325}"/>
              </a:ext>
            </a:extLst>
          </p:cNvPr>
          <p:cNvSpPr txBox="1"/>
          <p:nvPr/>
        </p:nvSpPr>
        <p:spPr>
          <a:xfrm>
            <a:off x="934768" y="1374452"/>
            <a:ext cx="10363955" cy="366254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FF00"/>
                </a:solidFill>
                <a:effectLst/>
                <a:uLnTx/>
                <a:uFillTx/>
                <a:latin typeface="Rockwell" panose="02060603020205020403"/>
                <a:ea typeface="+mn-ea"/>
                <a:cs typeface="+mn-cs"/>
              </a:rPr>
              <a:t>How much should we as a church get involved with the issues of our marginalized neighbors?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FF00"/>
                </a:solidFill>
                <a:effectLst/>
                <a:uLnTx/>
                <a:uFillTx/>
                <a:latin typeface="Rockwell" panose="02060603020205020403"/>
                <a:ea typeface="+mn-ea"/>
                <a:cs typeface="+mn-cs"/>
              </a:rPr>
              <a:t>How should we act in our church community towards the marginalized?</a:t>
            </a:r>
            <a:endParaRPr kumimoji="0" lang="en-US" sz="4800" b="0" i="0" u="none" strike="noStrike" kern="1200" cap="none" spc="0" normalizeH="0" baseline="0" noProof="0" dirty="0">
              <a:ln>
                <a:noFill/>
              </a:ln>
              <a:solidFill>
                <a:srgbClr val="FFFF00"/>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DF0F60BF-9F79-1CF9-B6D2-196E63031CAE}"/>
              </a:ext>
            </a:extLst>
          </p:cNvPr>
          <p:cNvSpPr txBox="1"/>
          <p:nvPr/>
        </p:nvSpPr>
        <p:spPr>
          <a:xfrm>
            <a:off x="860080" y="5767058"/>
            <a:ext cx="7731659"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i="1" dirty="0"/>
              <a:t>Jesus saw what was happening to the poor and acted.</a:t>
            </a:r>
          </a:p>
        </p:txBody>
      </p:sp>
    </p:spTree>
    <p:extLst>
      <p:ext uri="{BB962C8B-B14F-4D97-AF65-F5344CB8AC3E}">
        <p14:creationId xmlns:p14="http://schemas.microsoft.com/office/powerpoint/2010/main" val="987075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9" y="190124"/>
            <a:ext cx="1049296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Rockwell" panose="02060603020205020403"/>
                <a:ea typeface="+mn-ea"/>
                <a:cs typeface="+mn-cs"/>
              </a:rPr>
              <a:t>HIS VIEW WAS </a:t>
            </a:r>
            <a:r>
              <a:rPr kumimoji="0" lang="en-US" sz="5400" b="1" i="0" u="sng" strike="noStrike" kern="1200" cap="none" spc="0" normalizeH="0" baseline="0" noProof="0" dirty="0">
                <a:ln>
                  <a:noFill/>
                </a:ln>
                <a:solidFill>
                  <a:prstClr val="white"/>
                </a:solidFill>
                <a:effectLst/>
                <a:uLnTx/>
                <a:uFillTx/>
                <a:latin typeface="Rockwell" panose="02060603020205020403"/>
                <a:ea typeface="+mn-ea"/>
                <a:cs typeface="+mn-cs"/>
              </a:rPr>
              <a:t>PERS</a:t>
            </a:r>
            <a:r>
              <a:rPr lang="en-US" sz="5400" b="1" u="sng" dirty="0">
                <a:solidFill>
                  <a:prstClr val="white"/>
                </a:solidFill>
                <a:latin typeface="Rockwell" panose="02060603020205020403"/>
              </a:rPr>
              <a:t>UASIVE</a:t>
            </a:r>
            <a:r>
              <a:rPr kumimoji="0" lang="en-US" sz="5400" b="1" i="0" u="none" strike="noStrike" kern="1200" cap="none" spc="0" normalizeH="0" baseline="0" noProof="0" dirty="0">
                <a:ln>
                  <a:noFill/>
                </a:ln>
                <a:solidFill>
                  <a:prstClr val="white"/>
                </a:solidFill>
                <a:effectLst/>
                <a:uLnTx/>
                <a:uFillTx/>
                <a:latin typeface="Rockwell" panose="02060603020205020403"/>
                <a:ea typeface="+mn-ea"/>
                <a:cs typeface="+mn-cs"/>
              </a:rPr>
              <a:t>.</a:t>
            </a:r>
          </a:p>
        </p:txBody>
      </p:sp>
      <p:sp>
        <p:nvSpPr>
          <p:cNvPr id="6" name="TextBox 5">
            <a:extLst>
              <a:ext uri="{FF2B5EF4-FFF2-40B4-BE49-F238E27FC236}">
                <a16:creationId xmlns:a16="http://schemas.microsoft.com/office/drawing/2014/main" id="{BBE611FA-975E-8987-1F5C-AD5EF4ABF325}"/>
              </a:ext>
            </a:extLst>
          </p:cNvPr>
          <p:cNvSpPr txBox="1"/>
          <p:nvPr/>
        </p:nvSpPr>
        <p:spPr>
          <a:xfrm>
            <a:off x="925715" y="1238650"/>
            <a:ext cx="10363955"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Rockwell" panose="02060603020205020403"/>
                <a:ea typeface="+mn-ea"/>
                <a:cs typeface="+mn-cs"/>
              </a:rPr>
              <a:t>  </a:t>
            </a:r>
          </a:p>
        </p:txBody>
      </p:sp>
      <p:sp>
        <p:nvSpPr>
          <p:cNvPr id="7" name="TextBox 6">
            <a:extLst>
              <a:ext uri="{FF2B5EF4-FFF2-40B4-BE49-F238E27FC236}">
                <a16:creationId xmlns:a16="http://schemas.microsoft.com/office/drawing/2014/main" id="{F3DFBF8A-A2B8-86E9-17C2-2EFB2F765CF1}"/>
              </a:ext>
            </a:extLst>
          </p:cNvPr>
          <p:cNvSpPr txBox="1"/>
          <p:nvPr/>
        </p:nvSpPr>
        <p:spPr>
          <a:xfrm>
            <a:off x="860080" y="5948128"/>
            <a:ext cx="7731659" cy="46166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1" u="none" strike="noStrike" kern="1200" cap="none" spc="0" normalizeH="0" baseline="0" noProof="0" dirty="0">
                <a:ln>
                  <a:noFill/>
                </a:ln>
                <a:solidFill>
                  <a:prstClr val="white"/>
                </a:solidFill>
                <a:effectLst/>
                <a:uLnTx/>
                <a:uFillTx/>
                <a:latin typeface="Rockwell" panose="02060603020205020403"/>
                <a:ea typeface="+mn-ea"/>
                <a:cs typeface="+mn-cs"/>
              </a:rPr>
              <a:t>Jesus encouraged others to remember the poor.</a:t>
            </a:r>
          </a:p>
        </p:txBody>
      </p:sp>
      <p:sp>
        <p:nvSpPr>
          <p:cNvPr id="5" name="TextBox 4">
            <a:extLst>
              <a:ext uri="{FF2B5EF4-FFF2-40B4-BE49-F238E27FC236}">
                <a16:creationId xmlns:a16="http://schemas.microsoft.com/office/drawing/2014/main" id="{99D3ECBC-2FB3-62A0-56C8-1F5B8405ADFC}"/>
              </a:ext>
            </a:extLst>
          </p:cNvPr>
          <p:cNvSpPr txBox="1"/>
          <p:nvPr/>
        </p:nvSpPr>
        <p:spPr>
          <a:xfrm>
            <a:off x="762753" y="1097454"/>
            <a:ext cx="10762309" cy="4647426"/>
          </a:xfrm>
          <a:prstGeom prst="rect">
            <a:avLst/>
          </a:prstGeom>
          <a:noFill/>
        </p:spPr>
        <p:txBody>
          <a:bodyPr wrap="square">
            <a:spAutoFit/>
          </a:bodyPr>
          <a:lstStyle/>
          <a:p>
            <a:r>
              <a:rPr lang="en-US" sz="3200" dirty="0"/>
              <a:t>All they asked was that we should continue to remember the poor, the very thing I had been eager to do all along. </a:t>
            </a:r>
            <a:r>
              <a:rPr lang="en-US" sz="2400" dirty="0"/>
              <a:t>(Gal. 2:10)</a:t>
            </a:r>
          </a:p>
          <a:p>
            <a:r>
              <a:rPr lang="en-US" sz="3200" dirty="0"/>
              <a:t>Share with God’s people who are in need. Practice hospitality.</a:t>
            </a:r>
          </a:p>
          <a:p>
            <a:r>
              <a:rPr lang="en-US" sz="2400" dirty="0"/>
              <a:t>(Rom. 12:13). </a:t>
            </a:r>
          </a:p>
          <a:p>
            <a:r>
              <a:rPr lang="en-US" sz="3200" dirty="0"/>
              <a:t>Listen, my dear brothers: Has not God chosen those who are poor in the eyes of the world to be rich in faith and to inherit the kingdom he promised those who love him?</a:t>
            </a:r>
          </a:p>
          <a:p>
            <a:r>
              <a:rPr lang="en-US" sz="2400" dirty="0"/>
              <a:t>(James 2:5). </a:t>
            </a:r>
          </a:p>
        </p:txBody>
      </p:sp>
    </p:spTree>
    <p:extLst>
      <p:ext uri="{BB962C8B-B14F-4D97-AF65-F5344CB8AC3E}">
        <p14:creationId xmlns:p14="http://schemas.microsoft.com/office/powerpoint/2010/main" val="2294559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9" y="190124"/>
            <a:ext cx="1049296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Rockwell" panose="02060603020205020403"/>
                <a:ea typeface="+mn-ea"/>
                <a:cs typeface="+mn-cs"/>
              </a:rPr>
              <a:t>HIS VIEW WAS </a:t>
            </a:r>
            <a:r>
              <a:rPr kumimoji="0" lang="en-US" sz="5400" b="1" i="0" u="sng" strike="noStrike" kern="1200" cap="none" spc="0" normalizeH="0" baseline="0" noProof="0" dirty="0">
                <a:ln>
                  <a:noFill/>
                </a:ln>
                <a:solidFill>
                  <a:prstClr val="white"/>
                </a:solidFill>
                <a:effectLst/>
                <a:uLnTx/>
                <a:uFillTx/>
                <a:latin typeface="Rockwell" panose="02060603020205020403"/>
                <a:ea typeface="+mn-ea"/>
                <a:cs typeface="+mn-cs"/>
              </a:rPr>
              <a:t>PERS</a:t>
            </a:r>
            <a:r>
              <a:rPr lang="en-US" sz="5400" b="1" u="sng" dirty="0">
                <a:solidFill>
                  <a:prstClr val="white"/>
                </a:solidFill>
                <a:latin typeface="Rockwell" panose="02060603020205020403"/>
              </a:rPr>
              <a:t>UASIVE</a:t>
            </a:r>
            <a:r>
              <a:rPr kumimoji="0" lang="en-US" sz="5400" b="1" i="0" u="none" strike="noStrike" kern="1200" cap="none" spc="0" normalizeH="0" baseline="0" noProof="0" dirty="0">
                <a:ln>
                  <a:noFill/>
                </a:ln>
                <a:solidFill>
                  <a:prstClr val="white"/>
                </a:solidFill>
                <a:effectLst/>
                <a:uLnTx/>
                <a:uFillTx/>
                <a:latin typeface="Rockwell" panose="02060603020205020403"/>
                <a:ea typeface="+mn-ea"/>
                <a:cs typeface="+mn-cs"/>
              </a:rPr>
              <a:t>.</a:t>
            </a:r>
          </a:p>
        </p:txBody>
      </p:sp>
      <p:sp>
        <p:nvSpPr>
          <p:cNvPr id="6" name="TextBox 5">
            <a:extLst>
              <a:ext uri="{FF2B5EF4-FFF2-40B4-BE49-F238E27FC236}">
                <a16:creationId xmlns:a16="http://schemas.microsoft.com/office/drawing/2014/main" id="{BBE611FA-975E-8987-1F5C-AD5EF4ABF325}"/>
              </a:ext>
            </a:extLst>
          </p:cNvPr>
          <p:cNvSpPr txBox="1"/>
          <p:nvPr/>
        </p:nvSpPr>
        <p:spPr>
          <a:xfrm>
            <a:off x="925715" y="1238650"/>
            <a:ext cx="10363955"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Rockwell" panose="02060603020205020403"/>
                <a:ea typeface="+mn-ea"/>
                <a:cs typeface="+mn-cs"/>
              </a:rPr>
              <a:t>  </a:t>
            </a:r>
          </a:p>
        </p:txBody>
      </p:sp>
      <p:sp>
        <p:nvSpPr>
          <p:cNvPr id="7" name="TextBox 6">
            <a:extLst>
              <a:ext uri="{FF2B5EF4-FFF2-40B4-BE49-F238E27FC236}">
                <a16:creationId xmlns:a16="http://schemas.microsoft.com/office/drawing/2014/main" id="{F3DFBF8A-A2B8-86E9-17C2-2EFB2F765CF1}"/>
              </a:ext>
            </a:extLst>
          </p:cNvPr>
          <p:cNvSpPr txBox="1"/>
          <p:nvPr/>
        </p:nvSpPr>
        <p:spPr>
          <a:xfrm>
            <a:off x="860080" y="5948128"/>
            <a:ext cx="7731659" cy="461665"/>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400" b="0" i="1" u="none" strike="noStrike" kern="1200" cap="none" spc="0" normalizeH="0" baseline="0" noProof="0" dirty="0">
                <a:ln>
                  <a:noFill/>
                </a:ln>
                <a:solidFill>
                  <a:prstClr val="white"/>
                </a:solidFill>
                <a:effectLst/>
                <a:uLnTx/>
                <a:uFillTx/>
                <a:latin typeface="Rockwell" panose="02060603020205020403"/>
                <a:ea typeface="+mn-ea"/>
                <a:cs typeface="+mn-cs"/>
              </a:rPr>
              <a:t>Jesus encouraged others to remember the poor.</a:t>
            </a:r>
          </a:p>
        </p:txBody>
      </p:sp>
      <p:sp>
        <p:nvSpPr>
          <p:cNvPr id="5" name="TextBox 4">
            <a:extLst>
              <a:ext uri="{FF2B5EF4-FFF2-40B4-BE49-F238E27FC236}">
                <a16:creationId xmlns:a16="http://schemas.microsoft.com/office/drawing/2014/main" id="{99D3ECBC-2FB3-62A0-56C8-1F5B8405ADFC}"/>
              </a:ext>
            </a:extLst>
          </p:cNvPr>
          <p:cNvSpPr txBox="1"/>
          <p:nvPr/>
        </p:nvSpPr>
        <p:spPr>
          <a:xfrm>
            <a:off x="771807" y="1532020"/>
            <a:ext cx="10762309" cy="3477875"/>
          </a:xfrm>
          <a:prstGeom prst="rect">
            <a:avLst/>
          </a:prstGeom>
          <a:noFill/>
        </p:spPr>
        <p:txBody>
          <a:bodyPr wrap="square">
            <a:spAutoFit/>
          </a:bodyPr>
          <a:lstStyle/>
          <a:p>
            <a:r>
              <a:rPr lang="en-US" sz="4400" dirty="0">
                <a:solidFill>
                  <a:srgbClr val="FFFF00"/>
                </a:solidFill>
              </a:rPr>
              <a:t>As we see these verses from writers that were profoundly influenced by Jesus, what would </a:t>
            </a:r>
            <a:r>
              <a:rPr lang="en-US" sz="4400" u="sng" dirty="0">
                <a:solidFill>
                  <a:srgbClr val="FFFF00"/>
                </a:solidFill>
              </a:rPr>
              <a:t>your</a:t>
            </a:r>
            <a:r>
              <a:rPr lang="en-US" sz="4400" dirty="0">
                <a:solidFill>
                  <a:srgbClr val="FFFF00"/>
                </a:solidFill>
              </a:rPr>
              <a:t> thoughts be if they were written out about the marginalized?                                How does grace and truth fit in?</a:t>
            </a:r>
          </a:p>
        </p:txBody>
      </p:sp>
    </p:spTree>
    <p:extLst>
      <p:ext uri="{BB962C8B-B14F-4D97-AF65-F5344CB8AC3E}">
        <p14:creationId xmlns:p14="http://schemas.microsoft.com/office/powerpoint/2010/main" val="2843837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951BDC3-17E1-52BD-BF60-E009D32F3F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49" y="5160896"/>
            <a:ext cx="3026521" cy="143906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
        <p:nvSpPr>
          <p:cNvPr id="3" name="TextBox 2">
            <a:extLst>
              <a:ext uri="{FF2B5EF4-FFF2-40B4-BE49-F238E27FC236}">
                <a16:creationId xmlns:a16="http://schemas.microsoft.com/office/drawing/2014/main" id="{B5B0A5CB-284F-4B70-E807-0E985BD0DCF2}"/>
              </a:ext>
            </a:extLst>
          </p:cNvPr>
          <p:cNvSpPr txBox="1"/>
          <p:nvPr/>
        </p:nvSpPr>
        <p:spPr>
          <a:xfrm>
            <a:off x="362139" y="190124"/>
            <a:ext cx="10492966"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white"/>
                </a:solidFill>
                <a:effectLst/>
                <a:uLnTx/>
                <a:uFillTx/>
                <a:latin typeface="Rockwell" panose="02060603020205020403"/>
                <a:ea typeface="+mn-ea"/>
                <a:cs typeface="+mn-cs"/>
              </a:rPr>
              <a:t>FINAL THOUGHTS</a:t>
            </a:r>
          </a:p>
        </p:txBody>
      </p:sp>
      <p:sp>
        <p:nvSpPr>
          <p:cNvPr id="6" name="TextBox 5">
            <a:extLst>
              <a:ext uri="{FF2B5EF4-FFF2-40B4-BE49-F238E27FC236}">
                <a16:creationId xmlns:a16="http://schemas.microsoft.com/office/drawing/2014/main" id="{BBE611FA-975E-8987-1F5C-AD5EF4ABF325}"/>
              </a:ext>
            </a:extLst>
          </p:cNvPr>
          <p:cNvSpPr txBox="1"/>
          <p:nvPr/>
        </p:nvSpPr>
        <p:spPr>
          <a:xfrm>
            <a:off x="925715" y="1238650"/>
            <a:ext cx="10363955"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FFFF00"/>
                </a:solidFill>
                <a:effectLst/>
                <a:uLnTx/>
                <a:uFillTx/>
                <a:latin typeface="Rockwell" panose="02060603020205020403"/>
                <a:ea typeface="+mn-ea"/>
                <a:cs typeface="+mn-cs"/>
              </a:rPr>
              <a:t>  </a:t>
            </a:r>
          </a:p>
        </p:txBody>
      </p:sp>
      <p:sp>
        <p:nvSpPr>
          <p:cNvPr id="8" name="TextBox 7">
            <a:extLst>
              <a:ext uri="{FF2B5EF4-FFF2-40B4-BE49-F238E27FC236}">
                <a16:creationId xmlns:a16="http://schemas.microsoft.com/office/drawing/2014/main" id="{97F6A991-D0E9-BCC1-3016-BE3E10FDF3F4}"/>
              </a:ext>
            </a:extLst>
          </p:cNvPr>
          <p:cNvSpPr txBox="1"/>
          <p:nvPr/>
        </p:nvSpPr>
        <p:spPr>
          <a:xfrm>
            <a:off x="454936" y="1283918"/>
            <a:ext cx="10916216" cy="3908762"/>
          </a:xfrm>
          <a:prstGeom prst="rect">
            <a:avLst/>
          </a:prstGeom>
          <a:noFill/>
        </p:spPr>
        <p:txBody>
          <a:bodyPr wrap="square">
            <a:spAutoFit/>
          </a:bodyPr>
          <a:lstStyle/>
          <a:p>
            <a:r>
              <a:rPr lang="en-US" sz="3600" b="1" dirty="0">
                <a:solidFill>
                  <a:srgbClr val="FFFF00"/>
                </a:solidFill>
              </a:rPr>
              <a:t>Jesus equated serving or neglecting the poor with serving or neglecting God.  </a:t>
            </a:r>
            <a:r>
              <a:rPr lang="en-US" sz="3600" dirty="0">
                <a:solidFill>
                  <a:srgbClr val="FFFF00"/>
                </a:solidFill>
              </a:rPr>
              <a:t>(Matt. 25:40,45)</a:t>
            </a:r>
          </a:p>
          <a:p>
            <a:endParaRPr lang="en-US" sz="3600" i="1" dirty="0"/>
          </a:p>
          <a:p>
            <a:r>
              <a:rPr lang="en-US" sz="2800" i="1" dirty="0"/>
              <a:t>“The King will reply, ‘Truly I tell you, whatever you did for one of the least of these brothers and sisters of mine, you did for me.’ </a:t>
            </a:r>
          </a:p>
          <a:p>
            <a:endParaRPr lang="en-US" sz="2800" i="1" dirty="0"/>
          </a:p>
          <a:p>
            <a:r>
              <a:rPr lang="en-US" sz="2800" i="1" dirty="0"/>
              <a:t>“He will reply, ‘Truly I tell you, whatever you did not do for one of the least of these, you did not do for me.’ </a:t>
            </a:r>
          </a:p>
        </p:txBody>
      </p:sp>
      <p:sp>
        <p:nvSpPr>
          <p:cNvPr id="10" name="TextBox 9">
            <a:extLst>
              <a:ext uri="{FF2B5EF4-FFF2-40B4-BE49-F238E27FC236}">
                <a16:creationId xmlns:a16="http://schemas.microsoft.com/office/drawing/2014/main" id="{4DB3AE48-BF81-72A9-936A-80CCAF1624FF}"/>
              </a:ext>
            </a:extLst>
          </p:cNvPr>
          <p:cNvSpPr txBox="1"/>
          <p:nvPr/>
        </p:nvSpPr>
        <p:spPr>
          <a:xfrm>
            <a:off x="201439" y="6342882"/>
            <a:ext cx="6106562" cy="369332"/>
          </a:xfrm>
          <a:prstGeom prst="rect">
            <a:avLst/>
          </a:prstGeom>
          <a:noFill/>
        </p:spPr>
        <p:txBody>
          <a:bodyPr wrap="square">
            <a:spAutoFit/>
          </a:bodyPr>
          <a:lstStyle/>
          <a:p>
            <a:r>
              <a:rPr lang="fr-FR" dirty="0"/>
              <a:t>Source:  www.jesusfilm.org/blog/jesus-cares-for-poor/</a:t>
            </a:r>
          </a:p>
        </p:txBody>
      </p:sp>
    </p:spTree>
    <p:extLst>
      <p:ext uri="{BB962C8B-B14F-4D97-AF65-F5344CB8AC3E}">
        <p14:creationId xmlns:p14="http://schemas.microsoft.com/office/powerpoint/2010/main" val="4047882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Damask</Template>
  <TotalTime>1629</TotalTime>
  <Words>979</Words>
  <Application>Microsoft Office PowerPoint</Application>
  <PresentationFormat>Widescreen</PresentationFormat>
  <Paragraphs>83</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Aptos</vt:lpstr>
      <vt:lpstr>Arial</vt:lpstr>
      <vt:lpstr>Bookman Old Style</vt:lpstr>
      <vt:lpstr>Rockwell</vt:lpstr>
      <vt:lpstr>Wingdings</vt:lpstr>
      <vt:lpstr>Damask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Jack Hardcastle</dc:creator>
  <cp:lastModifiedBy>Jack Hardcastle</cp:lastModifiedBy>
  <cp:revision>3</cp:revision>
  <dcterms:created xsi:type="dcterms:W3CDTF">2024-08-20T18:43:44Z</dcterms:created>
  <dcterms:modified xsi:type="dcterms:W3CDTF">2024-08-23T16:12:07Z</dcterms:modified>
</cp:coreProperties>
</file>