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Lst>
  <p:sldSz cx="18288000" cy="10287000"/>
  <p:notesSz cx="6858000" cy="9144000"/>
  <p:embeddedFontLst>
    <p:embeddedFont>
      <p:font typeface="Bebas Neue" charset="1" panose="00000500000000000000"/>
      <p:regular r:id="rId6"/>
    </p:embeddedFont>
    <p:embeddedFont>
      <p:font typeface="Bebas Neue Bold" charset="1" panose="020B0606020202050201"/>
      <p:regular r:id="rId7"/>
    </p:embeddedFont>
    <p:embeddedFont>
      <p:font typeface="Glacial Indifference" charset="1" panose="00000000000000000000"/>
      <p:regular r:id="rId8"/>
    </p:embeddedFont>
    <p:embeddedFont>
      <p:font typeface="Glacial Indifference Bold" charset="1" panose="00000800000000000000"/>
      <p:regular r:id="rId9"/>
    </p:embeddedFont>
    <p:embeddedFont>
      <p:font typeface="Glacial Indifference Italics" charset="1" panose="00000000000000000000"/>
      <p:regular r:id="rId10"/>
    </p:embeddedFont>
    <p:embeddedFont>
      <p:font typeface="Glacial Indifference Bold Italics" charset="1" panose="00000800000000000000"/>
      <p:regular r:id="rId11"/>
    </p:embeddedFont>
    <p:embeddedFont>
      <p:font typeface="Playfair Display" charset="1" panose="00000500000000000000"/>
      <p:regular r:id="rId12"/>
    </p:embeddedFont>
    <p:embeddedFont>
      <p:font typeface="Playfair Display Bold" charset="1" panose="00000800000000000000"/>
      <p:regular r:id="rId13"/>
    </p:embeddedFont>
    <p:embeddedFont>
      <p:font typeface="Playfair Display Italics" charset="1" panose="00000500000000000000"/>
      <p:regular r:id="rId14"/>
    </p:embeddedFont>
    <p:embeddedFont>
      <p:font typeface="Playfair Display Bold Italics" charset="1" panose="00000800000000000000"/>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Canva Sans" charset="1" panose="020B0503030501040103"/>
      <p:regular r:id="rId20"/>
    </p:embeddedFont>
    <p:embeddedFont>
      <p:font typeface="Canva Sans Bold" charset="1" panose="020B0803030501040103"/>
      <p:regular r:id="rId21"/>
    </p:embeddedFont>
    <p:embeddedFont>
      <p:font typeface="Canva Sans Italics" charset="1" panose="020B0503030501040103"/>
      <p:regular r:id="rId22"/>
    </p:embeddedFont>
    <p:embeddedFont>
      <p:font typeface="Canva Sans Bold Italics" charset="1" panose="020B0803030501040103"/>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36" Target="slides/slide13.xml" Type="http://schemas.openxmlformats.org/officeDocument/2006/relationships/slide"/><Relationship Id="rId37"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grpSp>
        <p:nvGrpSpPr>
          <p:cNvPr name="Group 2" id="2"/>
          <p:cNvGrpSpPr/>
          <p:nvPr/>
        </p:nvGrpSpPr>
        <p:grpSpPr>
          <a:xfrm rot="0">
            <a:off x="3170290" y="8761129"/>
            <a:ext cx="11928370" cy="994342"/>
            <a:chOff x="0" y="0"/>
            <a:chExt cx="12370233" cy="1031175"/>
          </a:xfrm>
        </p:grpSpPr>
        <p:sp>
          <p:nvSpPr>
            <p:cNvPr name="Freeform 3" id="3"/>
            <p:cNvSpPr/>
            <p:nvPr/>
          </p:nvSpPr>
          <p:spPr>
            <a:xfrm flipH="false" flipV="false">
              <a:off x="31750" y="31750"/>
              <a:ext cx="12306733" cy="967675"/>
            </a:xfrm>
            <a:custGeom>
              <a:avLst/>
              <a:gdLst/>
              <a:ahLst/>
              <a:cxnLst/>
              <a:rect r="r" b="b" t="t" l="l"/>
              <a:pathLst>
                <a:path h="967675" w="12306733">
                  <a:moveTo>
                    <a:pt x="12214023" y="967675"/>
                  </a:moveTo>
                  <a:lnTo>
                    <a:pt x="92710" y="967675"/>
                  </a:lnTo>
                  <a:cubicBezTo>
                    <a:pt x="41910" y="967675"/>
                    <a:pt x="0" y="925765"/>
                    <a:pt x="0" y="874965"/>
                  </a:cubicBezTo>
                  <a:lnTo>
                    <a:pt x="0" y="92710"/>
                  </a:lnTo>
                  <a:cubicBezTo>
                    <a:pt x="0" y="41910"/>
                    <a:pt x="41910" y="0"/>
                    <a:pt x="92710" y="0"/>
                  </a:cubicBezTo>
                  <a:lnTo>
                    <a:pt x="12212754" y="0"/>
                  </a:lnTo>
                  <a:cubicBezTo>
                    <a:pt x="12263554" y="0"/>
                    <a:pt x="12305464" y="41910"/>
                    <a:pt x="12305464" y="92710"/>
                  </a:cubicBezTo>
                  <a:lnTo>
                    <a:pt x="12305464" y="873695"/>
                  </a:lnTo>
                  <a:cubicBezTo>
                    <a:pt x="12306733" y="925765"/>
                    <a:pt x="12264823" y="967675"/>
                    <a:pt x="12214023" y="967675"/>
                  </a:cubicBezTo>
                  <a:close/>
                </a:path>
              </a:pathLst>
            </a:custGeom>
            <a:solidFill>
              <a:srgbClr val="FBF3E4"/>
            </a:solidFill>
          </p:spPr>
        </p:sp>
        <p:sp>
          <p:nvSpPr>
            <p:cNvPr name="Freeform 4" id="4"/>
            <p:cNvSpPr/>
            <p:nvPr/>
          </p:nvSpPr>
          <p:spPr>
            <a:xfrm flipH="false" flipV="false">
              <a:off x="0" y="0"/>
              <a:ext cx="12370233" cy="1031175"/>
            </a:xfrm>
            <a:custGeom>
              <a:avLst/>
              <a:gdLst/>
              <a:ahLst/>
              <a:cxnLst/>
              <a:rect r="r" b="b" t="t" l="l"/>
              <a:pathLst>
                <a:path h="1031175" w="12370233">
                  <a:moveTo>
                    <a:pt x="12245773" y="59690"/>
                  </a:moveTo>
                  <a:cubicBezTo>
                    <a:pt x="12281333" y="59690"/>
                    <a:pt x="12310543" y="88900"/>
                    <a:pt x="12310543" y="124460"/>
                  </a:cubicBezTo>
                  <a:lnTo>
                    <a:pt x="12310543" y="906715"/>
                  </a:lnTo>
                  <a:cubicBezTo>
                    <a:pt x="12310543" y="942275"/>
                    <a:pt x="12281333" y="971485"/>
                    <a:pt x="12245773" y="971485"/>
                  </a:cubicBezTo>
                  <a:lnTo>
                    <a:pt x="124460" y="971485"/>
                  </a:lnTo>
                  <a:cubicBezTo>
                    <a:pt x="88900" y="971485"/>
                    <a:pt x="59690" y="942275"/>
                    <a:pt x="59690" y="906715"/>
                  </a:cubicBezTo>
                  <a:lnTo>
                    <a:pt x="59690" y="124460"/>
                  </a:lnTo>
                  <a:cubicBezTo>
                    <a:pt x="59690" y="88900"/>
                    <a:pt x="88900" y="59690"/>
                    <a:pt x="124460" y="59690"/>
                  </a:cubicBezTo>
                  <a:lnTo>
                    <a:pt x="12245773" y="59690"/>
                  </a:lnTo>
                  <a:moveTo>
                    <a:pt x="12245773" y="0"/>
                  </a:moveTo>
                  <a:lnTo>
                    <a:pt x="124460" y="0"/>
                  </a:lnTo>
                  <a:cubicBezTo>
                    <a:pt x="55880" y="0"/>
                    <a:pt x="0" y="55880"/>
                    <a:pt x="0" y="124460"/>
                  </a:cubicBezTo>
                  <a:lnTo>
                    <a:pt x="0" y="906715"/>
                  </a:lnTo>
                  <a:cubicBezTo>
                    <a:pt x="0" y="975295"/>
                    <a:pt x="55880" y="1031175"/>
                    <a:pt x="124460" y="1031175"/>
                  </a:cubicBezTo>
                  <a:lnTo>
                    <a:pt x="12245773" y="1031175"/>
                  </a:lnTo>
                  <a:cubicBezTo>
                    <a:pt x="12314354" y="1031175"/>
                    <a:pt x="12370233" y="975295"/>
                    <a:pt x="12370233" y="906715"/>
                  </a:cubicBezTo>
                  <a:lnTo>
                    <a:pt x="12370233" y="124460"/>
                  </a:lnTo>
                  <a:cubicBezTo>
                    <a:pt x="12370233" y="55880"/>
                    <a:pt x="12314354" y="0"/>
                    <a:pt x="12245773" y="0"/>
                  </a:cubicBezTo>
                  <a:close/>
                </a:path>
              </a:pathLst>
            </a:custGeom>
            <a:solidFill>
              <a:srgbClr val="B2935B"/>
            </a:solidFill>
          </p:spPr>
        </p:sp>
      </p:grpSp>
      <p:sp>
        <p:nvSpPr>
          <p:cNvPr name="TextBox 5" id="5"/>
          <p:cNvSpPr txBox="true"/>
          <p:nvPr/>
        </p:nvSpPr>
        <p:spPr>
          <a:xfrm rot="0">
            <a:off x="3442806" y="8948597"/>
            <a:ext cx="11383338" cy="630872"/>
          </a:xfrm>
          <a:prstGeom prst="rect">
            <a:avLst/>
          </a:prstGeom>
        </p:spPr>
        <p:txBody>
          <a:bodyPr anchor="t" rtlCol="false" tIns="0" lIns="0" bIns="0" rIns="0">
            <a:spAutoFit/>
          </a:bodyPr>
          <a:lstStyle/>
          <a:p>
            <a:pPr algn="ctr">
              <a:lnSpc>
                <a:spcPts val="5127"/>
              </a:lnSpc>
            </a:pPr>
            <a:r>
              <a:rPr lang="en-US" sz="3662" spc="549">
                <a:solidFill>
                  <a:srgbClr val="B2935B"/>
                </a:solidFill>
                <a:latin typeface="Bebas Neue"/>
              </a:rPr>
              <a:t>Lesson 9: Faith in Action submits to God's will</a:t>
            </a:r>
          </a:p>
        </p:txBody>
      </p:sp>
      <p:sp>
        <p:nvSpPr>
          <p:cNvPr name="TextBox 6" id="6"/>
          <p:cNvSpPr txBox="true"/>
          <p:nvPr/>
        </p:nvSpPr>
        <p:spPr>
          <a:xfrm rot="0">
            <a:off x="1028700" y="952500"/>
            <a:ext cx="8115300" cy="581186"/>
          </a:xfrm>
          <a:prstGeom prst="rect">
            <a:avLst/>
          </a:prstGeom>
        </p:spPr>
        <p:txBody>
          <a:bodyPr anchor="t" rtlCol="false" tIns="0" lIns="0" bIns="0" rIns="0">
            <a:spAutoFit/>
          </a:bodyPr>
          <a:lstStyle/>
          <a:p>
            <a:pPr>
              <a:lnSpc>
                <a:spcPts val="4716"/>
              </a:lnSpc>
            </a:pPr>
            <a:r>
              <a:rPr lang="en-US" sz="3368">
                <a:solidFill>
                  <a:srgbClr val="B2935B"/>
                </a:solidFill>
                <a:latin typeface="Glacial Indifference Bold"/>
              </a:rPr>
              <a:t>Hillcrest Church of Christ | Spring 2023</a:t>
            </a:r>
          </a:p>
        </p:txBody>
      </p:sp>
      <p:grpSp>
        <p:nvGrpSpPr>
          <p:cNvPr name="Group 7" id="7"/>
          <p:cNvGrpSpPr/>
          <p:nvPr/>
        </p:nvGrpSpPr>
        <p:grpSpPr>
          <a:xfrm rot="0">
            <a:off x="4359326" y="1950650"/>
            <a:ext cx="9550297" cy="6693345"/>
            <a:chOff x="0" y="0"/>
            <a:chExt cx="12733729" cy="8924460"/>
          </a:xfrm>
        </p:grpSpPr>
        <p:pic>
          <p:nvPicPr>
            <p:cNvPr name="Picture 8" id="8"/>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8854457" y="2350655"/>
              <a:ext cx="2546421" cy="6346220"/>
            </a:xfrm>
            <a:prstGeom prst="rect">
              <a:avLst/>
            </a:prstGeom>
          </p:spPr>
        </p:pic>
        <p:sp>
          <p:nvSpPr>
            <p:cNvPr name="TextBox 9" id="9"/>
            <p:cNvSpPr txBox="true"/>
            <p:nvPr/>
          </p:nvSpPr>
          <p:spPr>
            <a:xfrm rot="0">
              <a:off x="2266258" y="3886098"/>
              <a:ext cx="10467472" cy="2804490"/>
            </a:xfrm>
            <a:prstGeom prst="rect">
              <a:avLst/>
            </a:prstGeom>
          </p:spPr>
          <p:txBody>
            <a:bodyPr anchor="t" rtlCol="false" tIns="0" lIns="0" bIns="0" rIns="0">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name="TextBox 10" id="10"/>
            <p:cNvSpPr txBox="true"/>
            <p:nvPr/>
          </p:nvSpPr>
          <p:spPr>
            <a:xfrm rot="0">
              <a:off x="0" y="752475"/>
              <a:ext cx="12421698" cy="3493664"/>
            </a:xfrm>
            <a:prstGeom prst="rect">
              <a:avLst/>
            </a:prstGeom>
          </p:spPr>
          <p:txBody>
            <a:bodyPr anchor="t" rtlCol="false" tIns="0" lIns="0" bIns="0" rIns="0">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3" id="3"/>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4" id="4"/>
          <p:cNvSpPr txBox="true"/>
          <p:nvPr/>
        </p:nvSpPr>
        <p:spPr>
          <a:xfrm rot="0">
            <a:off x="1321731" y="5105400"/>
            <a:ext cx="15644538" cy="1600145"/>
          </a:xfrm>
          <a:prstGeom prst="rect">
            <a:avLst/>
          </a:prstGeom>
        </p:spPr>
        <p:txBody>
          <a:bodyPr anchor="t" rtlCol="false" tIns="0" lIns="0" bIns="0" rIns="0">
            <a:spAutoFit/>
          </a:bodyPr>
          <a:lstStyle/>
          <a:p>
            <a:pPr algn="l">
              <a:lnSpc>
                <a:spcPts val="6309"/>
              </a:lnSpc>
            </a:pPr>
            <a:r>
              <a:rPr lang="en-US" sz="5007">
                <a:solidFill>
                  <a:srgbClr val="563A3A"/>
                </a:solidFill>
                <a:latin typeface="Glacial Indifference"/>
              </a:rPr>
              <a:t>As stewards of God, remember everything we have (time, money, resources) should be under God's direction.</a:t>
            </a:r>
          </a:p>
        </p:txBody>
      </p:sp>
      <p:sp>
        <p:nvSpPr>
          <p:cNvPr name="TextBox 5" id="5"/>
          <p:cNvSpPr txBox="true"/>
          <p:nvPr/>
        </p:nvSpPr>
        <p:spPr>
          <a:xfrm rot="0">
            <a:off x="514350" y="1211606"/>
            <a:ext cx="17259300"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your plans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3" id="3"/>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4" id="4"/>
          <p:cNvSpPr txBox="true"/>
          <p:nvPr/>
        </p:nvSpPr>
        <p:spPr>
          <a:xfrm rot="0">
            <a:off x="1321731" y="5105400"/>
            <a:ext cx="15644538" cy="800045"/>
          </a:xfrm>
          <a:prstGeom prst="rect">
            <a:avLst/>
          </a:prstGeom>
        </p:spPr>
        <p:txBody>
          <a:bodyPr anchor="t" rtlCol="false" tIns="0" lIns="0" bIns="0" rIns="0">
            <a:spAutoFit/>
          </a:bodyPr>
          <a:lstStyle/>
          <a:p>
            <a:pPr algn="l">
              <a:lnSpc>
                <a:spcPts val="6309"/>
              </a:lnSpc>
            </a:pPr>
            <a:r>
              <a:rPr lang="en-US" sz="5007">
                <a:solidFill>
                  <a:srgbClr val="563A3A"/>
                </a:solidFill>
                <a:latin typeface="Glacial Indifference"/>
              </a:rPr>
              <a:t>To ignore the Lord's will is sin.</a:t>
            </a:r>
          </a:p>
        </p:txBody>
      </p:sp>
      <p:sp>
        <p:nvSpPr>
          <p:cNvPr name="TextBox 5" id="5"/>
          <p:cNvSpPr txBox="true"/>
          <p:nvPr/>
        </p:nvSpPr>
        <p:spPr>
          <a:xfrm rot="0">
            <a:off x="514350" y="1211606"/>
            <a:ext cx="17259300"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your plans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1948730" y="1171021"/>
            <a:ext cx="14878376"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a:rPr>
              <a:t>Discussion Questions</a:t>
            </a:r>
          </a:p>
        </p:txBody>
      </p:sp>
      <p:pic>
        <p:nvPicPr>
          <p:cNvPr name="Picture 3" id="3"/>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4" id="4"/>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5" id="5"/>
          <p:cNvSpPr txBox="true"/>
          <p:nvPr/>
        </p:nvSpPr>
        <p:spPr>
          <a:xfrm rot="0">
            <a:off x="319167" y="3466762"/>
            <a:ext cx="17649665" cy="4817491"/>
          </a:xfrm>
          <a:prstGeom prst="rect">
            <a:avLst/>
          </a:prstGeom>
        </p:spPr>
        <p:txBody>
          <a:bodyPr anchor="t" rtlCol="false" tIns="0" lIns="0" bIns="0" rIns="0">
            <a:spAutoFit/>
          </a:bodyPr>
          <a:lstStyle/>
          <a:p>
            <a:pPr marL="885191" indent="-442595" lvl="1">
              <a:lnSpc>
                <a:spcPts val="6437"/>
              </a:lnSpc>
              <a:buFont typeface="Arial"/>
              <a:buChar char="•"/>
            </a:pPr>
            <a:r>
              <a:rPr lang="en-US" sz="4100">
                <a:solidFill>
                  <a:srgbClr val="563A3A"/>
                </a:solidFill>
                <a:latin typeface="Glacial Indifference"/>
              </a:rPr>
              <a:t>Give some examples of what faith submitting to God entails?</a:t>
            </a:r>
          </a:p>
          <a:p>
            <a:pPr marL="885191" indent="-442595" lvl="1">
              <a:lnSpc>
                <a:spcPts val="6437"/>
              </a:lnSpc>
              <a:buFont typeface="Arial"/>
              <a:buChar char="•"/>
            </a:pPr>
            <a:r>
              <a:rPr lang="en-US" sz="4100">
                <a:solidFill>
                  <a:srgbClr val="563A3A"/>
                </a:solidFill>
                <a:latin typeface="Glacial Indifference"/>
              </a:rPr>
              <a:t>What is the relationship between submitting to God and repenting? What is the relationship between submitting to God and humbling yourself before God?</a:t>
            </a:r>
          </a:p>
          <a:p>
            <a:pPr marL="885191" indent="-442595" lvl="1">
              <a:lnSpc>
                <a:spcPts val="6437"/>
              </a:lnSpc>
              <a:buFont typeface="Arial"/>
              <a:buChar char="•"/>
            </a:pPr>
            <a:r>
              <a:rPr lang="en-US" sz="4100">
                <a:solidFill>
                  <a:srgbClr val="563A3A"/>
                </a:solidFill>
                <a:latin typeface="Glacial Indifference"/>
              </a:rPr>
              <a:t>How are resisting the devil and drawing near to God related to submitting to God? Give concrete ways to “resist the devil and draw near to God.”</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1948730" y="1171021"/>
            <a:ext cx="14878376"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a:rPr>
              <a:t>Discussion Questions</a:t>
            </a:r>
          </a:p>
        </p:txBody>
      </p:sp>
      <p:pic>
        <p:nvPicPr>
          <p:cNvPr name="Picture 3" id="3"/>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4" id="4"/>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5" id="5"/>
          <p:cNvSpPr txBox="true"/>
          <p:nvPr/>
        </p:nvSpPr>
        <p:spPr>
          <a:xfrm rot="0">
            <a:off x="114459" y="2821559"/>
            <a:ext cx="18059082" cy="7246366"/>
          </a:xfrm>
          <a:prstGeom prst="rect">
            <a:avLst/>
          </a:prstGeom>
        </p:spPr>
        <p:txBody>
          <a:bodyPr anchor="t" rtlCol="false" tIns="0" lIns="0" bIns="0" rIns="0">
            <a:spAutoFit/>
          </a:bodyPr>
          <a:lstStyle/>
          <a:p>
            <a:pPr>
              <a:lnSpc>
                <a:spcPts val="6437"/>
              </a:lnSpc>
            </a:pPr>
            <a:r>
              <a:rPr lang="en-US" sz="4100">
                <a:solidFill>
                  <a:srgbClr val="563A3A"/>
                </a:solidFill>
                <a:latin typeface="Glacial Indifference"/>
              </a:rPr>
              <a:t>    4. Are visible signs of penitence important? (Examples in Scripture indicate </a:t>
            </a:r>
          </a:p>
          <a:p>
            <a:pPr>
              <a:lnSpc>
                <a:spcPts val="6437"/>
              </a:lnSpc>
            </a:pPr>
            <a:r>
              <a:rPr lang="en-US" sz="4100">
                <a:solidFill>
                  <a:srgbClr val="563A3A"/>
                </a:solidFill>
                <a:latin typeface="Glacial Indifference"/>
              </a:rPr>
              <a:t>        </a:t>
            </a:r>
            <a:r>
              <a:rPr lang="en-US" sz="4100">
                <a:solidFill>
                  <a:srgbClr val="563A3A"/>
                </a:solidFill>
                <a:latin typeface="Glacial Indifference"/>
              </a:rPr>
              <a:t>they can be.</a:t>
            </a:r>
            <a:r>
              <a:rPr lang="en-US" sz="4100">
                <a:solidFill>
                  <a:srgbClr val="563A3A"/>
                </a:solidFill>
                <a:latin typeface="Glacial Indifference Bold"/>
              </a:rPr>
              <a:t> Nehemiah 1:4-11, 9:1-4; Ezra</a:t>
            </a:r>
            <a:r>
              <a:rPr lang="en-US" sz="4100">
                <a:solidFill>
                  <a:srgbClr val="563A3A"/>
                </a:solidFill>
                <a:latin typeface="Glacial Indifference Bold"/>
              </a:rPr>
              <a:t> 9:3-15; Jonah 3:6-10</a:t>
            </a:r>
            <a:r>
              <a:rPr lang="en-US" sz="4100">
                <a:solidFill>
                  <a:srgbClr val="563A3A"/>
                </a:solidFill>
                <a:latin typeface="Glacial Indifference"/>
              </a:rPr>
              <a:t>)</a:t>
            </a:r>
          </a:p>
          <a:p>
            <a:pPr>
              <a:lnSpc>
                <a:spcPts val="6437"/>
              </a:lnSpc>
            </a:pPr>
            <a:r>
              <a:rPr lang="en-US" sz="4100">
                <a:solidFill>
                  <a:srgbClr val="563A3A"/>
                </a:solidFill>
                <a:latin typeface="Glacial Indifference"/>
              </a:rPr>
              <a:t>    5. </a:t>
            </a:r>
            <a:r>
              <a:rPr lang="en-US" sz="4100">
                <a:solidFill>
                  <a:srgbClr val="563A3A"/>
                </a:solidFill>
                <a:latin typeface="Glacial Indifference"/>
              </a:rPr>
              <a:t>Wh</a:t>
            </a:r>
            <a:r>
              <a:rPr lang="en-US" sz="4100">
                <a:solidFill>
                  <a:srgbClr val="563A3A"/>
                </a:solidFill>
                <a:latin typeface="Glacial Indifference"/>
              </a:rPr>
              <a:t>at does it mean to “speak against” or “speak evil against”</a:t>
            </a:r>
            <a:r>
              <a:rPr lang="en-US" sz="4100">
                <a:solidFill>
                  <a:srgbClr val="563A3A"/>
                </a:solidFill>
                <a:latin typeface="Glacial Indifference"/>
              </a:rPr>
              <a:t> a br</a:t>
            </a:r>
            <a:r>
              <a:rPr lang="en-US" sz="4100">
                <a:solidFill>
                  <a:srgbClr val="563A3A"/>
                </a:solidFill>
                <a:latin typeface="Glacial Indifference"/>
              </a:rPr>
              <a:t>other? </a:t>
            </a:r>
          </a:p>
          <a:p>
            <a:pPr>
              <a:lnSpc>
                <a:spcPts val="6437"/>
              </a:lnSpc>
            </a:pPr>
            <a:r>
              <a:rPr lang="en-US" sz="4100">
                <a:solidFill>
                  <a:srgbClr val="563A3A"/>
                </a:solidFill>
                <a:latin typeface="Glacial Indifference"/>
              </a:rPr>
              <a:t>        </a:t>
            </a:r>
            <a:r>
              <a:rPr lang="en-US" sz="4100">
                <a:solidFill>
                  <a:srgbClr val="563A3A"/>
                </a:solidFill>
                <a:latin typeface="Glacial Indifference"/>
              </a:rPr>
              <a:t>How serious is that? What situations today might tempt Christians to do  </a:t>
            </a:r>
          </a:p>
          <a:p>
            <a:pPr>
              <a:lnSpc>
                <a:spcPts val="6437"/>
              </a:lnSpc>
            </a:pPr>
            <a:r>
              <a:rPr lang="en-US" sz="4100">
                <a:solidFill>
                  <a:srgbClr val="563A3A"/>
                </a:solidFill>
                <a:latin typeface="Glacial Indifference"/>
              </a:rPr>
              <a:t>        </a:t>
            </a:r>
            <a:r>
              <a:rPr lang="en-US" sz="4100">
                <a:solidFill>
                  <a:srgbClr val="563A3A"/>
                </a:solidFill>
                <a:latin typeface="Glacial Indifference"/>
              </a:rPr>
              <a:t>this?</a:t>
            </a:r>
          </a:p>
          <a:p>
            <a:pPr>
              <a:lnSpc>
                <a:spcPts val="6437"/>
              </a:lnSpc>
            </a:pPr>
            <a:r>
              <a:rPr lang="en-US" sz="4100">
                <a:solidFill>
                  <a:srgbClr val="563A3A"/>
                </a:solidFill>
                <a:latin typeface="Glacial Indifference"/>
              </a:rPr>
              <a:t>    6. </a:t>
            </a:r>
            <a:r>
              <a:rPr lang="en-US" sz="4100">
                <a:solidFill>
                  <a:srgbClr val="563A3A"/>
                </a:solidFill>
                <a:latin typeface="Glacial Indifference"/>
              </a:rPr>
              <a:t>How should recognizing God as the one Lawgiver and Judge affect the way</a:t>
            </a:r>
            <a:r>
              <a:rPr lang="en-US" sz="4100">
                <a:solidFill>
                  <a:srgbClr val="563A3A"/>
                </a:solidFill>
                <a:latin typeface="Glacial Indifference"/>
              </a:rPr>
              <a:t> </a:t>
            </a:r>
          </a:p>
          <a:p>
            <a:pPr>
              <a:lnSpc>
                <a:spcPts val="6437"/>
              </a:lnSpc>
            </a:pPr>
            <a:r>
              <a:rPr lang="en-US" sz="4100">
                <a:solidFill>
                  <a:srgbClr val="563A3A"/>
                </a:solidFill>
                <a:latin typeface="Glacial Indifference"/>
              </a:rPr>
              <a:t>        </a:t>
            </a:r>
            <a:r>
              <a:rPr lang="en-US" sz="4100">
                <a:solidFill>
                  <a:srgbClr val="563A3A"/>
                </a:solidFill>
                <a:latin typeface="Glacial Indifference"/>
              </a:rPr>
              <a:t>we think of a</a:t>
            </a:r>
            <a:r>
              <a:rPr lang="en-US" sz="4100">
                <a:solidFill>
                  <a:srgbClr val="563A3A"/>
                </a:solidFill>
                <a:latin typeface="Glacial Indifference"/>
              </a:rPr>
              <a:t>nd treat our fellow man?</a:t>
            </a:r>
          </a:p>
          <a:p>
            <a:pPr>
              <a:lnSpc>
                <a:spcPts val="6437"/>
              </a:lnSpc>
            </a:pPr>
            <a:r>
              <a:rPr lang="en-US" sz="4100">
                <a:solidFill>
                  <a:srgbClr val="563A3A"/>
                </a:solidFill>
                <a:latin typeface="Glacial Indifference"/>
              </a:rPr>
              <a:t>     7. </a:t>
            </a:r>
            <a:r>
              <a:rPr lang="en-US" sz="4100">
                <a:solidFill>
                  <a:srgbClr val="563A3A"/>
                </a:solidFill>
                <a:latin typeface="Glacial Indifference"/>
              </a:rPr>
              <a:t>What is the error being addressed in verses </a:t>
            </a:r>
            <a:r>
              <a:rPr lang="en-US" sz="4100">
                <a:solidFill>
                  <a:srgbClr val="563A3A"/>
                </a:solidFill>
                <a:latin typeface="Glacial Indifference Bold"/>
              </a:rPr>
              <a:t>13-16</a:t>
            </a:r>
            <a:r>
              <a:rPr lang="en-US" sz="4100">
                <a:solidFill>
                  <a:srgbClr val="563A3A"/>
                </a:solidFill>
                <a:latin typeface="Glacial Indifference"/>
              </a:rPr>
              <a:t>? How can we avoid this </a:t>
            </a:r>
          </a:p>
          <a:p>
            <a:pPr>
              <a:lnSpc>
                <a:spcPts val="6437"/>
              </a:lnSpc>
            </a:pPr>
            <a:r>
              <a:rPr lang="en-US" sz="4100">
                <a:solidFill>
                  <a:srgbClr val="563A3A"/>
                </a:solidFill>
                <a:latin typeface="Glacial Indifference"/>
              </a:rPr>
              <a:t>        </a:t>
            </a:r>
            <a:r>
              <a:rPr lang="en-US" sz="4100">
                <a:solidFill>
                  <a:srgbClr val="563A3A"/>
                </a:solidFill>
                <a:latin typeface="Glacial Indifference"/>
              </a:rPr>
              <a:t>sin?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437516" y="8352002"/>
            <a:ext cx="8115300" cy="581186"/>
          </a:xfrm>
          <a:prstGeom prst="rect">
            <a:avLst/>
          </a:prstGeom>
        </p:spPr>
        <p:txBody>
          <a:bodyPr anchor="t" rtlCol="false" tIns="0" lIns="0" bIns="0" rIns="0">
            <a:spAutoFit/>
          </a:bodyPr>
          <a:lstStyle/>
          <a:p>
            <a:pPr>
              <a:lnSpc>
                <a:spcPts val="4716"/>
              </a:lnSpc>
            </a:pPr>
            <a:r>
              <a:rPr lang="en-US" sz="3368">
                <a:solidFill>
                  <a:srgbClr val="B2935B"/>
                </a:solidFill>
                <a:latin typeface="Glacial Indifference Bold"/>
              </a:rPr>
              <a:t>Hillcrest Church of Christ | Spring 2023</a:t>
            </a:r>
          </a:p>
        </p:txBody>
      </p:sp>
      <p:grpSp>
        <p:nvGrpSpPr>
          <p:cNvPr name="Group 3" id="3"/>
          <p:cNvGrpSpPr/>
          <p:nvPr/>
        </p:nvGrpSpPr>
        <p:grpSpPr>
          <a:xfrm rot="0">
            <a:off x="4368851" y="1734857"/>
            <a:ext cx="9550297" cy="6693345"/>
            <a:chOff x="0" y="0"/>
            <a:chExt cx="12733729" cy="8924460"/>
          </a:xfrm>
        </p:grpSpPr>
        <p:pic>
          <p:nvPicPr>
            <p:cNvPr name="Picture 4" id="4"/>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8854457" y="2350655"/>
              <a:ext cx="2546421" cy="6346220"/>
            </a:xfrm>
            <a:prstGeom prst="rect">
              <a:avLst/>
            </a:prstGeom>
          </p:spPr>
        </p:pic>
        <p:sp>
          <p:nvSpPr>
            <p:cNvPr name="TextBox 5" id="5"/>
            <p:cNvSpPr txBox="true"/>
            <p:nvPr/>
          </p:nvSpPr>
          <p:spPr>
            <a:xfrm rot="0">
              <a:off x="2266258" y="3886098"/>
              <a:ext cx="10467472" cy="2804490"/>
            </a:xfrm>
            <a:prstGeom prst="rect">
              <a:avLst/>
            </a:prstGeom>
          </p:spPr>
          <p:txBody>
            <a:bodyPr anchor="t" rtlCol="false" tIns="0" lIns="0" bIns="0" rIns="0">
              <a:spAutoFit/>
            </a:bodyPr>
            <a:lstStyle/>
            <a:p>
              <a:pPr algn="just">
                <a:lnSpc>
                  <a:spcPts val="7575"/>
                </a:lnSpc>
              </a:pPr>
              <a:r>
                <a:rPr lang="en-US" sz="9238">
                  <a:solidFill>
                    <a:srgbClr val="563A3A"/>
                  </a:solidFill>
                  <a:latin typeface="Glacial Indifference Bold"/>
                </a:rPr>
                <a:t>FAITH IN</a:t>
              </a:r>
            </a:p>
            <a:p>
              <a:pPr algn="just">
                <a:lnSpc>
                  <a:spcPts val="7575"/>
                </a:lnSpc>
              </a:pPr>
              <a:r>
                <a:rPr lang="en-US" sz="9238">
                  <a:solidFill>
                    <a:srgbClr val="563A3A"/>
                  </a:solidFill>
                  <a:latin typeface="Glacial Indifference Bold"/>
                </a:rPr>
                <a:t>ACTION</a:t>
              </a:r>
            </a:p>
          </p:txBody>
        </p:sp>
        <p:sp>
          <p:nvSpPr>
            <p:cNvPr name="TextBox 6" id="6"/>
            <p:cNvSpPr txBox="true"/>
            <p:nvPr/>
          </p:nvSpPr>
          <p:spPr>
            <a:xfrm rot="0">
              <a:off x="0" y="752475"/>
              <a:ext cx="12421698" cy="3493664"/>
            </a:xfrm>
            <a:prstGeom prst="rect">
              <a:avLst/>
            </a:prstGeom>
          </p:spPr>
          <p:txBody>
            <a:bodyPr anchor="t" rtlCol="false" tIns="0" lIns="0" bIns="0" rIns="0">
              <a:spAutoFit/>
            </a:bodyPr>
            <a:lstStyle/>
            <a:p>
              <a:pPr algn="r">
                <a:lnSpc>
                  <a:spcPts val="17279"/>
                </a:lnSpc>
              </a:pPr>
              <a:r>
                <a:rPr lang="en-US" sz="21072">
                  <a:solidFill>
                    <a:srgbClr val="563A3A"/>
                  </a:solidFill>
                  <a:latin typeface="Playfair Display Bold"/>
                </a:rPr>
                <a:t>JAMES</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9656" y="1325350"/>
            <a:ext cx="16988687" cy="7750599"/>
          </a:xfrm>
          <a:prstGeom prst="rect">
            <a:avLst/>
          </a:prstGeom>
        </p:spPr>
      </p:pic>
      <p:grpSp>
        <p:nvGrpSpPr>
          <p:cNvPr name="Group 3" id="3"/>
          <p:cNvGrpSpPr/>
          <p:nvPr/>
        </p:nvGrpSpPr>
        <p:grpSpPr>
          <a:xfrm rot="0">
            <a:off x="5165496" y="706225"/>
            <a:ext cx="7837169" cy="1454211"/>
            <a:chOff x="0" y="0"/>
            <a:chExt cx="2064110" cy="383002"/>
          </a:xfrm>
        </p:grpSpPr>
        <p:sp>
          <p:nvSpPr>
            <p:cNvPr name="Freeform 4" id="4"/>
            <p:cNvSpPr/>
            <p:nvPr/>
          </p:nvSpPr>
          <p:spPr>
            <a:xfrm flipH="false" flipV="false">
              <a:off x="0" y="0"/>
              <a:ext cx="2064110" cy="383002"/>
            </a:xfrm>
            <a:custGeom>
              <a:avLst/>
              <a:gdLst/>
              <a:ahLst/>
              <a:cxnLst/>
              <a:rect r="r" b="b" t="t" l="l"/>
              <a:pathLst>
                <a:path h="383002" w="2064110">
                  <a:moveTo>
                    <a:pt x="0" y="0"/>
                  </a:moveTo>
                  <a:lnTo>
                    <a:pt x="2064110" y="0"/>
                  </a:lnTo>
                  <a:lnTo>
                    <a:pt x="2064110" y="383002"/>
                  </a:lnTo>
                  <a:lnTo>
                    <a:pt x="0" y="383002"/>
                  </a:lnTo>
                  <a:close/>
                </a:path>
              </a:pathLst>
            </a:custGeom>
            <a:solidFill>
              <a:srgbClr val="FBF3E4"/>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712371" y="696700"/>
            <a:ext cx="10863257"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James in a Box</a:t>
            </a:r>
          </a:p>
        </p:txBody>
      </p:sp>
      <p:sp>
        <p:nvSpPr>
          <p:cNvPr name="TextBox 7" id="7"/>
          <p:cNvSpPr txBox="true"/>
          <p:nvPr/>
        </p:nvSpPr>
        <p:spPr>
          <a:xfrm rot="0">
            <a:off x="1488698" y="1979461"/>
            <a:ext cx="15770602" cy="6559390"/>
          </a:xfrm>
          <a:prstGeom prst="rect">
            <a:avLst/>
          </a:prstGeom>
        </p:spPr>
        <p:txBody>
          <a:bodyPr anchor="t" rtlCol="false" tIns="0" lIns="0" bIns="0" rIns="0">
            <a:spAutoFit/>
          </a:bodyPr>
          <a:lstStyle/>
          <a:p>
            <a:pPr marL="0" indent="0" lvl="1">
              <a:lnSpc>
                <a:spcPts val="7431"/>
              </a:lnSpc>
              <a:spcBef>
                <a:spcPct val="0"/>
              </a:spcBef>
            </a:pPr>
            <a:r>
              <a:rPr lang="en-US" sz="4733">
                <a:solidFill>
                  <a:srgbClr val="563A3A"/>
                </a:solidFill>
                <a:latin typeface="Glacial Indifference"/>
              </a:rPr>
              <a:t>Submit therefore to God. Resist the devil and he will flee from you. Draw near to God and He will draw near to you. Cleanse your hands, you sinners; and purify your hearts, you double-minded. Be miserable and mourn and weep; let your laughter be turned into mourning, and your joy to gloom. Humble yourselves in the presence of the Lord, and He will exalt you. Do not speak against one another, brethren. </a:t>
            </a:r>
          </a:p>
        </p:txBody>
      </p:sp>
      <p:pic>
        <p:nvPicPr>
          <p:cNvPr name="Picture 8" id="8"/>
          <p:cNvPicPr>
            <a:picLocks noChangeAspect="true"/>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667857">
            <a:off x="16666160" y="7780069"/>
            <a:ext cx="1186280" cy="2956462"/>
          </a:xfrm>
          <a:prstGeom prst="rect">
            <a:avLst/>
          </a:prstGeom>
        </p:spPr>
      </p:pic>
      <p:sp>
        <p:nvSpPr>
          <p:cNvPr name="TextBox 9" id="9"/>
          <p:cNvSpPr txBox="true"/>
          <p:nvPr/>
        </p:nvSpPr>
        <p:spPr>
          <a:xfrm rot="0">
            <a:off x="649656" y="8952125"/>
            <a:ext cx="4972764" cy="1102979"/>
          </a:xfrm>
          <a:prstGeom prst="rect">
            <a:avLst/>
          </a:prstGeom>
        </p:spPr>
        <p:txBody>
          <a:bodyPr anchor="t" rtlCol="false" tIns="0" lIns="0" bIns="0" rIns="0">
            <a:spAutoFit/>
          </a:bodyPr>
          <a:lstStyle/>
          <a:p>
            <a:pPr algn="ctr">
              <a:lnSpc>
                <a:spcPts val="9030"/>
              </a:lnSpc>
              <a:spcBef>
                <a:spcPct val="0"/>
              </a:spcBef>
            </a:pPr>
            <a:r>
              <a:rPr lang="en-US" sz="6450">
                <a:solidFill>
                  <a:srgbClr val="B2935B"/>
                </a:solidFill>
                <a:latin typeface="Glacial Indifference Bold"/>
              </a:rPr>
              <a:t>JAMES 4:7-17</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9656" y="1325350"/>
            <a:ext cx="16988687" cy="7750599"/>
          </a:xfrm>
          <a:prstGeom prst="rect">
            <a:avLst/>
          </a:prstGeom>
        </p:spPr>
      </p:pic>
      <p:grpSp>
        <p:nvGrpSpPr>
          <p:cNvPr name="Group 3" id="3"/>
          <p:cNvGrpSpPr/>
          <p:nvPr/>
        </p:nvGrpSpPr>
        <p:grpSpPr>
          <a:xfrm rot="0">
            <a:off x="5165496" y="706225"/>
            <a:ext cx="7837169" cy="1454211"/>
            <a:chOff x="0" y="0"/>
            <a:chExt cx="2064110" cy="383002"/>
          </a:xfrm>
        </p:grpSpPr>
        <p:sp>
          <p:nvSpPr>
            <p:cNvPr name="Freeform 4" id="4"/>
            <p:cNvSpPr/>
            <p:nvPr/>
          </p:nvSpPr>
          <p:spPr>
            <a:xfrm flipH="false" flipV="false">
              <a:off x="0" y="0"/>
              <a:ext cx="2064110" cy="383002"/>
            </a:xfrm>
            <a:custGeom>
              <a:avLst/>
              <a:gdLst/>
              <a:ahLst/>
              <a:cxnLst/>
              <a:rect r="r" b="b" t="t" l="l"/>
              <a:pathLst>
                <a:path h="383002" w="2064110">
                  <a:moveTo>
                    <a:pt x="0" y="0"/>
                  </a:moveTo>
                  <a:lnTo>
                    <a:pt x="2064110" y="0"/>
                  </a:lnTo>
                  <a:lnTo>
                    <a:pt x="2064110" y="383002"/>
                  </a:lnTo>
                  <a:lnTo>
                    <a:pt x="0" y="383002"/>
                  </a:lnTo>
                  <a:close/>
                </a:path>
              </a:pathLst>
            </a:custGeom>
            <a:solidFill>
              <a:srgbClr val="FBF3E4"/>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712371" y="696700"/>
            <a:ext cx="10863257"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James in a Box</a:t>
            </a:r>
          </a:p>
        </p:txBody>
      </p:sp>
      <p:sp>
        <p:nvSpPr>
          <p:cNvPr name="TextBox 7" id="7"/>
          <p:cNvSpPr txBox="true"/>
          <p:nvPr/>
        </p:nvSpPr>
        <p:spPr>
          <a:xfrm rot="0">
            <a:off x="1488698" y="1979461"/>
            <a:ext cx="15310604" cy="6559390"/>
          </a:xfrm>
          <a:prstGeom prst="rect">
            <a:avLst/>
          </a:prstGeom>
        </p:spPr>
        <p:txBody>
          <a:bodyPr anchor="t" rtlCol="false" tIns="0" lIns="0" bIns="0" rIns="0">
            <a:spAutoFit/>
          </a:bodyPr>
          <a:lstStyle/>
          <a:p>
            <a:pPr marL="0" indent="0" lvl="1">
              <a:lnSpc>
                <a:spcPts val="7431"/>
              </a:lnSpc>
              <a:spcBef>
                <a:spcPct val="0"/>
              </a:spcBef>
            </a:pPr>
            <a:r>
              <a:rPr lang="en-US" sz="4733">
                <a:solidFill>
                  <a:srgbClr val="563A3A"/>
                </a:solidFill>
                <a:latin typeface="Glacial Indifference"/>
              </a:rPr>
              <a:t>He who speaks against a brother, or judges his brother, speaks against the law, and judges the law; but if you judge the law, you are not a doer of the law, but a judge of it. There is only one Lawgiver and Judge, the One who is able to save and to destroy; but who are you who judge your neighbor? Come now, you who say, “Today or tomorrow, we shall go to such and such a city, and spend </a:t>
            </a:r>
          </a:p>
        </p:txBody>
      </p:sp>
      <p:pic>
        <p:nvPicPr>
          <p:cNvPr name="Picture 8" id="8"/>
          <p:cNvPicPr>
            <a:picLocks noChangeAspect="true"/>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667857">
            <a:off x="16666160" y="7780069"/>
            <a:ext cx="1186280" cy="2956462"/>
          </a:xfrm>
          <a:prstGeom prst="rect">
            <a:avLst/>
          </a:prstGeom>
        </p:spPr>
      </p:pic>
      <p:sp>
        <p:nvSpPr>
          <p:cNvPr name="TextBox 9" id="9"/>
          <p:cNvSpPr txBox="true"/>
          <p:nvPr/>
        </p:nvSpPr>
        <p:spPr>
          <a:xfrm rot="0">
            <a:off x="649656" y="8952125"/>
            <a:ext cx="4972764" cy="1102979"/>
          </a:xfrm>
          <a:prstGeom prst="rect">
            <a:avLst/>
          </a:prstGeom>
        </p:spPr>
        <p:txBody>
          <a:bodyPr anchor="t" rtlCol="false" tIns="0" lIns="0" bIns="0" rIns="0">
            <a:spAutoFit/>
          </a:bodyPr>
          <a:lstStyle/>
          <a:p>
            <a:pPr algn="ctr">
              <a:lnSpc>
                <a:spcPts val="9030"/>
              </a:lnSpc>
              <a:spcBef>
                <a:spcPct val="0"/>
              </a:spcBef>
            </a:pPr>
            <a:r>
              <a:rPr lang="en-US" sz="6450">
                <a:solidFill>
                  <a:srgbClr val="B2935B"/>
                </a:solidFill>
                <a:latin typeface="Glacial Indifference Bold"/>
              </a:rPr>
              <a:t>JAMES 4:7-17</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9656" y="1325350"/>
            <a:ext cx="16988687" cy="7750599"/>
          </a:xfrm>
          <a:prstGeom prst="rect">
            <a:avLst/>
          </a:prstGeom>
        </p:spPr>
      </p:pic>
      <p:grpSp>
        <p:nvGrpSpPr>
          <p:cNvPr name="Group 3" id="3"/>
          <p:cNvGrpSpPr/>
          <p:nvPr/>
        </p:nvGrpSpPr>
        <p:grpSpPr>
          <a:xfrm rot="0">
            <a:off x="5165496" y="706225"/>
            <a:ext cx="7837169" cy="1454211"/>
            <a:chOff x="0" y="0"/>
            <a:chExt cx="2064110" cy="383002"/>
          </a:xfrm>
        </p:grpSpPr>
        <p:sp>
          <p:nvSpPr>
            <p:cNvPr name="Freeform 4" id="4"/>
            <p:cNvSpPr/>
            <p:nvPr/>
          </p:nvSpPr>
          <p:spPr>
            <a:xfrm flipH="false" flipV="false">
              <a:off x="0" y="0"/>
              <a:ext cx="2064110" cy="383002"/>
            </a:xfrm>
            <a:custGeom>
              <a:avLst/>
              <a:gdLst/>
              <a:ahLst/>
              <a:cxnLst/>
              <a:rect r="r" b="b" t="t" l="l"/>
              <a:pathLst>
                <a:path h="383002" w="2064110">
                  <a:moveTo>
                    <a:pt x="0" y="0"/>
                  </a:moveTo>
                  <a:lnTo>
                    <a:pt x="2064110" y="0"/>
                  </a:lnTo>
                  <a:lnTo>
                    <a:pt x="2064110" y="383002"/>
                  </a:lnTo>
                  <a:lnTo>
                    <a:pt x="0" y="383002"/>
                  </a:lnTo>
                  <a:close/>
                </a:path>
              </a:pathLst>
            </a:custGeom>
            <a:solidFill>
              <a:srgbClr val="FBF3E4"/>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712371" y="696700"/>
            <a:ext cx="10863257"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James in a Box</a:t>
            </a:r>
          </a:p>
        </p:txBody>
      </p:sp>
      <p:sp>
        <p:nvSpPr>
          <p:cNvPr name="TextBox 7" id="7"/>
          <p:cNvSpPr txBox="true"/>
          <p:nvPr/>
        </p:nvSpPr>
        <p:spPr>
          <a:xfrm rot="0">
            <a:off x="1198779" y="1988986"/>
            <a:ext cx="15770602" cy="6484747"/>
          </a:xfrm>
          <a:prstGeom prst="rect">
            <a:avLst/>
          </a:prstGeom>
        </p:spPr>
        <p:txBody>
          <a:bodyPr anchor="t" rtlCol="false" tIns="0" lIns="0" bIns="0" rIns="0">
            <a:spAutoFit/>
          </a:bodyPr>
          <a:lstStyle/>
          <a:p>
            <a:pPr marL="0" indent="0" lvl="1">
              <a:lnSpc>
                <a:spcPts val="7379"/>
              </a:lnSpc>
              <a:spcBef>
                <a:spcPct val="0"/>
              </a:spcBef>
            </a:pPr>
            <a:r>
              <a:rPr lang="en-US" sz="4700">
                <a:solidFill>
                  <a:srgbClr val="563A3A"/>
                </a:solidFill>
                <a:latin typeface="Glacial Indifference"/>
              </a:rPr>
              <a:t>a year there and engage in business and make a profit.” Yet you do not know what your life will be like tomorrow. You are just a vapor that appears for a little while and then vanishes away. Instead, you ought to say, “If the Lord wills, we shall live and also do this or that.” But as it is, you boast in your arrogance; all such boasting is evil. Therefore, to one who knows the right thing to do, and does not do it, to him it is sin.</a:t>
            </a:r>
          </a:p>
        </p:txBody>
      </p:sp>
      <p:pic>
        <p:nvPicPr>
          <p:cNvPr name="Picture 8" id="8"/>
          <p:cNvPicPr>
            <a:picLocks noChangeAspect="true"/>
          </p:cNvPicPr>
          <p:nvPr/>
        </p:nvPicPr>
        <p:blipFill>
          <a:blip r:embed="rId4">
            <a:alphaModFix amt="55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1667857">
            <a:off x="16666160" y="7780069"/>
            <a:ext cx="1186280" cy="2956462"/>
          </a:xfrm>
          <a:prstGeom prst="rect">
            <a:avLst/>
          </a:prstGeom>
        </p:spPr>
      </p:pic>
      <p:sp>
        <p:nvSpPr>
          <p:cNvPr name="TextBox 9" id="9"/>
          <p:cNvSpPr txBox="true"/>
          <p:nvPr/>
        </p:nvSpPr>
        <p:spPr>
          <a:xfrm rot="0">
            <a:off x="649656" y="8952125"/>
            <a:ext cx="4972764" cy="1102979"/>
          </a:xfrm>
          <a:prstGeom prst="rect">
            <a:avLst/>
          </a:prstGeom>
        </p:spPr>
        <p:txBody>
          <a:bodyPr anchor="t" rtlCol="false" tIns="0" lIns="0" bIns="0" rIns="0">
            <a:spAutoFit/>
          </a:bodyPr>
          <a:lstStyle/>
          <a:p>
            <a:pPr algn="ctr">
              <a:lnSpc>
                <a:spcPts val="9030"/>
              </a:lnSpc>
              <a:spcBef>
                <a:spcPct val="0"/>
              </a:spcBef>
            </a:pPr>
            <a:r>
              <a:rPr lang="en-US" sz="6450">
                <a:solidFill>
                  <a:srgbClr val="B2935B"/>
                </a:solidFill>
                <a:latin typeface="Glacial Indifference Bold"/>
              </a:rPr>
              <a:t>JAMES 4:7-17</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14350" y="1211606"/>
            <a:ext cx="17259300" cy="2457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for reconciliation</a:t>
            </a:r>
          </a:p>
        </p:txBody>
      </p:sp>
      <p:pic>
        <p:nvPicPr>
          <p:cNvPr name="Picture 3" id="3"/>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4" id="4"/>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5" id="5"/>
          <p:cNvSpPr txBox="true"/>
          <p:nvPr/>
        </p:nvSpPr>
        <p:spPr>
          <a:xfrm rot="0">
            <a:off x="1614762" y="5105400"/>
            <a:ext cx="15644538" cy="800045"/>
          </a:xfrm>
          <a:prstGeom prst="rect">
            <a:avLst/>
          </a:prstGeom>
        </p:spPr>
        <p:txBody>
          <a:bodyPr anchor="t" rtlCol="false" tIns="0" lIns="0" bIns="0" rIns="0">
            <a:spAutoFit/>
          </a:bodyPr>
          <a:lstStyle/>
          <a:p>
            <a:pPr algn="l">
              <a:lnSpc>
                <a:spcPts val="6309"/>
              </a:lnSpc>
            </a:pPr>
            <a:r>
              <a:rPr lang="en-US" sz="5007">
                <a:solidFill>
                  <a:srgbClr val="563A3A"/>
                </a:solidFill>
                <a:latin typeface="Glacial Indifference"/>
              </a:rPr>
              <a:t>Sinners are reconciled to God on </a:t>
            </a:r>
            <a:r>
              <a:rPr lang="en-US" sz="5007">
                <a:solidFill>
                  <a:srgbClr val="563A3A"/>
                </a:solidFill>
                <a:latin typeface="Glacial Indifference Italics"/>
              </a:rPr>
              <a:t>His</a:t>
            </a:r>
            <a:r>
              <a:rPr lang="en-US" sz="5007">
                <a:solidFill>
                  <a:srgbClr val="563A3A"/>
                </a:solidFill>
                <a:latin typeface="Glacial Indifference"/>
              </a:rPr>
              <a:t> terms.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14350" y="1211606"/>
            <a:ext cx="17259300" cy="24574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for reconciliation</a:t>
            </a:r>
          </a:p>
        </p:txBody>
      </p:sp>
      <p:pic>
        <p:nvPicPr>
          <p:cNvPr name="Picture 3" id="3"/>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4" id="4"/>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5" id="5"/>
          <p:cNvSpPr txBox="true"/>
          <p:nvPr/>
        </p:nvSpPr>
        <p:spPr>
          <a:xfrm rot="0">
            <a:off x="1321731" y="4457755"/>
            <a:ext cx="15644538" cy="4800545"/>
          </a:xfrm>
          <a:prstGeom prst="rect">
            <a:avLst/>
          </a:prstGeom>
        </p:spPr>
        <p:txBody>
          <a:bodyPr anchor="t" rtlCol="false" tIns="0" lIns="0" bIns="0" rIns="0">
            <a:spAutoFit/>
          </a:bodyPr>
          <a:lstStyle/>
          <a:p>
            <a:pPr>
              <a:lnSpc>
                <a:spcPts val="6309"/>
              </a:lnSpc>
            </a:pPr>
            <a:r>
              <a:rPr lang="en-US" sz="5007">
                <a:solidFill>
                  <a:srgbClr val="563A3A"/>
                </a:solidFill>
                <a:latin typeface="Glacial Indifference"/>
              </a:rPr>
              <a:t>Ten imperatives reflect the proper attitude of Godly repentance.</a:t>
            </a:r>
          </a:p>
          <a:p>
            <a:pPr algn="l" marL="1081065" indent="-540532" lvl="1">
              <a:lnSpc>
                <a:spcPts val="6309"/>
              </a:lnSpc>
              <a:buFont typeface="Arial"/>
              <a:buChar char="•"/>
            </a:pPr>
            <a:r>
              <a:rPr lang="en-US" sz="5007">
                <a:solidFill>
                  <a:srgbClr val="563A3A"/>
                </a:solidFill>
                <a:latin typeface="Glacial Indifference"/>
              </a:rPr>
              <a:t>Resist the devil. Draw near to God. Cleanse your hands. Purify your hearts. Be miserable and mourn and weep. Let your laughter be turned into mourning, your joy to gloom. Humble yourselves.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14350" y="1211606"/>
            <a:ext cx="17259300"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before the law</a:t>
            </a:r>
          </a:p>
        </p:txBody>
      </p:sp>
      <p:pic>
        <p:nvPicPr>
          <p:cNvPr name="Picture 3" id="3"/>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4" id="4"/>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5" id="5"/>
          <p:cNvSpPr txBox="true"/>
          <p:nvPr/>
        </p:nvSpPr>
        <p:spPr>
          <a:xfrm rot="0">
            <a:off x="1321731" y="4078631"/>
            <a:ext cx="15644538" cy="4000445"/>
          </a:xfrm>
          <a:prstGeom prst="rect">
            <a:avLst/>
          </a:prstGeom>
        </p:spPr>
        <p:txBody>
          <a:bodyPr anchor="t" rtlCol="false" tIns="0" lIns="0" bIns="0" rIns="0">
            <a:spAutoFit/>
          </a:bodyPr>
          <a:lstStyle/>
          <a:p>
            <a:pPr>
              <a:lnSpc>
                <a:spcPts val="6309"/>
              </a:lnSpc>
            </a:pPr>
            <a:r>
              <a:rPr lang="en-US" sz="5007">
                <a:solidFill>
                  <a:srgbClr val="563A3A"/>
                </a:solidFill>
                <a:latin typeface="Glacial Indifference"/>
              </a:rPr>
              <a:t>Exalted saints (brethren) are on an equal platform as family and should not be speaking against/judging one another. </a:t>
            </a:r>
          </a:p>
          <a:p>
            <a:pPr algn="l" marL="1081065" indent="-540532" lvl="1">
              <a:lnSpc>
                <a:spcPts val="6309"/>
              </a:lnSpc>
              <a:buFont typeface="Arial"/>
              <a:buChar char="•"/>
            </a:pPr>
            <a:r>
              <a:rPr lang="en-US" sz="5007">
                <a:solidFill>
                  <a:srgbClr val="563A3A"/>
                </a:solidFill>
                <a:latin typeface="Glacial Indifference"/>
              </a:rPr>
              <a:t>Judging is not </a:t>
            </a:r>
            <a:r>
              <a:rPr lang="en-US" sz="5007" u="sng">
                <a:solidFill>
                  <a:srgbClr val="563A3A"/>
                </a:solidFill>
                <a:latin typeface="Glacial Indifference"/>
              </a:rPr>
              <a:t>keeping</a:t>
            </a:r>
            <a:r>
              <a:rPr lang="en-US" sz="5007">
                <a:solidFill>
                  <a:srgbClr val="563A3A"/>
                </a:solidFill>
                <a:latin typeface="Glacial Indifference"/>
              </a:rPr>
              <a:t> the law but </a:t>
            </a:r>
            <a:r>
              <a:rPr lang="en-US" sz="5007" u="sng">
                <a:solidFill>
                  <a:srgbClr val="563A3A"/>
                </a:solidFill>
                <a:latin typeface="Glacial Indifference"/>
              </a:rPr>
              <a:t>sitting in judment</a:t>
            </a:r>
            <a:r>
              <a:rPr lang="en-US" sz="5007">
                <a:solidFill>
                  <a:srgbClr val="563A3A"/>
                </a:solidFill>
                <a:latin typeface="Glacial Indifference"/>
              </a:rPr>
              <a:t> of the law</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sp>
        <p:nvSpPr>
          <p:cNvPr name="TextBox 2" id="2"/>
          <p:cNvSpPr txBox="true"/>
          <p:nvPr/>
        </p:nvSpPr>
        <p:spPr>
          <a:xfrm rot="0">
            <a:off x="514350" y="1211606"/>
            <a:ext cx="17259300"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before the law</a:t>
            </a:r>
          </a:p>
        </p:txBody>
      </p:sp>
      <p:pic>
        <p:nvPicPr>
          <p:cNvPr name="Picture 3" id="3"/>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4" id="4"/>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5" id="5"/>
          <p:cNvSpPr txBox="true"/>
          <p:nvPr/>
        </p:nvSpPr>
        <p:spPr>
          <a:xfrm rot="0">
            <a:off x="1028700" y="5105400"/>
            <a:ext cx="15644538" cy="800045"/>
          </a:xfrm>
          <a:prstGeom prst="rect">
            <a:avLst/>
          </a:prstGeom>
        </p:spPr>
        <p:txBody>
          <a:bodyPr anchor="t" rtlCol="false" tIns="0" lIns="0" bIns="0" rIns="0">
            <a:spAutoFit/>
          </a:bodyPr>
          <a:lstStyle/>
          <a:p>
            <a:pPr algn="l">
              <a:lnSpc>
                <a:spcPts val="6309"/>
              </a:lnSpc>
            </a:pPr>
            <a:r>
              <a:rPr lang="en-US" sz="5007">
                <a:solidFill>
                  <a:srgbClr val="563A3A"/>
                </a:solidFill>
                <a:latin typeface="Glacial Indifference"/>
              </a:rPr>
              <a:t>There is only one Lawgiver and Judge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BF3E4"/>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667857">
            <a:off x="16666160" y="7780069"/>
            <a:ext cx="1186280" cy="2956462"/>
          </a:xfrm>
          <a:prstGeom prst="rect">
            <a:avLst/>
          </a:prstGeom>
        </p:spPr>
      </p:pic>
      <p:sp>
        <p:nvSpPr>
          <p:cNvPr name="AutoShape 3" id="3"/>
          <p:cNvSpPr/>
          <p:nvPr/>
        </p:nvSpPr>
        <p:spPr>
          <a:xfrm>
            <a:off x="-143307" y="760630"/>
            <a:ext cx="6492240" cy="0"/>
          </a:xfrm>
          <a:prstGeom prst="line">
            <a:avLst/>
          </a:prstGeom>
          <a:ln cap="flat" w="38100">
            <a:solidFill>
              <a:srgbClr val="B2935B"/>
            </a:solidFill>
            <a:prstDash val="solid"/>
            <a:headEnd type="none" len="sm" w="sm"/>
            <a:tailEnd type="none" len="sm" w="sm"/>
          </a:ln>
        </p:spPr>
      </p:sp>
      <p:sp>
        <p:nvSpPr>
          <p:cNvPr name="TextBox 4" id="4"/>
          <p:cNvSpPr txBox="true"/>
          <p:nvPr/>
        </p:nvSpPr>
        <p:spPr>
          <a:xfrm rot="0">
            <a:off x="1614762" y="5105400"/>
            <a:ext cx="15644538" cy="1879037"/>
          </a:xfrm>
          <a:prstGeom prst="rect">
            <a:avLst/>
          </a:prstGeom>
        </p:spPr>
        <p:txBody>
          <a:bodyPr anchor="t" rtlCol="false" tIns="0" lIns="0" bIns="0" rIns="0">
            <a:spAutoFit/>
          </a:bodyPr>
          <a:lstStyle/>
          <a:p>
            <a:pPr algn="l">
              <a:lnSpc>
                <a:spcPts val="7443"/>
              </a:lnSpc>
            </a:pPr>
            <a:r>
              <a:rPr lang="en-US" sz="5907">
                <a:solidFill>
                  <a:srgbClr val="563A3A"/>
                </a:solidFill>
                <a:latin typeface="Glacial Indifference Bold"/>
              </a:rPr>
              <a:t>How is speaking/judging a brother speaking against/judging the law?</a:t>
            </a:r>
          </a:p>
        </p:txBody>
      </p:sp>
      <p:sp>
        <p:nvSpPr>
          <p:cNvPr name="TextBox 5" id="5"/>
          <p:cNvSpPr txBox="true"/>
          <p:nvPr/>
        </p:nvSpPr>
        <p:spPr>
          <a:xfrm rot="0">
            <a:off x="514350" y="1211606"/>
            <a:ext cx="17259300" cy="1238250"/>
          </a:xfrm>
          <a:prstGeom prst="rect">
            <a:avLst/>
          </a:prstGeom>
        </p:spPr>
        <p:txBody>
          <a:bodyPr anchor="t" rtlCol="false" tIns="0" lIns="0" bIns="0" rIns="0">
            <a:spAutoFit/>
          </a:bodyPr>
          <a:lstStyle/>
          <a:p>
            <a:pPr algn="ctr" marL="0" indent="0" lvl="0">
              <a:lnSpc>
                <a:spcPts val="9600"/>
              </a:lnSpc>
              <a:spcBef>
                <a:spcPct val="0"/>
              </a:spcBef>
            </a:pPr>
            <a:r>
              <a:rPr lang="en-US" sz="8000">
                <a:solidFill>
                  <a:srgbClr val="B2935B"/>
                </a:solidFill>
                <a:latin typeface="Glacial Indifference Bold"/>
              </a:rPr>
              <a:t>Submit to God's will before the law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DAFh6qVf438</dc:identifier>
  <dcterms:modified xsi:type="dcterms:W3CDTF">2011-08-01T06:04:30Z</dcterms:modified>
  <cp:revision>1</cp:revision>
  <dc:title>Lesson 9_James Faith in Action: PowerPoint</dc:title>
</cp:coreProperties>
</file>