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8288000" cy="10287000"/>
  <p:notesSz cx="6858000" cy="9144000"/>
  <p:embeddedFontLst>
    <p:embeddedFont>
      <p:font typeface="Bebas Neue" panose="020B0606020202050201" pitchFamily="34" charset="0"/>
      <p:regular r:id="rId23"/>
    </p:embeddedFont>
    <p:embeddedFont>
      <p:font typeface="Calibri" panose="020F0502020204030204" pitchFamily="34" charset="0"/>
      <p:regular r:id="rId24"/>
      <p:bold r:id="rId25"/>
      <p:italic r:id="rId26"/>
      <p:boldItalic r:id="rId27"/>
    </p:embeddedFont>
    <p:embeddedFont>
      <p:font typeface="Glacial Indifference" panose="020B0604020202020204" charset="0"/>
      <p:regular r:id="rId28"/>
    </p:embeddedFont>
    <p:embeddedFont>
      <p:font typeface="Glacial Indifference Bold" panose="020B0604020202020204" charset="0"/>
      <p:regular r:id="rId29"/>
    </p:embeddedFont>
    <p:embeddedFont>
      <p:font typeface="Glacial Indifference Bold Italics" panose="020B0604020202020204" charset="0"/>
      <p:regular r:id="rId30"/>
    </p:embeddedFont>
    <p:embeddedFont>
      <p:font typeface="Glacial Indifference Italics" panose="020B0604020202020204" charset="0"/>
      <p:regular r:id="rId31"/>
    </p:embeddedFont>
    <p:embeddedFont>
      <p:font typeface="Playfair Display Bold" panose="020B0604020202020204"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0" d="100"/>
          <a:sy n="60" d="100"/>
        </p:scale>
        <p:origin x="370"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4360797" y="8761129"/>
            <a:ext cx="9566406" cy="994342"/>
            <a:chOff x="0" y="0"/>
            <a:chExt cx="9920775" cy="1031175"/>
          </a:xfrm>
        </p:grpSpPr>
        <p:sp>
          <p:nvSpPr>
            <p:cNvPr id="3" name="Freeform 3"/>
            <p:cNvSpPr/>
            <p:nvPr/>
          </p:nvSpPr>
          <p:spPr>
            <a:xfrm>
              <a:off x="31750" y="31750"/>
              <a:ext cx="9857275" cy="967675"/>
            </a:xfrm>
            <a:custGeom>
              <a:avLst/>
              <a:gdLst/>
              <a:ahLst/>
              <a:cxnLst/>
              <a:rect l="l" t="t" r="r" b="b"/>
              <a:pathLst>
                <a:path w="9857275" h="967675">
                  <a:moveTo>
                    <a:pt x="9764564" y="967675"/>
                  </a:moveTo>
                  <a:lnTo>
                    <a:pt x="92710" y="967675"/>
                  </a:lnTo>
                  <a:cubicBezTo>
                    <a:pt x="41910" y="967675"/>
                    <a:pt x="0" y="925765"/>
                    <a:pt x="0" y="874965"/>
                  </a:cubicBezTo>
                  <a:lnTo>
                    <a:pt x="0" y="92710"/>
                  </a:lnTo>
                  <a:cubicBezTo>
                    <a:pt x="0" y="41910"/>
                    <a:pt x="41910" y="0"/>
                    <a:pt x="92710" y="0"/>
                  </a:cubicBezTo>
                  <a:lnTo>
                    <a:pt x="9763295" y="0"/>
                  </a:lnTo>
                  <a:cubicBezTo>
                    <a:pt x="9814095" y="0"/>
                    <a:pt x="9856005" y="41910"/>
                    <a:pt x="9856005" y="92710"/>
                  </a:cubicBezTo>
                  <a:lnTo>
                    <a:pt x="9856005" y="873695"/>
                  </a:lnTo>
                  <a:cubicBezTo>
                    <a:pt x="9857275" y="925765"/>
                    <a:pt x="9815365" y="967675"/>
                    <a:pt x="9764565" y="967675"/>
                  </a:cubicBezTo>
                  <a:close/>
                </a:path>
              </a:pathLst>
            </a:custGeom>
            <a:solidFill>
              <a:srgbClr val="FBF3E4"/>
            </a:solidFill>
          </p:spPr>
        </p:sp>
        <p:sp>
          <p:nvSpPr>
            <p:cNvPr id="4" name="Freeform 4"/>
            <p:cNvSpPr/>
            <p:nvPr/>
          </p:nvSpPr>
          <p:spPr>
            <a:xfrm>
              <a:off x="0" y="0"/>
              <a:ext cx="9920775" cy="1031175"/>
            </a:xfrm>
            <a:custGeom>
              <a:avLst/>
              <a:gdLst/>
              <a:ahLst/>
              <a:cxnLst/>
              <a:rect l="l" t="t" r="r" b="b"/>
              <a:pathLst>
                <a:path w="9920775" h="1031175">
                  <a:moveTo>
                    <a:pt x="9796314" y="59690"/>
                  </a:moveTo>
                  <a:cubicBezTo>
                    <a:pt x="9831875" y="59690"/>
                    <a:pt x="9861085" y="88900"/>
                    <a:pt x="9861085" y="124460"/>
                  </a:cubicBezTo>
                  <a:lnTo>
                    <a:pt x="9861085" y="906715"/>
                  </a:lnTo>
                  <a:cubicBezTo>
                    <a:pt x="9861085" y="942275"/>
                    <a:pt x="9831875" y="971485"/>
                    <a:pt x="9796314" y="971485"/>
                  </a:cubicBezTo>
                  <a:lnTo>
                    <a:pt x="124460" y="971485"/>
                  </a:lnTo>
                  <a:cubicBezTo>
                    <a:pt x="88900" y="971485"/>
                    <a:pt x="59690" y="942275"/>
                    <a:pt x="59690" y="906715"/>
                  </a:cubicBezTo>
                  <a:lnTo>
                    <a:pt x="59690" y="124460"/>
                  </a:lnTo>
                  <a:cubicBezTo>
                    <a:pt x="59690" y="88900"/>
                    <a:pt x="88900" y="59690"/>
                    <a:pt x="124460" y="59690"/>
                  </a:cubicBezTo>
                  <a:lnTo>
                    <a:pt x="9796315" y="59690"/>
                  </a:lnTo>
                  <a:moveTo>
                    <a:pt x="9796315" y="0"/>
                  </a:moveTo>
                  <a:lnTo>
                    <a:pt x="124460" y="0"/>
                  </a:lnTo>
                  <a:cubicBezTo>
                    <a:pt x="55880" y="0"/>
                    <a:pt x="0" y="55880"/>
                    <a:pt x="0" y="124460"/>
                  </a:cubicBezTo>
                  <a:lnTo>
                    <a:pt x="0" y="906715"/>
                  </a:lnTo>
                  <a:cubicBezTo>
                    <a:pt x="0" y="975295"/>
                    <a:pt x="55880" y="1031175"/>
                    <a:pt x="124460" y="1031175"/>
                  </a:cubicBezTo>
                  <a:lnTo>
                    <a:pt x="9796315" y="1031175"/>
                  </a:lnTo>
                  <a:cubicBezTo>
                    <a:pt x="9864895" y="1031175"/>
                    <a:pt x="9920775" y="975295"/>
                    <a:pt x="9920775" y="906715"/>
                  </a:cubicBezTo>
                  <a:lnTo>
                    <a:pt x="9920775" y="124460"/>
                  </a:lnTo>
                  <a:cubicBezTo>
                    <a:pt x="9920775" y="55880"/>
                    <a:pt x="9864895" y="0"/>
                    <a:pt x="9796315" y="0"/>
                  </a:cubicBezTo>
                  <a:close/>
                </a:path>
              </a:pathLst>
            </a:custGeom>
            <a:solidFill>
              <a:srgbClr val="B2935B"/>
            </a:solidFill>
          </p:spPr>
        </p:sp>
      </p:grpSp>
      <p:sp>
        <p:nvSpPr>
          <p:cNvPr id="5" name="TextBox 5"/>
          <p:cNvSpPr txBox="1"/>
          <p:nvPr/>
        </p:nvSpPr>
        <p:spPr>
          <a:xfrm>
            <a:off x="4607991" y="8904764"/>
            <a:ext cx="9072019" cy="630872"/>
          </a:xfrm>
          <a:prstGeom prst="rect">
            <a:avLst/>
          </a:prstGeom>
        </p:spPr>
        <p:txBody>
          <a:bodyPr lIns="0" tIns="0" rIns="0" bIns="0" rtlCol="0" anchor="t">
            <a:spAutoFit/>
          </a:bodyPr>
          <a:lstStyle/>
          <a:p>
            <a:pPr algn="ctr">
              <a:lnSpc>
                <a:spcPts val="5127"/>
              </a:lnSpc>
            </a:pPr>
            <a:r>
              <a:rPr lang="en-US" sz="3662" spc="549">
                <a:solidFill>
                  <a:srgbClr val="B2935B"/>
                </a:solidFill>
                <a:latin typeface="Bebas Neue"/>
              </a:rPr>
              <a:t>Lesson 12: Faith in Action Prays Always</a:t>
            </a:r>
          </a:p>
        </p:txBody>
      </p:sp>
      <p:sp>
        <p:nvSpPr>
          <p:cNvPr id="6" name="TextBox 6"/>
          <p:cNvSpPr txBox="1"/>
          <p:nvPr/>
        </p:nvSpPr>
        <p:spPr>
          <a:xfrm>
            <a:off x="1028700" y="952500"/>
            <a:ext cx="8115300" cy="581186"/>
          </a:xfrm>
          <a:prstGeom prst="rect">
            <a:avLst/>
          </a:prstGeom>
        </p:spPr>
        <p:txBody>
          <a:bodyPr lIns="0" tIns="0" rIns="0" bIns="0" rtlCol="0" anchor="t">
            <a:spAutoFit/>
          </a:bodyPr>
          <a:lstStyle/>
          <a:p>
            <a:pPr>
              <a:lnSpc>
                <a:spcPts val="4716"/>
              </a:lnSpc>
            </a:pPr>
            <a:r>
              <a:rPr lang="en-US" sz="3368">
                <a:solidFill>
                  <a:srgbClr val="B2935B"/>
                </a:solidFill>
                <a:latin typeface="Glacial Indifference Bold"/>
              </a:rPr>
              <a:t>Hillcrest Church of Christ | Spring 2023</a:t>
            </a:r>
          </a:p>
        </p:txBody>
      </p:sp>
      <p:grpSp>
        <p:nvGrpSpPr>
          <p:cNvPr id="7" name="Group 7"/>
          <p:cNvGrpSpPr/>
          <p:nvPr/>
        </p:nvGrpSpPr>
        <p:grpSpPr>
          <a:xfrm>
            <a:off x="4359326" y="1950650"/>
            <a:ext cx="9550297" cy="6693345"/>
            <a:chOff x="0" y="0"/>
            <a:chExt cx="12733729" cy="8924460"/>
          </a:xfrm>
        </p:grpSpPr>
        <p:pic>
          <p:nvPicPr>
            <p:cNvPr id="8" name="Picture 8"/>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8854457" y="2350655"/>
              <a:ext cx="2546421" cy="6346220"/>
            </a:xfrm>
            <a:prstGeom prst="rect">
              <a:avLst/>
            </a:prstGeom>
          </p:spPr>
        </p:pic>
        <p:sp>
          <p:nvSpPr>
            <p:cNvPr id="9" name="TextBox 9"/>
            <p:cNvSpPr txBox="1"/>
            <p:nvPr/>
          </p:nvSpPr>
          <p:spPr>
            <a:xfrm>
              <a:off x="2266258" y="3886098"/>
              <a:ext cx="10467472" cy="2804490"/>
            </a:xfrm>
            <a:prstGeom prst="rect">
              <a:avLst/>
            </a:prstGeom>
          </p:spPr>
          <p:txBody>
            <a:bodyPr lIns="0" tIns="0" rIns="0" bIns="0" rtlCol="0" anchor="t">
              <a:spAutoFit/>
            </a:bodyPr>
            <a:lstStyle/>
            <a:p>
              <a:pPr algn="just">
                <a:lnSpc>
                  <a:spcPts val="7575"/>
                </a:lnSpc>
              </a:pPr>
              <a:r>
                <a:rPr lang="en-US" sz="9238">
                  <a:solidFill>
                    <a:srgbClr val="563A3A"/>
                  </a:solidFill>
                  <a:latin typeface="Glacial Indifference Bold"/>
                </a:rPr>
                <a:t>FAITH IN</a:t>
              </a:r>
            </a:p>
            <a:p>
              <a:pPr algn="just">
                <a:lnSpc>
                  <a:spcPts val="7575"/>
                </a:lnSpc>
              </a:pPr>
              <a:r>
                <a:rPr lang="en-US" sz="9238">
                  <a:solidFill>
                    <a:srgbClr val="563A3A"/>
                  </a:solidFill>
                  <a:latin typeface="Glacial Indifference Bold"/>
                </a:rPr>
                <a:t>ACTION</a:t>
              </a:r>
            </a:p>
          </p:txBody>
        </p:sp>
        <p:sp>
          <p:nvSpPr>
            <p:cNvPr id="10" name="TextBox 10"/>
            <p:cNvSpPr txBox="1"/>
            <p:nvPr/>
          </p:nvSpPr>
          <p:spPr>
            <a:xfrm>
              <a:off x="0" y="752475"/>
              <a:ext cx="12421698" cy="3493664"/>
            </a:xfrm>
            <a:prstGeom prst="rect">
              <a:avLst/>
            </a:prstGeom>
          </p:spPr>
          <p:txBody>
            <a:bodyPr lIns="0" tIns="0" rIns="0" bIns="0" rtlCol="0" anchor="t">
              <a:spAutoFit/>
            </a:bodyPr>
            <a:lstStyle/>
            <a:p>
              <a:pPr algn="r">
                <a:lnSpc>
                  <a:spcPts val="17279"/>
                </a:lnSpc>
              </a:pPr>
              <a:r>
                <a:rPr lang="en-US" sz="21072">
                  <a:solidFill>
                    <a:srgbClr val="563A3A"/>
                  </a:solidFill>
                  <a:latin typeface="Playfair Display Bold"/>
                </a:rPr>
                <a:t>JAMES</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514350" y="1211606"/>
            <a:ext cx="17259300"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Praying through confession</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6063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1321731" y="4228245"/>
            <a:ext cx="15644538" cy="4000445"/>
          </a:xfrm>
          <a:prstGeom prst="rect">
            <a:avLst/>
          </a:prstGeom>
        </p:spPr>
        <p:txBody>
          <a:bodyPr lIns="0" tIns="0" rIns="0" bIns="0" rtlCol="0" anchor="t">
            <a:spAutoFit/>
          </a:bodyPr>
          <a:lstStyle/>
          <a:p>
            <a:pPr>
              <a:lnSpc>
                <a:spcPts val="6309"/>
              </a:lnSpc>
            </a:pPr>
            <a:r>
              <a:rPr lang="en-US" sz="5007">
                <a:solidFill>
                  <a:srgbClr val="563A3A"/>
                </a:solidFill>
                <a:latin typeface="Glacial Indifference"/>
              </a:rPr>
              <a:t>Has anyone among you </a:t>
            </a:r>
            <a:r>
              <a:rPr lang="en-US" sz="5007" u="sng">
                <a:solidFill>
                  <a:srgbClr val="563A3A"/>
                </a:solidFill>
                <a:latin typeface="Glacial Indifference"/>
              </a:rPr>
              <a:t>committed sins</a:t>
            </a:r>
            <a:r>
              <a:rPr lang="en-US" sz="5007">
                <a:solidFill>
                  <a:srgbClr val="563A3A"/>
                </a:solidFill>
                <a:latin typeface="Glacial Indifference"/>
              </a:rPr>
              <a:t>?</a:t>
            </a:r>
          </a:p>
          <a:p>
            <a:pPr marL="1081065" lvl="1" indent="-540532">
              <a:lnSpc>
                <a:spcPts val="6309"/>
              </a:lnSpc>
              <a:buFont typeface="Arial"/>
              <a:buChar char="•"/>
            </a:pPr>
            <a:r>
              <a:rPr lang="en-US" sz="5007">
                <a:solidFill>
                  <a:srgbClr val="563A3A"/>
                </a:solidFill>
                <a:latin typeface="Glacial Indifference"/>
              </a:rPr>
              <a:t>The church is a community of prayer and a community of confession.</a:t>
            </a:r>
          </a:p>
          <a:p>
            <a:pPr marL="1081065" lvl="1" indent="-540532" algn="l">
              <a:lnSpc>
                <a:spcPts val="6309"/>
              </a:lnSpc>
              <a:buFont typeface="Arial"/>
              <a:buChar char="•"/>
            </a:pPr>
            <a:r>
              <a:rPr lang="en-US" sz="5007">
                <a:solidFill>
                  <a:srgbClr val="563A3A"/>
                </a:solidFill>
                <a:latin typeface="Glacial Indifference"/>
              </a:rPr>
              <a:t>Confession to one another must be done with compassion and grace.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514350" y="1211606"/>
            <a:ext cx="17259300"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Praying through confession</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6063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1321731" y="4228245"/>
            <a:ext cx="15644538" cy="3200345"/>
          </a:xfrm>
          <a:prstGeom prst="rect">
            <a:avLst/>
          </a:prstGeom>
        </p:spPr>
        <p:txBody>
          <a:bodyPr lIns="0" tIns="0" rIns="0" bIns="0" rtlCol="0" anchor="t">
            <a:spAutoFit/>
          </a:bodyPr>
          <a:lstStyle/>
          <a:p>
            <a:pPr algn="l">
              <a:lnSpc>
                <a:spcPts val="6309"/>
              </a:lnSpc>
            </a:pPr>
            <a:r>
              <a:rPr lang="en-US" sz="5007">
                <a:solidFill>
                  <a:srgbClr val="563A3A"/>
                </a:solidFill>
                <a:latin typeface="Glacial Indifference Italics"/>
              </a:rPr>
              <a:t>The church, as a whole, can also make confession; this is the most honest thing we can bring to God. To confess Christ as our Savior and Lord is to confess our powerlessness over sin.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514350" y="1211606"/>
            <a:ext cx="17259300"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Praying through confession</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6063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1321731" y="4228245"/>
            <a:ext cx="15644538" cy="3200345"/>
          </a:xfrm>
          <a:prstGeom prst="rect">
            <a:avLst/>
          </a:prstGeom>
        </p:spPr>
        <p:txBody>
          <a:bodyPr lIns="0" tIns="0" rIns="0" bIns="0" rtlCol="0" anchor="t">
            <a:spAutoFit/>
          </a:bodyPr>
          <a:lstStyle/>
          <a:p>
            <a:pPr algn="l">
              <a:lnSpc>
                <a:spcPts val="6309"/>
              </a:lnSpc>
            </a:pPr>
            <a:r>
              <a:rPr lang="en-US" sz="5007">
                <a:solidFill>
                  <a:srgbClr val="563A3A"/>
                </a:solidFill>
                <a:latin typeface="Glacial Indifference Italics"/>
              </a:rPr>
              <a:t>The church, as a whole, can also make confession; this is the most honest thing we can bring to God. To confess Christ as our Savior and Lord is to confess our powerlessness over sin.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514350" y="1211606"/>
            <a:ext cx="17259300"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Praying through confession</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6063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1321731" y="4228245"/>
            <a:ext cx="15644538" cy="4800545"/>
          </a:xfrm>
          <a:prstGeom prst="rect">
            <a:avLst/>
          </a:prstGeom>
        </p:spPr>
        <p:txBody>
          <a:bodyPr lIns="0" tIns="0" rIns="0" bIns="0" rtlCol="0" anchor="t">
            <a:spAutoFit/>
          </a:bodyPr>
          <a:lstStyle/>
          <a:p>
            <a:pPr>
              <a:lnSpc>
                <a:spcPts val="6309"/>
              </a:lnSpc>
            </a:pPr>
            <a:r>
              <a:rPr lang="en-US" sz="5007">
                <a:solidFill>
                  <a:srgbClr val="563A3A"/>
                </a:solidFill>
                <a:latin typeface="Glacial Indifference"/>
              </a:rPr>
              <a:t>For the sick (physical/spiritual), James encourages the elders to pray and anoint the wearied.</a:t>
            </a:r>
          </a:p>
          <a:p>
            <a:pPr marL="1081065" lvl="1" indent="-540532">
              <a:lnSpc>
                <a:spcPts val="6309"/>
              </a:lnSpc>
              <a:buFont typeface="Arial"/>
              <a:buChar char="•"/>
            </a:pPr>
            <a:r>
              <a:rPr lang="en-US" sz="5007">
                <a:solidFill>
                  <a:srgbClr val="563A3A"/>
                </a:solidFill>
                <a:latin typeface="Glacial Indifference"/>
              </a:rPr>
              <a:t>Develop deeper relationships between one another in the church.</a:t>
            </a:r>
          </a:p>
          <a:p>
            <a:pPr marL="1081065" lvl="1" indent="-540532" algn="l">
              <a:lnSpc>
                <a:spcPts val="6309"/>
              </a:lnSpc>
              <a:buFont typeface="Arial"/>
              <a:buChar char="•"/>
            </a:pPr>
            <a:r>
              <a:rPr lang="en-US" sz="5007">
                <a:solidFill>
                  <a:srgbClr val="563A3A"/>
                </a:solidFill>
                <a:latin typeface="Glacial Indifference"/>
              </a:rPr>
              <a:t>Facing sin alone, we will find failure and can be overcome.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514350" y="1211606"/>
            <a:ext cx="17259300"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Praying through confession</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6063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1321731" y="4228245"/>
            <a:ext cx="15644538" cy="4800545"/>
          </a:xfrm>
          <a:prstGeom prst="rect">
            <a:avLst/>
          </a:prstGeom>
        </p:spPr>
        <p:txBody>
          <a:bodyPr lIns="0" tIns="0" rIns="0" bIns="0" rtlCol="0" anchor="t">
            <a:spAutoFit/>
          </a:bodyPr>
          <a:lstStyle/>
          <a:p>
            <a:pPr>
              <a:lnSpc>
                <a:spcPts val="6309"/>
              </a:lnSpc>
            </a:pPr>
            <a:r>
              <a:rPr lang="en-US" sz="5007">
                <a:solidFill>
                  <a:srgbClr val="563A3A"/>
                </a:solidFill>
                <a:latin typeface="Glacial Indifference Italics"/>
              </a:rPr>
              <a:t>When we face sin as a community through </a:t>
            </a:r>
          </a:p>
          <a:p>
            <a:pPr algn="l">
              <a:lnSpc>
                <a:spcPts val="6309"/>
              </a:lnSpc>
            </a:pPr>
            <a:r>
              <a:rPr lang="en-US" sz="5007">
                <a:solidFill>
                  <a:srgbClr val="563A3A"/>
                </a:solidFill>
                <a:latin typeface="Glacial Indifference Italics"/>
              </a:rPr>
              <a:t>confession— sin can be named, confronted, and overcome as we together call on Jesus. Healing comes as we together confess and speak to one another the word of God, “In Christ, you are forgiven.” </a:t>
            </a:r>
            <a:r>
              <a:rPr lang="en-US" sz="5007">
                <a:solidFill>
                  <a:srgbClr val="563A3A"/>
                </a:solidFill>
                <a:latin typeface="Glacial Indifference Bold Italics"/>
              </a:rPr>
              <a:t>(Matthew 18:18-20)</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3" name="AutoShape 3"/>
          <p:cNvSpPr/>
          <p:nvPr/>
        </p:nvSpPr>
        <p:spPr>
          <a:xfrm>
            <a:off x="-143307" y="760630"/>
            <a:ext cx="6492240" cy="0"/>
          </a:xfrm>
          <a:prstGeom prst="line">
            <a:avLst/>
          </a:prstGeom>
          <a:ln w="38100" cap="flat">
            <a:solidFill>
              <a:srgbClr val="B2935B"/>
            </a:solidFill>
            <a:prstDash val="solid"/>
            <a:headEnd type="none" w="sm" len="sm"/>
            <a:tailEnd type="none" w="sm" len="sm"/>
          </a:ln>
        </p:spPr>
      </p:sp>
      <p:sp>
        <p:nvSpPr>
          <p:cNvPr id="4" name="TextBox 4"/>
          <p:cNvSpPr txBox="1"/>
          <p:nvPr/>
        </p:nvSpPr>
        <p:spPr>
          <a:xfrm>
            <a:off x="554220" y="2170778"/>
            <a:ext cx="17179559" cy="6400745"/>
          </a:xfrm>
          <a:prstGeom prst="rect">
            <a:avLst/>
          </a:prstGeom>
        </p:spPr>
        <p:txBody>
          <a:bodyPr lIns="0" tIns="0" rIns="0" bIns="0" rtlCol="0" anchor="t">
            <a:spAutoFit/>
          </a:bodyPr>
          <a:lstStyle/>
          <a:p>
            <a:pPr algn="l">
              <a:lnSpc>
                <a:spcPts val="6309"/>
              </a:lnSpc>
            </a:pPr>
            <a:r>
              <a:rPr lang="en-US" sz="5007">
                <a:solidFill>
                  <a:srgbClr val="563A3A"/>
                </a:solidFill>
                <a:latin typeface="Glacial Indifference Bold"/>
              </a:rPr>
              <a:t>“The expressed, acknowledged sin has lost all its power. It has been revealed and judged as sin. It can no longer tear the fellowship asunder. Now the fellowship bears the sin of the brother. He is no longer alone with his evil for he has cast off his sin in confession and handed it over to God. It has been taken away from him. Now he stands in the fellowship of sinners who live by the grace of God in the Cross of Jesus Christ.” (Bonhoeffer, Life Together)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514350" y="1211606"/>
            <a:ext cx="17259300"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Elijah in a life of prayer</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6063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1321731" y="4228245"/>
            <a:ext cx="15644538" cy="5600645"/>
          </a:xfrm>
          <a:prstGeom prst="rect">
            <a:avLst/>
          </a:prstGeom>
        </p:spPr>
        <p:txBody>
          <a:bodyPr lIns="0" tIns="0" rIns="0" bIns="0" rtlCol="0" anchor="t">
            <a:spAutoFit/>
          </a:bodyPr>
          <a:lstStyle/>
          <a:p>
            <a:pPr>
              <a:lnSpc>
                <a:spcPts val="6309"/>
              </a:lnSpc>
            </a:pPr>
            <a:r>
              <a:rPr lang="en-US" sz="5007">
                <a:solidFill>
                  <a:srgbClr val="563A3A"/>
                </a:solidFill>
                <a:latin typeface="Glacial Indifference"/>
              </a:rPr>
              <a:t>The people of God, like Elijah, can accomplish much through prayer.</a:t>
            </a:r>
          </a:p>
          <a:p>
            <a:pPr marL="1081065" lvl="1" indent="-540532">
              <a:lnSpc>
                <a:spcPts val="6309"/>
              </a:lnSpc>
              <a:buFont typeface="Arial"/>
              <a:buChar char="•"/>
            </a:pPr>
            <a:r>
              <a:rPr lang="en-US" sz="5007">
                <a:solidFill>
                  <a:srgbClr val="563A3A"/>
                </a:solidFill>
                <a:latin typeface="Glacial Indifference"/>
              </a:rPr>
              <a:t>Elijah prayed earnestly {</a:t>
            </a:r>
            <a:r>
              <a:rPr lang="en-US" sz="5007">
                <a:solidFill>
                  <a:srgbClr val="563A3A"/>
                </a:solidFill>
                <a:latin typeface="Glacial Indifference Italics"/>
              </a:rPr>
              <a:t>proseuche</a:t>
            </a:r>
            <a:r>
              <a:rPr lang="en-US" sz="5007">
                <a:solidFill>
                  <a:srgbClr val="563A3A"/>
                </a:solidFill>
                <a:latin typeface="Glacial Indifference"/>
              </a:rPr>
              <a:t>—in prayer}.</a:t>
            </a:r>
          </a:p>
          <a:p>
            <a:pPr marL="1081065" lvl="1" indent="-540532">
              <a:lnSpc>
                <a:spcPts val="6309"/>
              </a:lnSpc>
              <a:buFont typeface="Arial"/>
              <a:buChar char="•"/>
            </a:pPr>
            <a:r>
              <a:rPr lang="en-US" sz="5007">
                <a:solidFill>
                  <a:srgbClr val="563A3A"/>
                </a:solidFill>
                <a:latin typeface="Glacial Indifference"/>
              </a:rPr>
              <a:t>Elijah was specific in what he prayed for. </a:t>
            </a:r>
            <a:r>
              <a:rPr lang="en-US" sz="5007">
                <a:solidFill>
                  <a:srgbClr val="563A3A"/>
                </a:solidFill>
                <a:latin typeface="Glacial Indifference Bold"/>
              </a:rPr>
              <a:t>(1 Kings 17:1ff, 18:1ff) </a:t>
            </a:r>
          </a:p>
          <a:p>
            <a:pPr marL="1081065" lvl="1" indent="-540532" algn="l">
              <a:lnSpc>
                <a:spcPts val="6309"/>
              </a:lnSpc>
              <a:buFont typeface="Arial"/>
              <a:buChar char="•"/>
            </a:pPr>
            <a:r>
              <a:rPr lang="en-US" sz="5007">
                <a:solidFill>
                  <a:srgbClr val="563A3A"/>
                </a:solidFill>
                <a:latin typeface="Glacial Indifference"/>
              </a:rPr>
              <a:t>The power was not in Elijah, but in the living God to whom he prayed.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514350" y="1211606"/>
            <a:ext cx="17259300"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Elijah in a life of prayer</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6063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1321731" y="4228245"/>
            <a:ext cx="15644538" cy="4800545"/>
          </a:xfrm>
          <a:prstGeom prst="rect">
            <a:avLst/>
          </a:prstGeom>
        </p:spPr>
        <p:txBody>
          <a:bodyPr lIns="0" tIns="0" rIns="0" bIns="0" rtlCol="0" anchor="t">
            <a:spAutoFit/>
          </a:bodyPr>
          <a:lstStyle/>
          <a:p>
            <a:pPr>
              <a:lnSpc>
                <a:spcPts val="6309"/>
              </a:lnSpc>
            </a:pPr>
            <a:r>
              <a:rPr lang="en-US" sz="5007">
                <a:solidFill>
                  <a:srgbClr val="563A3A"/>
                </a:solidFill>
                <a:latin typeface="Glacial Indifference"/>
              </a:rPr>
              <a:t>Elijah's life of prayer.</a:t>
            </a:r>
          </a:p>
          <a:p>
            <a:pPr marL="1081065" lvl="1" indent="-540532">
              <a:lnSpc>
                <a:spcPts val="6309"/>
              </a:lnSpc>
              <a:buFont typeface="Arial"/>
              <a:buChar char="•"/>
            </a:pPr>
            <a:r>
              <a:rPr lang="en-US" sz="5007">
                <a:solidFill>
                  <a:srgbClr val="563A3A"/>
                </a:solidFill>
                <a:latin typeface="Glacial Indifference"/>
              </a:rPr>
              <a:t>Elijah prays alone, feeling isolated and depressed. God answers this prayer as well letting him know he is not alone. </a:t>
            </a:r>
            <a:r>
              <a:rPr lang="en-US" sz="5007">
                <a:solidFill>
                  <a:srgbClr val="563A3A"/>
                </a:solidFill>
                <a:latin typeface="Glacial Indifference Bold"/>
              </a:rPr>
              <a:t>(1 Kings 19:9-18)</a:t>
            </a:r>
          </a:p>
          <a:p>
            <a:pPr marL="1081065" lvl="1" indent="-540532" algn="l">
              <a:lnSpc>
                <a:spcPts val="6309"/>
              </a:lnSpc>
              <a:buFont typeface="Arial"/>
              <a:buChar char="•"/>
            </a:pPr>
            <a:r>
              <a:rPr lang="en-US" sz="5007">
                <a:solidFill>
                  <a:srgbClr val="563A3A"/>
                </a:solidFill>
                <a:latin typeface="Glacial Indifference"/>
              </a:rPr>
              <a:t>We, too, are called to a life of prayer, faithfulness, and obedience. </a:t>
            </a:r>
            <a:r>
              <a:rPr lang="en-US" sz="5007">
                <a:solidFill>
                  <a:srgbClr val="563A3A"/>
                </a:solidFill>
                <a:latin typeface="Glacial Indifference Bold"/>
              </a:rPr>
              <a:t>(1 Thessalonians 5:17)</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514350" y="1211606"/>
            <a:ext cx="17259300"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Elijah in a life of prayer</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6063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1321731" y="4228245"/>
            <a:ext cx="15644538" cy="4000445"/>
          </a:xfrm>
          <a:prstGeom prst="rect">
            <a:avLst/>
          </a:prstGeom>
        </p:spPr>
        <p:txBody>
          <a:bodyPr lIns="0" tIns="0" rIns="0" bIns="0" rtlCol="0" anchor="t">
            <a:spAutoFit/>
          </a:bodyPr>
          <a:lstStyle/>
          <a:p>
            <a:pPr>
              <a:lnSpc>
                <a:spcPts val="6309"/>
              </a:lnSpc>
            </a:pPr>
            <a:r>
              <a:rPr lang="en-US" sz="5007">
                <a:solidFill>
                  <a:srgbClr val="563A3A"/>
                </a:solidFill>
                <a:latin typeface="Glacial Indifference"/>
              </a:rPr>
              <a:t>The church (</a:t>
            </a:r>
            <a:r>
              <a:rPr lang="en-US" sz="5007">
                <a:solidFill>
                  <a:srgbClr val="563A3A"/>
                </a:solidFill>
                <a:latin typeface="Glacial Indifference Italics"/>
              </a:rPr>
              <a:t>brethren)</a:t>
            </a:r>
            <a:r>
              <a:rPr lang="en-US" sz="5007">
                <a:solidFill>
                  <a:srgbClr val="563A3A"/>
                </a:solidFill>
                <a:latin typeface="Glacial Indifference"/>
              </a:rPr>
              <a:t> in a life of prayer </a:t>
            </a:r>
            <a:r>
              <a:rPr lang="en-US" sz="5007">
                <a:solidFill>
                  <a:srgbClr val="563A3A"/>
                </a:solidFill>
                <a:latin typeface="Glacial Indifference Bold"/>
              </a:rPr>
              <a:t>(5:19-20).</a:t>
            </a:r>
          </a:p>
          <a:p>
            <a:pPr marL="1081065" lvl="1" indent="-540532" algn="l">
              <a:lnSpc>
                <a:spcPts val="6309"/>
              </a:lnSpc>
              <a:buFont typeface="Arial"/>
              <a:buChar char="•"/>
            </a:pPr>
            <a:r>
              <a:rPr lang="en-US" sz="5007">
                <a:solidFill>
                  <a:srgbClr val="563A3A"/>
                </a:solidFill>
                <a:latin typeface="Glacial Indifference"/>
              </a:rPr>
              <a:t>Elijah prayed for the hearts of the Israelites who strayed from the truth </a:t>
            </a:r>
            <a:r>
              <a:rPr lang="en-US" sz="5007">
                <a:solidFill>
                  <a:srgbClr val="563A3A"/>
                </a:solidFill>
                <a:latin typeface="Glacial Indifference Bold"/>
              </a:rPr>
              <a:t>(1 Kings 18:37-39)</a:t>
            </a:r>
            <a:r>
              <a:rPr lang="en-US" sz="5007">
                <a:solidFill>
                  <a:srgbClr val="563A3A"/>
                </a:solidFill>
                <a:latin typeface="Glacial Indifference"/>
              </a:rPr>
              <a:t>, the church prays for our brothers and sisters who have wandered away.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1948730" y="1171021"/>
            <a:ext cx="14878376"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a:rPr>
              <a:t>Discussion Questions</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6063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319167" y="3666180"/>
            <a:ext cx="17649665" cy="4817491"/>
          </a:xfrm>
          <a:prstGeom prst="rect">
            <a:avLst/>
          </a:prstGeom>
        </p:spPr>
        <p:txBody>
          <a:bodyPr lIns="0" tIns="0" rIns="0" bIns="0" rtlCol="0" anchor="t">
            <a:spAutoFit/>
          </a:bodyPr>
          <a:lstStyle/>
          <a:p>
            <a:pPr marL="1185546" lvl="1" indent="-742950">
              <a:lnSpc>
                <a:spcPts val="6437"/>
              </a:lnSpc>
              <a:buFont typeface="+mj-lt"/>
              <a:buAutoNum type="arabicPeriod"/>
            </a:pPr>
            <a:r>
              <a:rPr lang="en-US" sz="4100" dirty="0">
                <a:solidFill>
                  <a:srgbClr val="563A3A"/>
                </a:solidFill>
                <a:latin typeface="Glacial Indifference"/>
              </a:rPr>
              <a:t>Which of James’s themes on prayer (suffering, praise, sickness, confession, prayer life, restoration) have you had most experience with? The least? Why?</a:t>
            </a:r>
          </a:p>
          <a:p>
            <a:pPr marL="1185546" lvl="1" indent="-742950">
              <a:lnSpc>
                <a:spcPts val="6437"/>
              </a:lnSpc>
              <a:buFont typeface="+mj-lt"/>
              <a:buAutoNum type="arabicPeriod"/>
            </a:pPr>
            <a:r>
              <a:rPr lang="en-US" sz="4100" dirty="0">
                <a:solidFill>
                  <a:srgbClr val="563A3A"/>
                </a:solidFill>
                <a:latin typeface="Glacial Indifference"/>
              </a:rPr>
              <a:t>What might it look like for our church to give more time to praying for and confessing to one another? (How might it be practiced in Bible classes, small groups, etc.?)</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9656" y="1325350"/>
            <a:ext cx="16988687" cy="7750599"/>
          </a:xfrm>
          <a:prstGeom prst="rect">
            <a:avLst/>
          </a:prstGeom>
        </p:spPr>
      </p:pic>
      <p:grpSp>
        <p:nvGrpSpPr>
          <p:cNvPr id="3" name="Group 3"/>
          <p:cNvGrpSpPr/>
          <p:nvPr/>
        </p:nvGrpSpPr>
        <p:grpSpPr>
          <a:xfrm>
            <a:off x="5165496" y="706225"/>
            <a:ext cx="7837169" cy="1454211"/>
            <a:chOff x="0" y="0"/>
            <a:chExt cx="2064110" cy="383002"/>
          </a:xfrm>
        </p:grpSpPr>
        <p:sp>
          <p:nvSpPr>
            <p:cNvPr id="4" name="Freeform 4"/>
            <p:cNvSpPr/>
            <p:nvPr/>
          </p:nvSpPr>
          <p:spPr>
            <a:xfrm>
              <a:off x="0" y="0"/>
              <a:ext cx="2064110" cy="383002"/>
            </a:xfrm>
            <a:custGeom>
              <a:avLst/>
              <a:gdLst/>
              <a:ahLst/>
              <a:cxnLst/>
              <a:rect l="l" t="t" r="r" b="b"/>
              <a:pathLst>
                <a:path w="2064110" h="383002">
                  <a:moveTo>
                    <a:pt x="0" y="0"/>
                  </a:moveTo>
                  <a:lnTo>
                    <a:pt x="2064110" y="0"/>
                  </a:lnTo>
                  <a:lnTo>
                    <a:pt x="2064110" y="383002"/>
                  </a:lnTo>
                  <a:lnTo>
                    <a:pt x="0" y="383002"/>
                  </a:lnTo>
                  <a:close/>
                </a:path>
              </a:pathLst>
            </a:custGeom>
            <a:solidFill>
              <a:srgbClr val="FBF3E4"/>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3712371" y="696700"/>
            <a:ext cx="10863257"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James in a Box</a:t>
            </a:r>
          </a:p>
        </p:txBody>
      </p:sp>
      <p:sp>
        <p:nvSpPr>
          <p:cNvPr id="7" name="TextBox 7"/>
          <p:cNvSpPr txBox="1"/>
          <p:nvPr/>
        </p:nvSpPr>
        <p:spPr>
          <a:xfrm>
            <a:off x="1258699" y="1979461"/>
            <a:ext cx="15770602" cy="6559390"/>
          </a:xfrm>
          <a:prstGeom prst="rect">
            <a:avLst/>
          </a:prstGeom>
        </p:spPr>
        <p:txBody>
          <a:bodyPr lIns="0" tIns="0" rIns="0" bIns="0" rtlCol="0" anchor="t">
            <a:spAutoFit/>
          </a:bodyPr>
          <a:lstStyle/>
          <a:p>
            <a:pPr marL="0" lvl="1" indent="0">
              <a:lnSpc>
                <a:spcPts val="7431"/>
              </a:lnSpc>
              <a:spcBef>
                <a:spcPct val="0"/>
              </a:spcBef>
            </a:pPr>
            <a:r>
              <a:rPr lang="en-US" sz="4733">
                <a:solidFill>
                  <a:srgbClr val="563A3A"/>
                </a:solidFill>
                <a:latin typeface="Glacial Indifference"/>
              </a:rPr>
              <a:t>Is anyone among you suffering? Let him pray. Is anyone cheerful? Let him sing praises. Is anyone among you sick? Let him call for the elders of the church, and let them pray over him, anointing him with oil in the name of the Lord; and the prayer offered in faith will restore the one who is sick, and the Lord will raise him up, and if he has committed sins, they will be forgiven him. </a:t>
            </a:r>
          </a:p>
        </p:txBody>
      </p:sp>
      <p:pic>
        <p:nvPicPr>
          <p:cNvPr id="8" name="Picture 8"/>
          <p:cNvPicPr>
            <a:picLocks noChangeAspect="1"/>
          </p:cNvPicPr>
          <p:nvPr/>
        </p:nvPicPr>
        <p:blipFill>
          <a:blip r:embed="rId4">
            <a:alphaModFix amt="5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667857">
            <a:off x="16666160" y="7780069"/>
            <a:ext cx="1186280" cy="2956462"/>
          </a:xfrm>
          <a:prstGeom prst="rect">
            <a:avLst/>
          </a:prstGeom>
        </p:spPr>
      </p:pic>
      <p:sp>
        <p:nvSpPr>
          <p:cNvPr id="9" name="TextBox 9"/>
          <p:cNvSpPr txBox="1"/>
          <p:nvPr/>
        </p:nvSpPr>
        <p:spPr>
          <a:xfrm>
            <a:off x="649656" y="8952125"/>
            <a:ext cx="5394722" cy="1102979"/>
          </a:xfrm>
          <a:prstGeom prst="rect">
            <a:avLst/>
          </a:prstGeom>
        </p:spPr>
        <p:txBody>
          <a:bodyPr lIns="0" tIns="0" rIns="0" bIns="0" rtlCol="0" anchor="t">
            <a:spAutoFit/>
          </a:bodyPr>
          <a:lstStyle/>
          <a:p>
            <a:pPr algn="ctr">
              <a:lnSpc>
                <a:spcPts val="9030"/>
              </a:lnSpc>
              <a:spcBef>
                <a:spcPct val="0"/>
              </a:spcBef>
            </a:pPr>
            <a:r>
              <a:rPr lang="en-US" sz="6450">
                <a:solidFill>
                  <a:srgbClr val="B2935B"/>
                </a:solidFill>
                <a:latin typeface="Glacial Indifference Bold"/>
              </a:rPr>
              <a:t>JAMES 5:13-20</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1948730" y="1171021"/>
            <a:ext cx="14878376"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a:rPr>
              <a:t>Discussion Questions</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6063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114459" y="3304830"/>
            <a:ext cx="18059082" cy="6436741"/>
          </a:xfrm>
          <a:prstGeom prst="rect">
            <a:avLst/>
          </a:prstGeom>
        </p:spPr>
        <p:txBody>
          <a:bodyPr lIns="0" tIns="0" rIns="0" bIns="0" rtlCol="0" anchor="t">
            <a:spAutoFit/>
          </a:bodyPr>
          <a:lstStyle/>
          <a:p>
            <a:pPr>
              <a:lnSpc>
                <a:spcPts val="6437"/>
              </a:lnSpc>
            </a:pPr>
            <a:r>
              <a:rPr lang="en-US" sz="4100" dirty="0">
                <a:solidFill>
                  <a:srgbClr val="563A3A"/>
                </a:solidFill>
                <a:latin typeface="Glacial Indifference"/>
              </a:rPr>
              <a:t>    3.Discuss opportunities to meet with other Christians. Make sure members </a:t>
            </a:r>
          </a:p>
          <a:p>
            <a:pPr>
              <a:lnSpc>
                <a:spcPts val="6437"/>
              </a:lnSpc>
            </a:pPr>
            <a:r>
              <a:rPr lang="en-US" sz="4100" dirty="0">
                <a:solidFill>
                  <a:srgbClr val="563A3A"/>
                </a:solidFill>
                <a:latin typeface="Glacial Indifference"/>
              </a:rPr>
              <a:t>       know how to contact and meet with the elders for prayer. Are members</a:t>
            </a:r>
          </a:p>
          <a:p>
            <a:pPr>
              <a:lnSpc>
                <a:spcPts val="6437"/>
              </a:lnSpc>
            </a:pPr>
            <a:r>
              <a:rPr lang="en-US" sz="4100" dirty="0">
                <a:solidFill>
                  <a:srgbClr val="563A3A"/>
                </a:solidFill>
                <a:latin typeface="Glacial Indifference"/>
              </a:rPr>
              <a:t>       aware of ways to get involved with life groups? Are members aware of ways </a:t>
            </a:r>
          </a:p>
          <a:p>
            <a:pPr>
              <a:lnSpc>
                <a:spcPts val="6437"/>
              </a:lnSpc>
            </a:pPr>
            <a:r>
              <a:rPr lang="en-US" sz="4100" dirty="0">
                <a:solidFill>
                  <a:srgbClr val="563A3A"/>
                </a:solidFill>
                <a:latin typeface="Glacial Indifference"/>
              </a:rPr>
              <a:t>       to meet with ministers.</a:t>
            </a:r>
          </a:p>
          <a:p>
            <a:pPr>
              <a:lnSpc>
                <a:spcPts val="6437"/>
              </a:lnSpc>
            </a:pPr>
            <a:r>
              <a:rPr lang="en-US" sz="4100" dirty="0">
                <a:solidFill>
                  <a:srgbClr val="563A3A"/>
                </a:solidFill>
                <a:latin typeface="Glacial Indifference"/>
              </a:rPr>
              <a:t>    4.Take time to pray in class. You could end class by letting members pair and </a:t>
            </a:r>
          </a:p>
          <a:p>
            <a:pPr>
              <a:lnSpc>
                <a:spcPts val="6437"/>
              </a:lnSpc>
            </a:pPr>
            <a:r>
              <a:rPr lang="en-US" sz="4100" dirty="0">
                <a:solidFill>
                  <a:srgbClr val="563A3A"/>
                </a:solidFill>
                <a:latin typeface="Glacial Indifference"/>
              </a:rPr>
              <a:t>       pray with someone nearby. A simple instruction such as having groups of </a:t>
            </a:r>
          </a:p>
          <a:p>
            <a:pPr>
              <a:lnSpc>
                <a:spcPts val="6437"/>
              </a:lnSpc>
            </a:pPr>
            <a:r>
              <a:rPr lang="en-US" sz="4100" dirty="0">
                <a:solidFill>
                  <a:srgbClr val="563A3A"/>
                </a:solidFill>
                <a:latin typeface="Glacial Indifference"/>
              </a:rPr>
              <a:t>       two each share one request for prayer. Then, let each one pray over </a:t>
            </a:r>
          </a:p>
          <a:p>
            <a:pPr>
              <a:lnSpc>
                <a:spcPts val="6437"/>
              </a:lnSpc>
            </a:pPr>
            <a:r>
              <a:rPr lang="en-US" sz="4100" dirty="0">
                <a:solidFill>
                  <a:srgbClr val="563A3A"/>
                </a:solidFill>
                <a:latin typeface="Glacial Indifference"/>
              </a:rPr>
              <a:t>       the other.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5437516" y="8352002"/>
            <a:ext cx="8115300" cy="581186"/>
          </a:xfrm>
          <a:prstGeom prst="rect">
            <a:avLst/>
          </a:prstGeom>
        </p:spPr>
        <p:txBody>
          <a:bodyPr lIns="0" tIns="0" rIns="0" bIns="0" rtlCol="0" anchor="t">
            <a:spAutoFit/>
          </a:bodyPr>
          <a:lstStyle/>
          <a:p>
            <a:pPr>
              <a:lnSpc>
                <a:spcPts val="4716"/>
              </a:lnSpc>
            </a:pPr>
            <a:r>
              <a:rPr lang="en-US" sz="3368">
                <a:solidFill>
                  <a:srgbClr val="B2935B"/>
                </a:solidFill>
                <a:latin typeface="Glacial Indifference Bold"/>
              </a:rPr>
              <a:t>Hillcrest Church of Christ | Spring 2023</a:t>
            </a:r>
          </a:p>
        </p:txBody>
      </p:sp>
      <p:grpSp>
        <p:nvGrpSpPr>
          <p:cNvPr id="3" name="Group 3"/>
          <p:cNvGrpSpPr/>
          <p:nvPr/>
        </p:nvGrpSpPr>
        <p:grpSpPr>
          <a:xfrm>
            <a:off x="4368851" y="1734857"/>
            <a:ext cx="9550297" cy="6693345"/>
            <a:chOff x="0" y="0"/>
            <a:chExt cx="12733729" cy="8924460"/>
          </a:xfrm>
        </p:grpSpPr>
        <p:pic>
          <p:nvPicPr>
            <p:cNvPr id="4" name="Picture 4"/>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8854457" y="2350655"/>
              <a:ext cx="2546421" cy="6346220"/>
            </a:xfrm>
            <a:prstGeom prst="rect">
              <a:avLst/>
            </a:prstGeom>
          </p:spPr>
        </p:pic>
        <p:sp>
          <p:nvSpPr>
            <p:cNvPr id="5" name="TextBox 5"/>
            <p:cNvSpPr txBox="1"/>
            <p:nvPr/>
          </p:nvSpPr>
          <p:spPr>
            <a:xfrm>
              <a:off x="2266258" y="3886098"/>
              <a:ext cx="10467472" cy="2804490"/>
            </a:xfrm>
            <a:prstGeom prst="rect">
              <a:avLst/>
            </a:prstGeom>
          </p:spPr>
          <p:txBody>
            <a:bodyPr lIns="0" tIns="0" rIns="0" bIns="0" rtlCol="0" anchor="t">
              <a:spAutoFit/>
            </a:bodyPr>
            <a:lstStyle/>
            <a:p>
              <a:pPr algn="just">
                <a:lnSpc>
                  <a:spcPts val="7575"/>
                </a:lnSpc>
              </a:pPr>
              <a:r>
                <a:rPr lang="en-US" sz="9238">
                  <a:solidFill>
                    <a:srgbClr val="563A3A"/>
                  </a:solidFill>
                  <a:latin typeface="Glacial Indifference Bold"/>
                </a:rPr>
                <a:t>FAITH IN</a:t>
              </a:r>
            </a:p>
            <a:p>
              <a:pPr algn="just">
                <a:lnSpc>
                  <a:spcPts val="7575"/>
                </a:lnSpc>
              </a:pPr>
              <a:r>
                <a:rPr lang="en-US" sz="9238">
                  <a:solidFill>
                    <a:srgbClr val="563A3A"/>
                  </a:solidFill>
                  <a:latin typeface="Glacial Indifference Bold"/>
                </a:rPr>
                <a:t>ACTION</a:t>
              </a:r>
            </a:p>
          </p:txBody>
        </p:sp>
        <p:sp>
          <p:nvSpPr>
            <p:cNvPr id="6" name="TextBox 6"/>
            <p:cNvSpPr txBox="1"/>
            <p:nvPr/>
          </p:nvSpPr>
          <p:spPr>
            <a:xfrm>
              <a:off x="0" y="752475"/>
              <a:ext cx="12421698" cy="3493664"/>
            </a:xfrm>
            <a:prstGeom prst="rect">
              <a:avLst/>
            </a:prstGeom>
          </p:spPr>
          <p:txBody>
            <a:bodyPr lIns="0" tIns="0" rIns="0" bIns="0" rtlCol="0" anchor="t">
              <a:spAutoFit/>
            </a:bodyPr>
            <a:lstStyle/>
            <a:p>
              <a:pPr algn="r">
                <a:lnSpc>
                  <a:spcPts val="17279"/>
                </a:lnSpc>
              </a:pPr>
              <a:r>
                <a:rPr lang="en-US" sz="21072">
                  <a:solidFill>
                    <a:srgbClr val="563A3A"/>
                  </a:solidFill>
                  <a:latin typeface="Playfair Display Bold"/>
                </a:rPr>
                <a:t>JAMES</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9656" y="1325350"/>
            <a:ext cx="16988687" cy="7750599"/>
          </a:xfrm>
          <a:prstGeom prst="rect">
            <a:avLst/>
          </a:prstGeom>
        </p:spPr>
      </p:pic>
      <p:grpSp>
        <p:nvGrpSpPr>
          <p:cNvPr id="3" name="Group 3"/>
          <p:cNvGrpSpPr/>
          <p:nvPr/>
        </p:nvGrpSpPr>
        <p:grpSpPr>
          <a:xfrm>
            <a:off x="5165496" y="706225"/>
            <a:ext cx="7837169" cy="1454211"/>
            <a:chOff x="0" y="0"/>
            <a:chExt cx="2064110" cy="383002"/>
          </a:xfrm>
        </p:grpSpPr>
        <p:sp>
          <p:nvSpPr>
            <p:cNvPr id="4" name="Freeform 4"/>
            <p:cNvSpPr/>
            <p:nvPr/>
          </p:nvSpPr>
          <p:spPr>
            <a:xfrm>
              <a:off x="0" y="0"/>
              <a:ext cx="2064110" cy="383002"/>
            </a:xfrm>
            <a:custGeom>
              <a:avLst/>
              <a:gdLst/>
              <a:ahLst/>
              <a:cxnLst/>
              <a:rect l="l" t="t" r="r" b="b"/>
              <a:pathLst>
                <a:path w="2064110" h="383002">
                  <a:moveTo>
                    <a:pt x="0" y="0"/>
                  </a:moveTo>
                  <a:lnTo>
                    <a:pt x="2064110" y="0"/>
                  </a:lnTo>
                  <a:lnTo>
                    <a:pt x="2064110" y="383002"/>
                  </a:lnTo>
                  <a:lnTo>
                    <a:pt x="0" y="383002"/>
                  </a:lnTo>
                  <a:close/>
                </a:path>
              </a:pathLst>
            </a:custGeom>
            <a:solidFill>
              <a:srgbClr val="FBF3E4"/>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3712371" y="696700"/>
            <a:ext cx="10863257"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James in a Box</a:t>
            </a:r>
          </a:p>
        </p:txBody>
      </p:sp>
      <p:sp>
        <p:nvSpPr>
          <p:cNvPr id="7" name="TextBox 7"/>
          <p:cNvSpPr txBox="1"/>
          <p:nvPr/>
        </p:nvSpPr>
        <p:spPr>
          <a:xfrm>
            <a:off x="1428778" y="2301955"/>
            <a:ext cx="15310604" cy="5616415"/>
          </a:xfrm>
          <a:prstGeom prst="rect">
            <a:avLst/>
          </a:prstGeom>
        </p:spPr>
        <p:txBody>
          <a:bodyPr lIns="0" tIns="0" rIns="0" bIns="0" rtlCol="0" anchor="t">
            <a:spAutoFit/>
          </a:bodyPr>
          <a:lstStyle/>
          <a:p>
            <a:pPr marL="0" lvl="1" indent="0">
              <a:lnSpc>
                <a:spcPts val="7431"/>
              </a:lnSpc>
              <a:spcBef>
                <a:spcPct val="0"/>
              </a:spcBef>
            </a:pPr>
            <a:r>
              <a:rPr lang="en-US" sz="4733">
                <a:solidFill>
                  <a:srgbClr val="563A3A"/>
                </a:solidFill>
                <a:latin typeface="Glacial Indifference"/>
              </a:rPr>
              <a:t>Therefore, confess your sins to one another, and pray for one another, so that you may be healed. The effective prayer of a righteous man can accomplish much. Elijah was a man with a nature like ours, and he prayed earnestly that it might not rain; and it did not rain on the earth for three years and six months. </a:t>
            </a:r>
          </a:p>
        </p:txBody>
      </p:sp>
      <p:pic>
        <p:nvPicPr>
          <p:cNvPr id="8" name="Picture 8"/>
          <p:cNvPicPr>
            <a:picLocks noChangeAspect="1"/>
          </p:cNvPicPr>
          <p:nvPr/>
        </p:nvPicPr>
        <p:blipFill>
          <a:blip r:embed="rId4">
            <a:alphaModFix amt="5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667857">
            <a:off x="16666160" y="7780069"/>
            <a:ext cx="1186280" cy="2956462"/>
          </a:xfrm>
          <a:prstGeom prst="rect">
            <a:avLst/>
          </a:prstGeom>
        </p:spPr>
      </p:pic>
      <p:sp>
        <p:nvSpPr>
          <p:cNvPr id="9" name="TextBox 9"/>
          <p:cNvSpPr txBox="1"/>
          <p:nvPr/>
        </p:nvSpPr>
        <p:spPr>
          <a:xfrm>
            <a:off x="649656" y="8952125"/>
            <a:ext cx="5394722" cy="1102979"/>
          </a:xfrm>
          <a:prstGeom prst="rect">
            <a:avLst/>
          </a:prstGeom>
        </p:spPr>
        <p:txBody>
          <a:bodyPr lIns="0" tIns="0" rIns="0" bIns="0" rtlCol="0" anchor="t">
            <a:spAutoFit/>
          </a:bodyPr>
          <a:lstStyle/>
          <a:p>
            <a:pPr algn="ctr">
              <a:lnSpc>
                <a:spcPts val="9030"/>
              </a:lnSpc>
              <a:spcBef>
                <a:spcPct val="0"/>
              </a:spcBef>
            </a:pPr>
            <a:r>
              <a:rPr lang="en-US" sz="6450">
                <a:solidFill>
                  <a:srgbClr val="B2935B"/>
                </a:solidFill>
                <a:latin typeface="Glacial Indifference Bold"/>
              </a:rPr>
              <a:t>JAMES 5:13-20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9656" y="1325350"/>
            <a:ext cx="16988687" cy="7750599"/>
          </a:xfrm>
          <a:prstGeom prst="rect">
            <a:avLst/>
          </a:prstGeom>
        </p:spPr>
      </p:pic>
      <p:grpSp>
        <p:nvGrpSpPr>
          <p:cNvPr id="3" name="Group 3"/>
          <p:cNvGrpSpPr/>
          <p:nvPr/>
        </p:nvGrpSpPr>
        <p:grpSpPr>
          <a:xfrm>
            <a:off x="5165496" y="706225"/>
            <a:ext cx="7837169" cy="1454211"/>
            <a:chOff x="0" y="0"/>
            <a:chExt cx="2064110" cy="383002"/>
          </a:xfrm>
        </p:grpSpPr>
        <p:sp>
          <p:nvSpPr>
            <p:cNvPr id="4" name="Freeform 4"/>
            <p:cNvSpPr/>
            <p:nvPr/>
          </p:nvSpPr>
          <p:spPr>
            <a:xfrm>
              <a:off x="0" y="0"/>
              <a:ext cx="2064110" cy="383002"/>
            </a:xfrm>
            <a:custGeom>
              <a:avLst/>
              <a:gdLst/>
              <a:ahLst/>
              <a:cxnLst/>
              <a:rect l="l" t="t" r="r" b="b"/>
              <a:pathLst>
                <a:path w="2064110" h="383002">
                  <a:moveTo>
                    <a:pt x="0" y="0"/>
                  </a:moveTo>
                  <a:lnTo>
                    <a:pt x="2064110" y="0"/>
                  </a:lnTo>
                  <a:lnTo>
                    <a:pt x="2064110" y="383002"/>
                  </a:lnTo>
                  <a:lnTo>
                    <a:pt x="0" y="383002"/>
                  </a:lnTo>
                  <a:close/>
                </a:path>
              </a:pathLst>
            </a:custGeom>
            <a:solidFill>
              <a:srgbClr val="FBF3E4"/>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3712371" y="696700"/>
            <a:ext cx="10863257"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James in a Box</a:t>
            </a:r>
          </a:p>
        </p:txBody>
      </p:sp>
      <p:sp>
        <p:nvSpPr>
          <p:cNvPr id="7" name="TextBox 7"/>
          <p:cNvSpPr txBox="1"/>
          <p:nvPr/>
        </p:nvSpPr>
        <p:spPr>
          <a:xfrm>
            <a:off x="1488698" y="2773442"/>
            <a:ext cx="15310604" cy="4673440"/>
          </a:xfrm>
          <a:prstGeom prst="rect">
            <a:avLst/>
          </a:prstGeom>
        </p:spPr>
        <p:txBody>
          <a:bodyPr lIns="0" tIns="0" rIns="0" bIns="0" rtlCol="0" anchor="t">
            <a:spAutoFit/>
          </a:bodyPr>
          <a:lstStyle/>
          <a:p>
            <a:pPr marL="0" lvl="1" indent="0">
              <a:lnSpc>
                <a:spcPts val="7431"/>
              </a:lnSpc>
              <a:spcBef>
                <a:spcPct val="0"/>
              </a:spcBef>
            </a:pPr>
            <a:r>
              <a:rPr lang="en-US" sz="4733">
                <a:solidFill>
                  <a:srgbClr val="563A3A"/>
                </a:solidFill>
                <a:latin typeface="Glacial Indifference"/>
              </a:rPr>
              <a:t>And he prayed again, and the sky poured rain, and the earth produced its fruit. My brethren, if any among you strays from the truth, and one turns him back, let him know that he who turns a sinner from the error of his way will save his soul from death and will cover a multitude of sins. </a:t>
            </a:r>
          </a:p>
        </p:txBody>
      </p:sp>
      <p:pic>
        <p:nvPicPr>
          <p:cNvPr id="8" name="Picture 8"/>
          <p:cNvPicPr>
            <a:picLocks noChangeAspect="1"/>
          </p:cNvPicPr>
          <p:nvPr/>
        </p:nvPicPr>
        <p:blipFill>
          <a:blip r:embed="rId4">
            <a:alphaModFix amt="5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667857">
            <a:off x="16666160" y="7780069"/>
            <a:ext cx="1186280" cy="2956462"/>
          </a:xfrm>
          <a:prstGeom prst="rect">
            <a:avLst/>
          </a:prstGeom>
        </p:spPr>
      </p:pic>
      <p:sp>
        <p:nvSpPr>
          <p:cNvPr id="9" name="TextBox 9"/>
          <p:cNvSpPr txBox="1"/>
          <p:nvPr/>
        </p:nvSpPr>
        <p:spPr>
          <a:xfrm>
            <a:off x="649656" y="8952125"/>
            <a:ext cx="5394722" cy="1102979"/>
          </a:xfrm>
          <a:prstGeom prst="rect">
            <a:avLst/>
          </a:prstGeom>
        </p:spPr>
        <p:txBody>
          <a:bodyPr lIns="0" tIns="0" rIns="0" bIns="0" rtlCol="0" anchor="t">
            <a:spAutoFit/>
          </a:bodyPr>
          <a:lstStyle/>
          <a:p>
            <a:pPr algn="ctr">
              <a:lnSpc>
                <a:spcPts val="9030"/>
              </a:lnSpc>
              <a:spcBef>
                <a:spcPct val="0"/>
              </a:spcBef>
            </a:pPr>
            <a:r>
              <a:rPr lang="en-US" sz="6450">
                <a:solidFill>
                  <a:srgbClr val="B2935B"/>
                </a:solidFill>
                <a:latin typeface="Glacial Indifference Bold"/>
              </a:rPr>
              <a:t>JAMES 5:13-20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514350" y="1211606"/>
            <a:ext cx="17259300" cy="2457450"/>
          </a:xfrm>
          <a:prstGeom prst="rect">
            <a:avLst/>
          </a:prstGeom>
        </p:spPr>
        <p:txBody>
          <a:bodyPr lIns="0" tIns="0" rIns="0" bIns="0" rtlCol="0" anchor="t">
            <a:spAutoFit/>
          </a:bodyPr>
          <a:lstStyle/>
          <a:p>
            <a:pPr algn="ctr">
              <a:lnSpc>
                <a:spcPts val="9600"/>
              </a:lnSpc>
            </a:pPr>
            <a:r>
              <a:rPr lang="en-US" sz="8000">
                <a:solidFill>
                  <a:srgbClr val="B2935B"/>
                </a:solidFill>
                <a:latin typeface="Glacial Indifference Bold"/>
              </a:rPr>
              <a:t>Praying through suffering...</a:t>
            </a:r>
          </a:p>
          <a:p>
            <a:pPr marL="0" lvl="0" indent="0" algn="ctr">
              <a:lnSpc>
                <a:spcPts val="9600"/>
              </a:lnSpc>
              <a:spcBef>
                <a:spcPct val="0"/>
              </a:spcBef>
            </a:pPr>
            <a:r>
              <a:rPr lang="en-US" sz="8000">
                <a:solidFill>
                  <a:srgbClr val="B2935B"/>
                </a:solidFill>
                <a:latin typeface="Glacial Indifference Bold"/>
              </a:rPr>
              <a:t>and through joy</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6063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1321731" y="4078631"/>
            <a:ext cx="15644538" cy="4800545"/>
          </a:xfrm>
          <a:prstGeom prst="rect">
            <a:avLst/>
          </a:prstGeom>
        </p:spPr>
        <p:txBody>
          <a:bodyPr lIns="0" tIns="0" rIns="0" bIns="0" rtlCol="0" anchor="t">
            <a:spAutoFit/>
          </a:bodyPr>
          <a:lstStyle/>
          <a:p>
            <a:pPr>
              <a:lnSpc>
                <a:spcPts val="6309"/>
              </a:lnSpc>
            </a:pPr>
            <a:r>
              <a:rPr lang="en-US" sz="5007">
                <a:solidFill>
                  <a:srgbClr val="563A3A"/>
                </a:solidFill>
                <a:latin typeface="Glacial Indifference"/>
              </a:rPr>
              <a:t>Is anyone among you </a:t>
            </a:r>
            <a:r>
              <a:rPr lang="en-US" sz="5007" u="sng">
                <a:solidFill>
                  <a:srgbClr val="563A3A"/>
                </a:solidFill>
                <a:latin typeface="Glacial Indifference"/>
              </a:rPr>
              <a:t>suffering</a:t>
            </a:r>
            <a:r>
              <a:rPr lang="en-US" sz="5007">
                <a:solidFill>
                  <a:srgbClr val="563A3A"/>
                </a:solidFill>
                <a:latin typeface="Glacial Indifference"/>
              </a:rPr>
              <a:t>?</a:t>
            </a:r>
          </a:p>
          <a:p>
            <a:pPr marL="1081065" lvl="1" indent="-540532">
              <a:lnSpc>
                <a:spcPts val="6309"/>
              </a:lnSpc>
              <a:buFont typeface="Arial"/>
              <a:buChar char="•"/>
            </a:pPr>
            <a:r>
              <a:rPr lang="en-US" sz="5007">
                <a:solidFill>
                  <a:srgbClr val="563A3A"/>
                </a:solidFill>
                <a:latin typeface="Glacial Indifference"/>
              </a:rPr>
              <a:t>In time of distress, call on the LORD! </a:t>
            </a:r>
            <a:r>
              <a:rPr lang="en-US" sz="5007">
                <a:solidFill>
                  <a:srgbClr val="563A3A"/>
                </a:solidFill>
                <a:latin typeface="Glacial Indifference Bold"/>
              </a:rPr>
              <a:t>(Ps. 18:6, 118:5, 120:1)</a:t>
            </a:r>
          </a:p>
          <a:p>
            <a:pPr marL="1081065" lvl="1" indent="-540532" algn="l">
              <a:lnSpc>
                <a:spcPts val="6309"/>
              </a:lnSpc>
              <a:buFont typeface="Arial"/>
              <a:buChar char="•"/>
            </a:pPr>
            <a:r>
              <a:rPr lang="en-US" sz="5007">
                <a:solidFill>
                  <a:srgbClr val="563A3A"/>
                </a:solidFill>
                <a:latin typeface="Glacial Indifference"/>
              </a:rPr>
              <a:t>The church stands in a long history of the people of God who cry out when they are in troubles of various kinds.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514350" y="1211606"/>
            <a:ext cx="17259300" cy="2457450"/>
          </a:xfrm>
          <a:prstGeom prst="rect">
            <a:avLst/>
          </a:prstGeom>
        </p:spPr>
        <p:txBody>
          <a:bodyPr lIns="0" tIns="0" rIns="0" bIns="0" rtlCol="0" anchor="t">
            <a:spAutoFit/>
          </a:bodyPr>
          <a:lstStyle/>
          <a:p>
            <a:pPr algn="ctr">
              <a:lnSpc>
                <a:spcPts val="9600"/>
              </a:lnSpc>
            </a:pPr>
            <a:r>
              <a:rPr lang="en-US" sz="8000">
                <a:solidFill>
                  <a:srgbClr val="B2935B"/>
                </a:solidFill>
                <a:latin typeface="Glacial Indifference Bold"/>
              </a:rPr>
              <a:t>Praying through suffering...</a:t>
            </a:r>
          </a:p>
          <a:p>
            <a:pPr marL="0" lvl="0" indent="0" algn="ctr">
              <a:lnSpc>
                <a:spcPts val="9600"/>
              </a:lnSpc>
              <a:spcBef>
                <a:spcPct val="0"/>
              </a:spcBef>
            </a:pPr>
            <a:r>
              <a:rPr lang="en-US" sz="8000">
                <a:solidFill>
                  <a:srgbClr val="B2935B"/>
                </a:solidFill>
                <a:latin typeface="Glacial Indifference Bold"/>
              </a:rPr>
              <a:t>and through joy</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6063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1321731" y="4078631"/>
            <a:ext cx="15644538" cy="4800545"/>
          </a:xfrm>
          <a:prstGeom prst="rect">
            <a:avLst/>
          </a:prstGeom>
        </p:spPr>
        <p:txBody>
          <a:bodyPr lIns="0" tIns="0" rIns="0" bIns="0" rtlCol="0" anchor="t">
            <a:spAutoFit/>
          </a:bodyPr>
          <a:lstStyle/>
          <a:p>
            <a:pPr>
              <a:lnSpc>
                <a:spcPts val="6309"/>
              </a:lnSpc>
            </a:pPr>
            <a:r>
              <a:rPr lang="en-US" sz="5007">
                <a:solidFill>
                  <a:srgbClr val="563A3A"/>
                </a:solidFill>
                <a:latin typeface="Glacial Indifference"/>
              </a:rPr>
              <a:t>Is anyone among you </a:t>
            </a:r>
            <a:r>
              <a:rPr lang="en-US" sz="5007" u="sng">
                <a:solidFill>
                  <a:srgbClr val="563A3A"/>
                </a:solidFill>
                <a:latin typeface="Glacial Indifference"/>
              </a:rPr>
              <a:t>Cheerful</a:t>
            </a:r>
            <a:r>
              <a:rPr lang="en-US" sz="5007">
                <a:solidFill>
                  <a:srgbClr val="563A3A"/>
                </a:solidFill>
                <a:latin typeface="Glacial Indifference"/>
              </a:rPr>
              <a:t>?</a:t>
            </a:r>
          </a:p>
          <a:p>
            <a:pPr marL="1081065" lvl="1" indent="-540532">
              <a:lnSpc>
                <a:spcPts val="6309"/>
              </a:lnSpc>
              <a:buFont typeface="Arial"/>
              <a:buChar char="•"/>
            </a:pPr>
            <a:r>
              <a:rPr lang="en-US" sz="5007">
                <a:solidFill>
                  <a:srgbClr val="563A3A"/>
                </a:solidFill>
                <a:latin typeface="Glacial Indifference"/>
              </a:rPr>
              <a:t>The prayers of the people of God often become praise and songs of thanksgiving. </a:t>
            </a:r>
            <a:r>
              <a:rPr lang="en-US" sz="5007">
                <a:solidFill>
                  <a:srgbClr val="563A3A"/>
                </a:solidFill>
                <a:latin typeface="Glacial Indifference Bold"/>
              </a:rPr>
              <a:t>(Psalm 100:2, 81:1, 95:1)</a:t>
            </a:r>
          </a:p>
          <a:p>
            <a:pPr marL="1081065" lvl="1" indent="-540532" algn="l">
              <a:lnSpc>
                <a:spcPts val="6309"/>
              </a:lnSpc>
              <a:buFont typeface="Arial"/>
              <a:buChar char="•"/>
            </a:pPr>
            <a:r>
              <a:rPr lang="en-US" sz="5007">
                <a:solidFill>
                  <a:srgbClr val="563A3A"/>
                </a:solidFill>
                <a:latin typeface="Glacial Indifference"/>
              </a:rPr>
              <a:t>Sing because of the joys that God brings into our lives and even greater joy that is still to come!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514350" y="1211606"/>
            <a:ext cx="17259300"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Praying through sickness</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6063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1321731" y="4078631"/>
            <a:ext cx="15644538" cy="4800545"/>
          </a:xfrm>
          <a:prstGeom prst="rect">
            <a:avLst/>
          </a:prstGeom>
        </p:spPr>
        <p:txBody>
          <a:bodyPr lIns="0" tIns="0" rIns="0" bIns="0" rtlCol="0" anchor="t">
            <a:spAutoFit/>
          </a:bodyPr>
          <a:lstStyle/>
          <a:p>
            <a:pPr>
              <a:lnSpc>
                <a:spcPts val="6309"/>
              </a:lnSpc>
            </a:pPr>
            <a:r>
              <a:rPr lang="en-US" sz="5007">
                <a:solidFill>
                  <a:srgbClr val="563A3A"/>
                </a:solidFill>
                <a:latin typeface="Glacial Indifference"/>
              </a:rPr>
              <a:t>Is anyone among you </a:t>
            </a:r>
            <a:r>
              <a:rPr lang="en-US" sz="5007" u="sng">
                <a:solidFill>
                  <a:srgbClr val="563A3A"/>
                </a:solidFill>
                <a:latin typeface="Glacial Indifference"/>
              </a:rPr>
              <a:t>sick</a:t>
            </a:r>
            <a:r>
              <a:rPr lang="en-US" sz="5007">
                <a:solidFill>
                  <a:srgbClr val="563A3A"/>
                </a:solidFill>
                <a:latin typeface="Glacial Indifference"/>
              </a:rPr>
              <a:t>?</a:t>
            </a:r>
          </a:p>
          <a:p>
            <a:pPr marL="1081065" lvl="1" indent="-540532">
              <a:lnSpc>
                <a:spcPts val="6309"/>
              </a:lnSpc>
              <a:buFont typeface="Arial"/>
              <a:buChar char="•"/>
            </a:pPr>
            <a:r>
              <a:rPr lang="en-US" sz="5007">
                <a:solidFill>
                  <a:srgbClr val="563A3A"/>
                </a:solidFill>
                <a:latin typeface="Glacial Indifference"/>
              </a:rPr>
              <a:t>Physically sick, spiritually sick, or both? James uses sick/weak {</a:t>
            </a:r>
            <a:r>
              <a:rPr lang="en-US" sz="5007">
                <a:solidFill>
                  <a:srgbClr val="563A3A"/>
                </a:solidFill>
                <a:latin typeface="Glacial Indifference Italics"/>
              </a:rPr>
              <a:t>astheneo</a:t>
            </a:r>
            <a:r>
              <a:rPr lang="en-US" sz="5007">
                <a:solidFill>
                  <a:srgbClr val="563A3A"/>
                </a:solidFill>
                <a:latin typeface="Glacial Indifference"/>
              </a:rPr>
              <a:t>} </a:t>
            </a:r>
            <a:r>
              <a:rPr lang="en-US" sz="5007">
                <a:solidFill>
                  <a:srgbClr val="563A3A"/>
                </a:solidFill>
                <a:latin typeface="Glacial Indifference Bold"/>
              </a:rPr>
              <a:t>(14)</a:t>
            </a:r>
            <a:r>
              <a:rPr lang="en-US" sz="5007">
                <a:solidFill>
                  <a:srgbClr val="563A3A"/>
                </a:solidFill>
                <a:latin typeface="Glacial Indifference"/>
              </a:rPr>
              <a:t> and sick/wearied {</a:t>
            </a:r>
            <a:r>
              <a:rPr lang="en-US" sz="5007">
                <a:solidFill>
                  <a:srgbClr val="563A3A"/>
                </a:solidFill>
                <a:latin typeface="Glacial Indifference Italics"/>
              </a:rPr>
              <a:t>kamno</a:t>
            </a:r>
            <a:r>
              <a:rPr lang="en-US" sz="5007">
                <a:solidFill>
                  <a:srgbClr val="563A3A"/>
                </a:solidFill>
                <a:latin typeface="Glacial Indifference"/>
              </a:rPr>
              <a:t>} </a:t>
            </a:r>
            <a:r>
              <a:rPr lang="en-US" sz="5007">
                <a:solidFill>
                  <a:srgbClr val="563A3A"/>
                </a:solidFill>
                <a:latin typeface="Glacial Indifference Bold"/>
              </a:rPr>
              <a:t>(15)</a:t>
            </a:r>
            <a:r>
              <a:rPr lang="en-US" sz="5007">
                <a:solidFill>
                  <a:srgbClr val="563A3A"/>
                </a:solidFill>
                <a:latin typeface="Glacial Indifference"/>
              </a:rPr>
              <a:t>.</a:t>
            </a:r>
          </a:p>
          <a:p>
            <a:pPr marL="1081065" lvl="1" indent="-540532" algn="l">
              <a:lnSpc>
                <a:spcPts val="6309"/>
              </a:lnSpc>
              <a:buFont typeface="Arial"/>
              <a:buChar char="•"/>
            </a:pPr>
            <a:r>
              <a:rPr lang="en-US" sz="5007">
                <a:solidFill>
                  <a:srgbClr val="563A3A"/>
                </a:solidFill>
                <a:latin typeface="Glacial Indifference"/>
              </a:rPr>
              <a:t>Praying for our sick is part of how we provide God’s love and comfort.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514350" y="1211606"/>
            <a:ext cx="17259300"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Praying through sickness</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6063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1321731" y="4078631"/>
            <a:ext cx="15644538" cy="5600645"/>
          </a:xfrm>
          <a:prstGeom prst="rect">
            <a:avLst/>
          </a:prstGeom>
        </p:spPr>
        <p:txBody>
          <a:bodyPr lIns="0" tIns="0" rIns="0" bIns="0" rtlCol="0" anchor="t">
            <a:spAutoFit/>
          </a:bodyPr>
          <a:lstStyle/>
          <a:p>
            <a:pPr>
              <a:lnSpc>
                <a:spcPts val="6309"/>
              </a:lnSpc>
            </a:pPr>
            <a:r>
              <a:rPr lang="en-US" sz="5007">
                <a:solidFill>
                  <a:srgbClr val="563A3A"/>
                </a:solidFill>
                <a:latin typeface="Glacial Indifference"/>
              </a:rPr>
              <a:t>Special Instruction-read the prescription for best results.</a:t>
            </a:r>
          </a:p>
          <a:p>
            <a:pPr marL="1081065" lvl="1" indent="-540532">
              <a:lnSpc>
                <a:spcPts val="6309"/>
              </a:lnSpc>
              <a:buFont typeface="Arial"/>
              <a:buChar char="•"/>
            </a:pPr>
            <a:r>
              <a:rPr lang="en-US" sz="5007">
                <a:solidFill>
                  <a:srgbClr val="563A3A"/>
                </a:solidFill>
                <a:latin typeface="Glacial Indifference"/>
              </a:rPr>
              <a:t>Elders are designated to pray over and anoint the sick in Jesus’s name.</a:t>
            </a:r>
          </a:p>
          <a:p>
            <a:pPr marL="1081065" lvl="1" indent="-540532">
              <a:lnSpc>
                <a:spcPts val="6309"/>
              </a:lnSpc>
              <a:buFont typeface="Arial"/>
              <a:buChar char="•"/>
            </a:pPr>
            <a:r>
              <a:rPr lang="en-US" sz="5007">
                <a:solidFill>
                  <a:srgbClr val="563A3A"/>
                </a:solidFill>
                <a:latin typeface="Glacial Indifference"/>
              </a:rPr>
              <a:t>There are times when we may need special prayer and attention.</a:t>
            </a:r>
          </a:p>
          <a:p>
            <a:pPr marL="1081065" lvl="1" indent="-540532" algn="l">
              <a:lnSpc>
                <a:spcPts val="6309"/>
              </a:lnSpc>
              <a:buFont typeface="Arial"/>
              <a:buChar char="•"/>
            </a:pPr>
            <a:r>
              <a:rPr lang="en-US" sz="5007">
                <a:solidFill>
                  <a:srgbClr val="563A3A"/>
                </a:solidFill>
                <a:latin typeface="Glacial Indifference"/>
              </a:rPr>
              <a:t>Prayer is a primary task of the church and its leaders. </a:t>
            </a:r>
            <a:r>
              <a:rPr lang="en-US" sz="5007">
                <a:solidFill>
                  <a:srgbClr val="563A3A"/>
                </a:solidFill>
                <a:latin typeface="Glacial Indifference Bold"/>
              </a:rPr>
              <a:t>(Acts 2:42; 1 Timothy 2:1-4, 8; 1 Peter 4:7)</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514350" y="1211606"/>
            <a:ext cx="17259300"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Praying through sickness</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6063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1321731" y="4078631"/>
            <a:ext cx="15644538" cy="5600645"/>
          </a:xfrm>
          <a:prstGeom prst="rect">
            <a:avLst/>
          </a:prstGeom>
        </p:spPr>
        <p:txBody>
          <a:bodyPr lIns="0" tIns="0" rIns="0" bIns="0" rtlCol="0" anchor="t">
            <a:spAutoFit/>
          </a:bodyPr>
          <a:lstStyle/>
          <a:p>
            <a:pPr>
              <a:lnSpc>
                <a:spcPts val="6309"/>
              </a:lnSpc>
            </a:pPr>
            <a:r>
              <a:rPr lang="en-US" sz="5007">
                <a:solidFill>
                  <a:srgbClr val="563A3A"/>
                </a:solidFill>
                <a:latin typeface="Glacial Indifference"/>
              </a:rPr>
              <a:t>A word of caution.</a:t>
            </a:r>
          </a:p>
          <a:p>
            <a:pPr marL="1081065" lvl="1" indent="-540532">
              <a:lnSpc>
                <a:spcPts val="6309"/>
              </a:lnSpc>
              <a:buFont typeface="Arial"/>
              <a:buChar char="•"/>
            </a:pPr>
            <a:r>
              <a:rPr lang="en-US" sz="5007">
                <a:solidFill>
                  <a:srgbClr val="563A3A"/>
                </a:solidFill>
                <a:latin typeface="Glacial Indifference"/>
              </a:rPr>
              <a:t>Prayer is both wonderful and mysterious. We pray knowing that we are not in control of the outcome. </a:t>
            </a:r>
            <a:r>
              <a:rPr lang="en-US" sz="5007">
                <a:solidFill>
                  <a:srgbClr val="563A3A"/>
                </a:solidFill>
                <a:latin typeface="Glacial Indifference Italics"/>
              </a:rPr>
              <a:t>May the Lord’s will be done.</a:t>
            </a:r>
            <a:r>
              <a:rPr lang="en-US" sz="5007">
                <a:solidFill>
                  <a:srgbClr val="563A3A"/>
                </a:solidFill>
                <a:latin typeface="Glacial Indifference"/>
              </a:rPr>
              <a:t> </a:t>
            </a:r>
            <a:r>
              <a:rPr lang="en-US" sz="5007">
                <a:solidFill>
                  <a:srgbClr val="563A3A"/>
                </a:solidFill>
                <a:latin typeface="Glacial Indifference Bold"/>
              </a:rPr>
              <a:t>(4:15, Matthew 6:10)</a:t>
            </a:r>
          </a:p>
          <a:p>
            <a:pPr marL="1081065" lvl="1" indent="-540532">
              <a:lnSpc>
                <a:spcPts val="6309"/>
              </a:lnSpc>
              <a:buFont typeface="Arial"/>
              <a:buChar char="•"/>
            </a:pPr>
            <a:r>
              <a:rPr lang="en-US" sz="5007">
                <a:solidFill>
                  <a:srgbClr val="563A3A"/>
                </a:solidFill>
                <a:latin typeface="Glacial Indifference"/>
              </a:rPr>
              <a:t>We pray in faith, trusting in the God who hears and loves us. </a:t>
            </a:r>
            <a:r>
              <a:rPr lang="en-US" sz="5007">
                <a:solidFill>
                  <a:srgbClr val="563A3A"/>
                </a:solidFill>
                <a:latin typeface="Glacial Indifference Bold"/>
              </a:rPr>
              <a:t>(1:6, 1 John 5:14-15)</a:t>
            </a:r>
          </a:p>
          <a:p>
            <a:pPr marL="1081065" lvl="1" indent="-540532" algn="l">
              <a:lnSpc>
                <a:spcPts val="6309"/>
              </a:lnSpc>
              <a:buFont typeface="Arial"/>
              <a:buChar char="•"/>
            </a:pPr>
            <a:r>
              <a:rPr lang="en-US" sz="5007">
                <a:solidFill>
                  <a:srgbClr val="563A3A"/>
                </a:solidFill>
                <a:latin typeface="Glacial Indifference"/>
              </a:rPr>
              <a:t>Ultimately, we are praying for God to be God.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1245</Words>
  <Application>Microsoft Office PowerPoint</Application>
  <PresentationFormat>Custom</PresentationFormat>
  <Paragraphs>82</Paragraphs>
  <Slides>21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Glacial Indifference</vt:lpstr>
      <vt:lpstr>Bebas Neue</vt:lpstr>
      <vt:lpstr>Arial</vt:lpstr>
      <vt:lpstr>Glacial Indifference Bold</vt:lpstr>
      <vt:lpstr>Calibri</vt:lpstr>
      <vt:lpstr>Playfair Display Bold</vt:lpstr>
      <vt:lpstr>Glacial Indifference Italics</vt:lpstr>
      <vt:lpstr>Glacial Indifference Bold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12_James Faith in Action: PowerPoint</dc:title>
  <dc:creator>Molly Burke</dc:creator>
  <cp:lastModifiedBy>Molly Burke</cp:lastModifiedBy>
  <cp:revision>2</cp:revision>
  <dcterms:created xsi:type="dcterms:W3CDTF">2006-08-16T00:00:00Z</dcterms:created>
  <dcterms:modified xsi:type="dcterms:W3CDTF">2023-05-25T19:27:41Z</dcterms:modified>
  <dc:identifier>DAFj7fEuyuY</dc:identifier>
</cp:coreProperties>
</file>