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ebas Neue" panose="020B0606020202050201" pitchFamily="34" charset="0"/>
      <p:regular r:id="rId14"/>
    </p:embeddedFont>
    <p:embeddedFont>
      <p:font typeface="Calibri" panose="020F0502020204030204" pitchFamily="34" charset="0"/>
      <p:regular r:id="rId15"/>
      <p:bold r:id="rId16"/>
      <p:italic r:id="rId17"/>
      <p:boldItalic r:id="rId18"/>
    </p:embeddedFont>
    <p:embeddedFont>
      <p:font typeface="Glacial Indifference" panose="020B0604020202020204" charset="0"/>
      <p:regular r:id="rId19"/>
    </p:embeddedFont>
    <p:embeddedFont>
      <p:font typeface="Glacial Indifference Bold" panose="020B0604020202020204" charset="0"/>
      <p:regular r:id="rId20"/>
    </p:embeddedFont>
    <p:embeddedFont>
      <p:font typeface="Playfair Display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2789575" y="8761129"/>
            <a:ext cx="12708851" cy="994342"/>
            <a:chOff x="0" y="0"/>
            <a:chExt cx="13179626" cy="1031175"/>
          </a:xfrm>
        </p:grpSpPr>
        <p:sp>
          <p:nvSpPr>
            <p:cNvPr id="3" name="Freeform 3"/>
            <p:cNvSpPr/>
            <p:nvPr/>
          </p:nvSpPr>
          <p:spPr>
            <a:xfrm>
              <a:off x="31750" y="31750"/>
              <a:ext cx="13116127" cy="967675"/>
            </a:xfrm>
            <a:custGeom>
              <a:avLst/>
              <a:gdLst/>
              <a:ahLst/>
              <a:cxnLst/>
              <a:rect l="l" t="t" r="r" b="b"/>
              <a:pathLst>
                <a:path w="13116127" h="967675">
                  <a:moveTo>
                    <a:pt x="13023416" y="967675"/>
                  </a:moveTo>
                  <a:lnTo>
                    <a:pt x="92710" y="967675"/>
                  </a:lnTo>
                  <a:cubicBezTo>
                    <a:pt x="41910" y="967675"/>
                    <a:pt x="0" y="925765"/>
                    <a:pt x="0" y="874965"/>
                  </a:cubicBezTo>
                  <a:lnTo>
                    <a:pt x="0" y="92710"/>
                  </a:lnTo>
                  <a:cubicBezTo>
                    <a:pt x="0" y="41910"/>
                    <a:pt x="41910" y="0"/>
                    <a:pt x="92710" y="0"/>
                  </a:cubicBezTo>
                  <a:lnTo>
                    <a:pt x="13022146" y="0"/>
                  </a:lnTo>
                  <a:cubicBezTo>
                    <a:pt x="13072946" y="0"/>
                    <a:pt x="13114855" y="41910"/>
                    <a:pt x="13114855" y="92710"/>
                  </a:cubicBezTo>
                  <a:lnTo>
                    <a:pt x="13114855" y="873695"/>
                  </a:lnTo>
                  <a:cubicBezTo>
                    <a:pt x="13116127" y="925765"/>
                    <a:pt x="13074216" y="967675"/>
                    <a:pt x="13023416" y="967675"/>
                  </a:cubicBezTo>
                  <a:close/>
                </a:path>
              </a:pathLst>
            </a:custGeom>
            <a:solidFill>
              <a:srgbClr val="FBF3E4"/>
            </a:solidFill>
          </p:spPr>
        </p:sp>
        <p:sp>
          <p:nvSpPr>
            <p:cNvPr id="4" name="Freeform 4"/>
            <p:cNvSpPr/>
            <p:nvPr/>
          </p:nvSpPr>
          <p:spPr>
            <a:xfrm>
              <a:off x="0" y="0"/>
              <a:ext cx="13179627" cy="1031175"/>
            </a:xfrm>
            <a:custGeom>
              <a:avLst/>
              <a:gdLst/>
              <a:ahLst/>
              <a:cxnLst/>
              <a:rect l="l" t="t" r="r" b="b"/>
              <a:pathLst>
                <a:path w="13179627" h="1031175">
                  <a:moveTo>
                    <a:pt x="13055166" y="59690"/>
                  </a:moveTo>
                  <a:cubicBezTo>
                    <a:pt x="13090727" y="59690"/>
                    <a:pt x="13119936" y="88900"/>
                    <a:pt x="13119936" y="124460"/>
                  </a:cubicBezTo>
                  <a:lnTo>
                    <a:pt x="13119936" y="906715"/>
                  </a:lnTo>
                  <a:cubicBezTo>
                    <a:pt x="13119936" y="942275"/>
                    <a:pt x="13090727" y="971485"/>
                    <a:pt x="13055166" y="971485"/>
                  </a:cubicBezTo>
                  <a:lnTo>
                    <a:pt x="124460" y="971485"/>
                  </a:lnTo>
                  <a:cubicBezTo>
                    <a:pt x="88900" y="971485"/>
                    <a:pt x="59690" y="942275"/>
                    <a:pt x="59690" y="906715"/>
                  </a:cubicBezTo>
                  <a:lnTo>
                    <a:pt x="59690" y="124460"/>
                  </a:lnTo>
                  <a:cubicBezTo>
                    <a:pt x="59690" y="88900"/>
                    <a:pt x="88900" y="59690"/>
                    <a:pt x="124460" y="59690"/>
                  </a:cubicBezTo>
                  <a:lnTo>
                    <a:pt x="13055166" y="59690"/>
                  </a:lnTo>
                  <a:moveTo>
                    <a:pt x="13055166" y="0"/>
                  </a:moveTo>
                  <a:lnTo>
                    <a:pt x="124460" y="0"/>
                  </a:lnTo>
                  <a:cubicBezTo>
                    <a:pt x="55880" y="0"/>
                    <a:pt x="0" y="55880"/>
                    <a:pt x="0" y="124460"/>
                  </a:cubicBezTo>
                  <a:lnTo>
                    <a:pt x="0" y="906715"/>
                  </a:lnTo>
                  <a:cubicBezTo>
                    <a:pt x="0" y="975295"/>
                    <a:pt x="55880" y="1031175"/>
                    <a:pt x="124460" y="1031175"/>
                  </a:cubicBezTo>
                  <a:lnTo>
                    <a:pt x="13055166" y="1031175"/>
                  </a:lnTo>
                  <a:cubicBezTo>
                    <a:pt x="13123746" y="1031175"/>
                    <a:pt x="13179627" y="975295"/>
                    <a:pt x="13179627" y="906715"/>
                  </a:cubicBezTo>
                  <a:lnTo>
                    <a:pt x="13179627" y="124460"/>
                  </a:lnTo>
                  <a:cubicBezTo>
                    <a:pt x="13179627" y="55880"/>
                    <a:pt x="13123746" y="0"/>
                    <a:pt x="13055166" y="0"/>
                  </a:cubicBezTo>
                  <a:close/>
                </a:path>
              </a:pathLst>
            </a:custGeom>
            <a:solidFill>
              <a:srgbClr val="B2935B"/>
            </a:solidFill>
          </p:spPr>
        </p:sp>
      </p:grpSp>
      <p:sp>
        <p:nvSpPr>
          <p:cNvPr id="5" name="TextBox 5"/>
          <p:cNvSpPr txBox="1"/>
          <p:nvPr/>
        </p:nvSpPr>
        <p:spPr>
          <a:xfrm>
            <a:off x="2998131" y="8904764"/>
            <a:ext cx="12291737"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11: Faith in Action is Patient in Suffering</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319167" y="3666180"/>
            <a:ext cx="17649665" cy="5627116"/>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 How can we come alongside others who are patiently enduring their trials?</a:t>
            </a:r>
          </a:p>
          <a:p>
            <a:pPr marL="1185546" lvl="1" indent="-742950">
              <a:lnSpc>
                <a:spcPts val="6437"/>
              </a:lnSpc>
              <a:buFont typeface="+mj-lt"/>
              <a:buAutoNum type="arabicPeriod"/>
            </a:pPr>
            <a:r>
              <a:rPr lang="en-US" sz="4100" dirty="0">
                <a:solidFill>
                  <a:srgbClr val="563A3A"/>
                </a:solidFill>
                <a:latin typeface="Glacial Indifference"/>
              </a:rPr>
              <a:t>One of the examples used is a farmer. What can a farmer control? What can he not control? Does a farmer work while he waits?</a:t>
            </a:r>
          </a:p>
          <a:p>
            <a:pPr marL="1185546" lvl="1" indent="-742950">
              <a:lnSpc>
                <a:spcPts val="6437"/>
              </a:lnSpc>
              <a:buFont typeface="+mj-lt"/>
              <a:buAutoNum type="arabicPeriod"/>
            </a:pPr>
            <a:r>
              <a:rPr lang="en-US" sz="4100" dirty="0">
                <a:solidFill>
                  <a:srgbClr val="563A3A"/>
                </a:solidFill>
                <a:latin typeface="Glacial Indifference"/>
              </a:rPr>
              <a:t>How do you strengthen/make firm your heart in times of trial?</a:t>
            </a:r>
          </a:p>
          <a:p>
            <a:pPr marL="1185546" lvl="1" indent="-742950">
              <a:lnSpc>
                <a:spcPts val="6437"/>
              </a:lnSpc>
              <a:buFont typeface="+mj-lt"/>
              <a:buAutoNum type="arabicPeriod"/>
            </a:pPr>
            <a:r>
              <a:rPr lang="en-US" sz="4100" dirty="0">
                <a:solidFill>
                  <a:srgbClr val="563A3A"/>
                </a:solidFill>
                <a:latin typeface="Glacial Indifference"/>
              </a:rPr>
              <a:t>The only time Job is mentioned in the New Testament is in the book of James. What do you think is the purpose of his mention in chapter 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4459" y="3304830"/>
            <a:ext cx="18059082" cy="5627116"/>
          </a:xfrm>
          <a:prstGeom prst="rect">
            <a:avLst/>
          </a:prstGeom>
        </p:spPr>
        <p:txBody>
          <a:bodyPr lIns="0" tIns="0" rIns="0" bIns="0" rtlCol="0" anchor="t">
            <a:spAutoFit/>
          </a:bodyPr>
          <a:lstStyle/>
          <a:p>
            <a:pPr>
              <a:lnSpc>
                <a:spcPts val="6437"/>
              </a:lnSpc>
            </a:pPr>
            <a:r>
              <a:rPr lang="en-US" sz="4100">
                <a:solidFill>
                  <a:srgbClr val="563A3A"/>
                </a:solidFill>
                <a:latin typeface="Glacial Indifference"/>
              </a:rPr>
              <a:t>    5.Are there people you can name who are patient amidst suffering? What are </a:t>
            </a:r>
          </a:p>
          <a:p>
            <a:pPr>
              <a:lnSpc>
                <a:spcPts val="6437"/>
              </a:lnSpc>
            </a:pPr>
            <a:r>
              <a:rPr lang="en-US" sz="4100">
                <a:solidFill>
                  <a:srgbClr val="563A3A"/>
                </a:solidFill>
                <a:latin typeface="Glacial Indifference"/>
              </a:rPr>
              <a:t>       some ways in which they have endured?</a:t>
            </a:r>
          </a:p>
          <a:p>
            <a:pPr>
              <a:lnSpc>
                <a:spcPts val="6437"/>
              </a:lnSpc>
            </a:pPr>
            <a:r>
              <a:rPr lang="en-US" sz="4100">
                <a:solidFill>
                  <a:srgbClr val="563A3A"/>
                </a:solidFill>
                <a:latin typeface="Glacial Indifference"/>
              </a:rPr>
              <a:t>    6.What does God accomplish in Christians through suffering?</a:t>
            </a:r>
          </a:p>
          <a:p>
            <a:pPr>
              <a:lnSpc>
                <a:spcPts val="6437"/>
              </a:lnSpc>
            </a:pPr>
            <a:r>
              <a:rPr lang="en-US" sz="4100">
                <a:solidFill>
                  <a:srgbClr val="563A3A"/>
                </a:solidFill>
                <a:latin typeface="Glacial Indifference"/>
              </a:rPr>
              <a:t>    7.Is there a relationship between lacking endurance/patience and “groaning </a:t>
            </a:r>
          </a:p>
          <a:p>
            <a:pPr>
              <a:lnSpc>
                <a:spcPts val="6437"/>
              </a:lnSpc>
            </a:pPr>
            <a:r>
              <a:rPr lang="en-US" sz="4100">
                <a:solidFill>
                  <a:srgbClr val="563A3A"/>
                </a:solidFill>
                <a:latin typeface="Glacial Indifference"/>
              </a:rPr>
              <a:t>       against each other”? (Cf 4:11-12)</a:t>
            </a:r>
          </a:p>
          <a:p>
            <a:pPr>
              <a:lnSpc>
                <a:spcPts val="6437"/>
              </a:lnSpc>
            </a:pPr>
            <a:r>
              <a:rPr lang="en-US" sz="4100">
                <a:solidFill>
                  <a:srgbClr val="563A3A"/>
                </a:solidFill>
                <a:latin typeface="Glacial Indifference"/>
              </a:rPr>
              <a:t>    8.In what ways might living a life speaking honestly be challenging to us </a:t>
            </a:r>
          </a:p>
          <a:p>
            <a:pPr>
              <a:lnSpc>
                <a:spcPts val="6437"/>
              </a:lnSpc>
            </a:pPr>
            <a:r>
              <a:rPr lang="en-US" sz="4100">
                <a:solidFill>
                  <a:srgbClr val="563A3A"/>
                </a:solidFill>
                <a:latin typeface="Glacial Indifference"/>
              </a:rPr>
              <a:t>       today? How can we be more intentional about what we say?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258699" y="2244805"/>
            <a:ext cx="15770602" cy="5616415"/>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Be patient, therefore, brethren, until the coming of the Lord. Behold, the farmer waits for the precious produce of the soil, being patient about it, until it gets the early and late rains. You too be patient; strengthen your hearts, for the coming of the Lord is at hand. Do not complain, brethren, against one another, that you yourselves may not be judged;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89823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5:7-12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2301955"/>
            <a:ext cx="15310604" cy="5616415"/>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behold, the Judge is standing right at the door. As an example, brethren, of suffering and patience, take the prophets who spoke in the name of the Lord. Behold, we count those blessed who endured. You have heard of the endurance of Job and have seen the outcome of the Lord’s dealings, that the Lord is full of compassion and is merciful.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89823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5:7-12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3659267"/>
            <a:ext cx="15310604" cy="27874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But above all, my brethren, do not swear, either by heaven or by earth or with any other oath; but let your yes be yes, and your no, no; so that you may not fall under judgment.</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898231"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5:7-12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The undergirding of patience</a:t>
            </a:r>
          </a:p>
          <a:p>
            <a:pPr marL="0" lvl="0" indent="0" algn="ctr">
              <a:lnSpc>
                <a:spcPts val="9600"/>
              </a:lnSpc>
              <a:spcBef>
                <a:spcPct val="0"/>
              </a:spcBef>
            </a:pPr>
            <a:r>
              <a:rPr lang="en-US" sz="8000">
                <a:solidFill>
                  <a:srgbClr val="B2935B"/>
                </a:solidFill>
                <a:latin typeface="Glacial Indifference Bold"/>
              </a:rPr>
              <a:t>(for our maturity)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8005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Patience is a virtue.</a:t>
            </a:r>
          </a:p>
          <a:p>
            <a:pPr>
              <a:lnSpc>
                <a:spcPts val="6309"/>
              </a:lnSpc>
            </a:pPr>
            <a:endParaRPr lang="en-US" sz="5007">
              <a:solidFill>
                <a:srgbClr val="563A3A"/>
              </a:solidFill>
              <a:latin typeface="Glacial Indifference"/>
            </a:endParaRPr>
          </a:p>
          <a:p>
            <a:pPr>
              <a:lnSpc>
                <a:spcPts val="6309"/>
              </a:lnSpc>
            </a:pPr>
            <a:r>
              <a:rPr lang="en-US" sz="5007">
                <a:solidFill>
                  <a:srgbClr val="563A3A"/>
                </a:solidFill>
                <a:latin typeface="Glacial Indifference"/>
              </a:rPr>
              <a:t>Patience is used in our refining (metallurgy) process.</a:t>
            </a:r>
          </a:p>
          <a:p>
            <a:pPr>
              <a:lnSpc>
                <a:spcPts val="6309"/>
              </a:lnSpc>
            </a:pPr>
            <a:endParaRPr lang="en-US" sz="5007">
              <a:solidFill>
                <a:srgbClr val="563A3A"/>
              </a:solidFill>
              <a:latin typeface="Glacial Indifference"/>
            </a:endParaRPr>
          </a:p>
          <a:p>
            <a:pPr algn="l">
              <a:lnSpc>
                <a:spcPts val="6309"/>
              </a:lnSpc>
            </a:pPr>
            <a:r>
              <a:rPr lang="en-US" sz="5007">
                <a:solidFill>
                  <a:srgbClr val="563A3A"/>
                </a:solidFill>
                <a:latin typeface="Glacial Indifference Bold"/>
              </a:rPr>
              <a:t>What does patient endurance look like? Can you think of example of this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Behold, examples of patience</a:t>
            </a:r>
          </a:p>
          <a:p>
            <a:pPr marL="0" lvl="0" indent="0" algn="ctr">
              <a:lnSpc>
                <a:spcPts val="9600"/>
              </a:lnSpc>
              <a:spcBef>
                <a:spcPct val="0"/>
              </a:spcBef>
            </a:pPr>
            <a:r>
              <a:rPr lang="en-US" sz="8000">
                <a:solidFill>
                  <a:srgbClr val="B2935B"/>
                </a:solidFill>
                <a:latin typeface="Glacial Indifference Bold"/>
              </a:rPr>
              <a:t>(in suffering)</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40004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The patience of farmers</a:t>
            </a:r>
            <a:r>
              <a:rPr lang="en-US" sz="5007">
                <a:solidFill>
                  <a:srgbClr val="563A3A"/>
                </a:solidFill>
                <a:latin typeface="Glacial Indifference Bold"/>
              </a:rPr>
              <a:t> (5:7)</a:t>
            </a:r>
          </a:p>
          <a:p>
            <a:pPr>
              <a:lnSpc>
                <a:spcPts val="6309"/>
              </a:lnSpc>
            </a:pPr>
            <a:endParaRPr lang="en-US" sz="5007">
              <a:solidFill>
                <a:srgbClr val="563A3A"/>
              </a:solidFill>
              <a:latin typeface="Glacial Indifference Bold"/>
            </a:endParaRPr>
          </a:p>
          <a:p>
            <a:pPr>
              <a:lnSpc>
                <a:spcPts val="6309"/>
              </a:lnSpc>
            </a:pPr>
            <a:r>
              <a:rPr lang="en-US" sz="5007">
                <a:solidFill>
                  <a:srgbClr val="563A3A"/>
                </a:solidFill>
                <a:latin typeface="Glacial Indifference"/>
              </a:rPr>
              <a:t>The persecution of prophets </a:t>
            </a:r>
            <a:r>
              <a:rPr lang="en-US" sz="5007">
                <a:solidFill>
                  <a:srgbClr val="563A3A"/>
                </a:solidFill>
                <a:latin typeface="Glacial Indifference Bold"/>
              </a:rPr>
              <a:t>(5:10)</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The perseverance of Job. </a:t>
            </a:r>
            <a:r>
              <a:rPr lang="en-US" sz="5007">
                <a:solidFill>
                  <a:srgbClr val="563A3A"/>
                </a:solidFill>
                <a:latin typeface="Glacial Indifference Bold"/>
              </a:rPr>
              <a:t>(5:11)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Behold, examples of patience</a:t>
            </a:r>
          </a:p>
          <a:p>
            <a:pPr marL="0" lvl="0" indent="0" algn="ctr">
              <a:lnSpc>
                <a:spcPts val="9600"/>
              </a:lnSpc>
              <a:spcBef>
                <a:spcPct val="0"/>
              </a:spcBef>
            </a:pPr>
            <a:r>
              <a:rPr lang="en-US" sz="8000">
                <a:solidFill>
                  <a:srgbClr val="B2935B"/>
                </a:solidFill>
                <a:latin typeface="Glacial Indifference Bold"/>
              </a:rPr>
              <a:t>(in suffering)</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5105400"/>
            <a:ext cx="1564453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Bold"/>
              </a:rPr>
              <a:t>In your spiritual walk with patience, do you relate more to the farmer, the prophets, or Job? How?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Using patience with our tongue </a:t>
            </a:r>
          </a:p>
          <a:p>
            <a:pPr marL="0" lvl="0" indent="0" algn="ctr">
              <a:lnSpc>
                <a:spcPts val="9600"/>
              </a:lnSpc>
              <a:spcBef>
                <a:spcPct val="0"/>
              </a:spcBef>
            </a:pPr>
            <a:r>
              <a:rPr lang="en-US" sz="8000">
                <a:solidFill>
                  <a:srgbClr val="B2935B"/>
                </a:solidFill>
                <a:latin typeface="Glacial Indifference Bold"/>
              </a:rPr>
              <a:t>(to avoid judgment)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5105400"/>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The critical nature of complaining </a:t>
            </a:r>
            <a:r>
              <a:rPr lang="en-US" sz="5007">
                <a:solidFill>
                  <a:srgbClr val="563A3A"/>
                </a:solidFill>
                <a:latin typeface="Glacial Indifference Bold"/>
              </a:rPr>
              <a:t>(5:9)</a:t>
            </a:r>
          </a:p>
          <a:p>
            <a:pPr>
              <a:lnSpc>
                <a:spcPts val="6309"/>
              </a:lnSpc>
            </a:pPr>
            <a:endParaRPr lang="en-US" sz="5007">
              <a:solidFill>
                <a:srgbClr val="563A3A"/>
              </a:solidFill>
              <a:latin typeface="Glacial Indifference Bold"/>
            </a:endParaRPr>
          </a:p>
          <a:p>
            <a:pPr algn="l">
              <a:lnSpc>
                <a:spcPts val="6309"/>
              </a:lnSpc>
            </a:pPr>
            <a:r>
              <a:rPr lang="en-US" sz="5007">
                <a:solidFill>
                  <a:srgbClr val="563A3A"/>
                </a:solidFill>
                <a:latin typeface="Glacial Indifference"/>
              </a:rPr>
              <a:t>Intentionality with our words </a:t>
            </a:r>
            <a:r>
              <a:rPr lang="en-US" sz="5007">
                <a:solidFill>
                  <a:srgbClr val="563A3A"/>
                </a:solidFill>
                <a:latin typeface="Glacial Indifference Bold"/>
              </a:rPr>
              <a:t>(5:12)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Using patience with our tongue </a:t>
            </a:r>
          </a:p>
          <a:p>
            <a:pPr marL="0" lvl="0" indent="0" algn="ctr">
              <a:lnSpc>
                <a:spcPts val="9600"/>
              </a:lnSpc>
              <a:spcBef>
                <a:spcPct val="0"/>
              </a:spcBef>
            </a:pPr>
            <a:r>
              <a:rPr lang="en-US" sz="8000">
                <a:solidFill>
                  <a:srgbClr val="B2935B"/>
                </a:solidFill>
                <a:latin typeface="Glacial Indifference Bold"/>
              </a:rPr>
              <a:t>(to avoid judgment)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5105400"/>
            <a:ext cx="15644538" cy="32003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Bold"/>
              </a:rPr>
              <a:t>How can we become non-complainers? And be people that let our yes be yes and no, no? In what contexts today might this instruction be challenging to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Custom</PresentationFormat>
  <Paragraphs>56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Bebas Neue</vt:lpstr>
      <vt:lpstr>Calibri</vt:lpstr>
      <vt:lpstr>Glacial Indifference</vt:lpstr>
      <vt:lpstr>Glacial Indifference Bold</vt:lpstr>
      <vt:lpstr>Playfair Display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11_James Faith in Action: PowerPoint</dc:title>
  <dc:creator>Molly Burke</dc:creator>
  <cp:lastModifiedBy>Molly Burke</cp:lastModifiedBy>
  <cp:revision>2</cp:revision>
  <dcterms:created xsi:type="dcterms:W3CDTF">2006-08-16T00:00:00Z</dcterms:created>
  <dcterms:modified xsi:type="dcterms:W3CDTF">2023-05-19T03:43:42Z</dcterms:modified>
  <dc:identifier>DAFjU5h1Me0</dc:identifier>
</cp:coreProperties>
</file>