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Bebas Neue" panose="020B0606020202050201" pitchFamily="34" charset="0"/>
      <p:regular r:id="rId15"/>
    </p:embeddedFont>
    <p:embeddedFont>
      <p:font typeface="Calibri" panose="020F0502020204030204" pitchFamily="34" charset="0"/>
      <p:regular r:id="rId16"/>
      <p:bold r:id="rId17"/>
      <p:italic r:id="rId18"/>
      <p:boldItalic r:id="rId19"/>
    </p:embeddedFont>
    <p:embeddedFont>
      <p:font typeface="Glacial Indifference" panose="020B0604020202020204" charset="0"/>
      <p:regular r:id="rId20"/>
    </p:embeddedFont>
    <p:embeddedFont>
      <p:font typeface="Glacial Indifference Bold" panose="020B0604020202020204" charset="0"/>
      <p:regular r:id="rId21"/>
    </p:embeddedFont>
    <p:embeddedFont>
      <p:font typeface="Glacial Indifference Italics" panose="020B0604020202020204" charset="0"/>
      <p:regular r:id="rId22"/>
    </p:embeddedFont>
    <p:embeddedFont>
      <p:font typeface="Playfair Display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2830367" y="8631296"/>
            <a:ext cx="13054402" cy="994342"/>
            <a:chOff x="0" y="0"/>
            <a:chExt cx="13029672" cy="1031175"/>
          </a:xfrm>
        </p:grpSpPr>
        <p:sp>
          <p:nvSpPr>
            <p:cNvPr id="3" name="Freeform 3"/>
            <p:cNvSpPr/>
            <p:nvPr/>
          </p:nvSpPr>
          <p:spPr>
            <a:xfrm>
              <a:off x="31750" y="31750"/>
              <a:ext cx="12966172" cy="967675"/>
            </a:xfrm>
            <a:custGeom>
              <a:avLst/>
              <a:gdLst/>
              <a:ahLst/>
              <a:cxnLst/>
              <a:rect l="l" t="t" r="r" b="b"/>
              <a:pathLst>
                <a:path w="12966172" h="967675">
                  <a:moveTo>
                    <a:pt x="12873462" y="967675"/>
                  </a:moveTo>
                  <a:lnTo>
                    <a:pt x="92710" y="967675"/>
                  </a:lnTo>
                  <a:cubicBezTo>
                    <a:pt x="41910" y="967675"/>
                    <a:pt x="0" y="925765"/>
                    <a:pt x="0" y="874965"/>
                  </a:cubicBezTo>
                  <a:lnTo>
                    <a:pt x="0" y="92710"/>
                  </a:lnTo>
                  <a:cubicBezTo>
                    <a:pt x="0" y="41910"/>
                    <a:pt x="41910" y="0"/>
                    <a:pt x="92710" y="0"/>
                  </a:cubicBezTo>
                  <a:lnTo>
                    <a:pt x="12872192" y="0"/>
                  </a:lnTo>
                  <a:cubicBezTo>
                    <a:pt x="12922992" y="0"/>
                    <a:pt x="12964902" y="41910"/>
                    <a:pt x="12964902" y="92710"/>
                  </a:cubicBezTo>
                  <a:lnTo>
                    <a:pt x="12964902" y="873695"/>
                  </a:lnTo>
                  <a:cubicBezTo>
                    <a:pt x="12966172" y="925765"/>
                    <a:pt x="12924262" y="967675"/>
                    <a:pt x="12873462" y="967675"/>
                  </a:cubicBezTo>
                  <a:close/>
                </a:path>
              </a:pathLst>
            </a:custGeom>
            <a:solidFill>
              <a:srgbClr val="FBF3E4"/>
            </a:solidFill>
          </p:spPr>
        </p:sp>
        <p:sp>
          <p:nvSpPr>
            <p:cNvPr id="4" name="Freeform 4"/>
            <p:cNvSpPr/>
            <p:nvPr/>
          </p:nvSpPr>
          <p:spPr>
            <a:xfrm>
              <a:off x="0" y="0"/>
              <a:ext cx="13029671" cy="1031175"/>
            </a:xfrm>
            <a:custGeom>
              <a:avLst/>
              <a:gdLst/>
              <a:ahLst/>
              <a:cxnLst/>
              <a:rect l="l" t="t" r="r" b="b"/>
              <a:pathLst>
                <a:path w="13029671" h="1031175">
                  <a:moveTo>
                    <a:pt x="12905212" y="59690"/>
                  </a:moveTo>
                  <a:cubicBezTo>
                    <a:pt x="12940771" y="59690"/>
                    <a:pt x="12969982" y="88900"/>
                    <a:pt x="12969982" y="124460"/>
                  </a:cubicBezTo>
                  <a:lnTo>
                    <a:pt x="12969982" y="906715"/>
                  </a:lnTo>
                  <a:cubicBezTo>
                    <a:pt x="12969982" y="942275"/>
                    <a:pt x="12940771" y="971485"/>
                    <a:pt x="12905212" y="971485"/>
                  </a:cubicBezTo>
                  <a:lnTo>
                    <a:pt x="124460" y="971485"/>
                  </a:lnTo>
                  <a:cubicBezTo>
                    <a:pt x="88900" y="971485"/>
                    <a:pt x="59690" y="942275"/>
                    <a:pt x="59690" y="906715"/>
                  </a:cubicBezTo>
                  <a:lnTo>
                    <a:pt x="59690" y="124460"/>
                  </a:lnTo>
                  <a:cubicBezTo>
                    <a:pt x="59690" y="88900"/>
                    <a:pt x="88900" y="59690"/>
                    <a:pt x="124460" y="59690"/>
                  </a:cubicBezTo>
                  <a:lnTo>
                    <a:pt x="12905212" y="59690"/>
                  </a:lnTo>
                  <a:moveTo>
                    <a:pt x="12905212" y="0"/>
                  </a:moveTo>
                  <a:lnTo>
                    <a:pt x="124460" y="0"/>
                  </a:lnTo>
                  <a:cubicBezTo>
                    <a:pt x="55880" y="0"/>
                    <a:pt x="0" y="55880"/>
                    <a:pt x="0" y="124460"/>
                  </a:cubicBezTo>
                  <a:lnTo>
                    <a:pt x="0" y="906715"/>
                  </a:lnTo>
                  <a:cubicBezTo>
                    <a:pt x="0" y="975295"/>
                    <a:pt x="55880" y="1031175"/>
                    <a:pt x="124460" y="1031175"/>
                  </a:cubicBezTo>
                  <a:lnTo>
                    <a:pt x="12905212" y="1031175"/>
                  </a:lnTo>
                  <a:cubicBezTo>
                    <a:pt x="12973792" y="1031175"/>
                    <a:pt x="13029671" y="975295"/>
                    <a:pt x="13029671" y="906715"/>
                  </a:cubicBezTo>
                  <a:lnTo>
                    <a:pt x="13029671" y="124460"/>
                  </a:lnTo>
                  <a:cubicBezTo>
                    <a:pt x="13029671" y="55880"/>
                    <a:pt x="12973792" y="0"/>
                    <a:pt x="12905212" y="0"/>
                  </a:cubicBezTo>
                  <a:close/>
                </a:path>
              </a:pathLst>
            </a:custGeom>
            <a:solidFill>
              <a:srgbClr val="B2935B"/>
            </a:solidFill>
          </p:spPr>
        </p:sp>
      </p:grpSp>
      <p:sp>
        <p:nvSpPr>
          <p:cNvPr id="5" name="TextBox 5"/>
          <p:cNvSpPr txBox="1"/>
          <p:nvPr/>
        </p:nvSpPr>
        <p:spPr>
          <a:xfrm>
            <a:off x="3048000" y="8818764"/>
            <a:ext cx="12564252" cy="631455"/>
          </a:xfrm>
          <a:prstGeom prst="rect">
            <a:avLst/>
          </a:prstGeom>
        </p:spPr>
        <p:txBody>
          <a:bodyPr wrap="square" lIns="0" tIns="0" rIns="0" bIns="0" rtlCol="0" anchor="t">
            <a:spAutoFit/>
          </a:bodyPr>
          <a:lstStyle/>
          <a:p>
            <a:pPr algn="ctr">
              <a:lnSpc>
                <a:spcPts val="5127"/>
              </a:lnSpc>
            </a:pPr>
            <a:r>
              <a:rPr lang="en-US" sz="3662" spc="549" dirty="0">
                <a:solidFill>
                  <a:srgbClr val="B2935B"/>
                </a:solidFill>
                <a:latin typeface="Bebas Neue"/>
              </a:rPr>
              <a:t>Lesson 10: Faith in Action is charitable with resources</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Resources are not just money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175216" y="4104066"/>
            <a:ext cx="15937569" cy="24002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Bold"/>
              </a:rPr>
              <a:t>The parable of the talents in Matthew 25:14-30 reflects that Jesus expects us to USE all our resources wisely, GAINING more…so that we can DO more.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319167" y="3666180"/>
            <a:ext cx="17649665" cy="4007866"/>
          </a:xfrm>
          <a:prstGeom prst="rect">
            <a:avLst/>
          </a:prstGeom>
        </p:spPr>
        <p:txBody>
          <a:bodyPr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Who were these rich that James is addressing in Chapter 5?</a:t>
            </a:r>
          </a:p>
          <a:p>
            <a:pPr marL="1185546" lvl="1" indent="-742950">
              <a:lnSpc>
                <a:spcPts val="6437"/>
              </a:lnSpc>
              <a:buFont typeface="+mj-lt"/>
              <a:buAutoNum type="arabicPeriod"/>
            </a:pPr>
            <a:r>
              <a:rPr lang="en-US" sz="4100" dirty="0">
                <a:solidFill>
                  <a:srgbClr val="563A3A"/>
                </a:solidFill>
                <a:latin typeface="Glacial Indifference"/>
              </a:rPr>
              <a:t>Why does James reprimand the “greedy rich” to weep and howl?</a:t>
            </a:r>
          </a:p>
          <a:p>
            <a:pPr marL="1185546" lvl="1" indent="-742950">
              <a:lnSpc>
                <a:spcPts val="6437"/>
              </a:lnSpc>
              <a:buFont typeface="+mj-lt"/>
              <a:buAutoNum type="arabicPeriod"/>
            </a:pPr>
            <a:r>
              <a:rPr lang="en-US" sz="4100" dirty="0">
                <a:solidFill>
                  <a:srgbClr val="563A3A"/>
                </a:solidFill>
                <a:latin typeface="Glacial Indifference"/>
              </a:rPr>
              <a:t>Is there a difference between the “greedy rich” and rich? What does James tell the rich to glory in? (See 1:9-11)</a:t>
            </a:r>
          </a:p>
          <a:p>
            <a:pPr marL="1185546" lvl="1" indent="-742950">
              <a:lnSpc>
                <a:spcPts val="6437"/>
              </a:lnSpc>
              <a:buFont typeface="+mj-lt"/>
              <a:buAutoNum type="arabicPeriod"/>
            </a:pPr>
            <a:r>
              <a:rPr lang="en-US" sz="4100" dirty="0">
                <a:solidFill>
                  <a:srgbClr val="563A3A"/>
                </a:solidFill>
                <a:latin typeface="Glacial Indifference"/>
              </a:rPr>
              <a:t>Can a poor man be rich? (See 2:5) What does James mean in this verse?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14459" y="3304830"/>
            <a:ext cx="18059082" cy="5627116"/>
          </a:xfrm>
          <a:prstGeom prst="rect">
            <a:avLst/>
          </a:prstGeom>
        </p:spPr>
        <p:txBody>
          <a:bodyPr lIns="0" tIns="0" rIns="0" bIns="0" rtlCol="0" anchor="t">
            <a:spAutoFit/>
          </a:bodyPr>
          <a:lstStyle/>
          <a:p>
            <a:pPr>
              <a:lnSpc>
                <a:spcPts val="6437"/>
              </a:lnSpc>
            </a:pPr>
            <a:r>
              <a:rPr lang="en-US" sz="4100">
                <a:solidFill>
                  <a:srgbClr val="563A3A"/>
                </a:solidFill>
                <a:latin typeface="Glacial Indifference"/>
              </a:rPr>
              <a:t>   5.Do I use my money in a charitable, non-greedy way? To whom does my </a:t>
            </a:r>
          </a:p>
          <a:p>
            <a:pPr>
              <a:lnSpc>
                <a:spcPts val="6437"/>
              </a:lnSpc>
            </a:pPr>
            <a:r>
              <a:rPr lang="en-US" sz="4100">
                <a:solidFill>
                  <a:srgbClr val="563A3A"/>
                </a:solidFill>
                <a:latin typeface="Glacial Indifference"/>
              </a:rPr>
              <a:t>      money actually belong?</a:t>
            </a:r>
          </a:p>
          <a:p>
            <a:pPr>
              <a:lnSpc>
                <a:spcPts val="6437"/>
              </a:lnSpc>
            </a:pPr>
            <a:r>
              <a:rPr lang="en-US" sz="4100">
                <a:solidFill>
                  <a:srgbClr val="563A3A"/>
                </a:solidFill>
                <a:latin typeface="Glacial Indifference"/>
              </a:rPr>
              <a:t>   6.What resources do I have in addition to money?</a:t>
            </a:r>
          </a:p>
          <a:p>
            <a:pPr>
              <a:lnSpc>
                <a:spcPts val="6437"/>
              </a:lnSpc>
            </a:pPr>
            <a:r>
              <a:rPr lang="en-US" sz="4100">
                <a:solidFill>
                  <a:srgbClr val="563A3A"/>
                </a:solidFill>
                <a:latin typeface="Glacial Indifference"/>
              </a:rPr>
              <a:t>   7.How can I plan this next week to use my resources in a charitable way for </a:t>
            </a:r>
          </a:p>
          <a:p>
            <a:pPr>
              <a:lnSpc>
                <a:spcPts val="6437"/>
              </a:lnSpc>
            </a:pPr>
            <a:r>
              <a:rPr lang="en-US" sz="4100">
                <a:solidFill>
                  <a:srgbClr val="563A3A"/>
                </a:solidFill>
                <a:latin typeface="Glacial Indifference"/>
              </a:rPr>
              <a:t>     Jesus?</a:t>
            </a:r>
          </a:p>
          <a:p>
            <a:pPr>
              <a:lnSpc>
                <a:spcPts val="6437"/>
              </a:lnSpc>
            </a:pPr>
            <a:r>
              <a:rPr lang="en-US" sz="4100">
                <a:solidFill>
                  <a:srgbClr val="563A3A"/>
                </a:solidFill>
                <a:latin typeface="Glacial Indifference"/>
              </a:rPr>
              <a:t>   8.James calls the rich to view wealth through the viewpoint of eternity. How </a:t>
            </a:r>
          </a:p>
          <a:p>
            <a:pPr>
              <a:lnSpc>
                <a:spcPts val="6437"/>
              </a:lnSpc>
            </a:pPr>
            <a:r>
              <a:rPr lang="en-US" sz="4100">
                <a:solidFill>
                  <a:srgbClr val="563A3A"/>
                </a:solidFill>
                <a:latin typeface="Glacial Indifference"/>
              </a:rPr>
              <a:t>      might we steward our wealth differently with this in mind?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770602"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Come now, you rich people, weep and howl for your miseries which are coming upon you. Your riches have rotted and your garments have become motheaten. Your gold and your silver have corroded, and their corrosion will serve as a testimony against you and will consume your flesh like fire. It is in the last days that you have stored up your treasure! Behold, the pay of the laborers who mowed your fields,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48937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5:1-6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Italics"/>
              </a:rPr>
              <a:t>and</a:t>
            </a:r>
            <a:r>
              <a:rPr lang="en-US" sz="4733">
                <a:solidFill>
                  <a:srgbClr val="563A3A"/>
                </a:solidFill>
                <a:latin typeface="Glacial Indifference"/>
              </a:rPr>
              <a:t> which has been withheld by you, cries out against you; and the outcry of those who did the harvesting has reached the ears of the Lord of armies. You have lived for pleasure on the earth and lived luxuriously; you have fattened your hearts in a day of slaughter. You have condemned and put to death the righteous person; he offers you no resistance.</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48937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5:1-6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It's not the money, it's the greed</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3808198"/>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What do the "greedy rich" look like?</a:t>
            </a:r>
          </a:p>
          <a:p>
            <a:pPr marL="1081065" lvl="1" indent="-540532">
              <a:lnSpc>
                <a:spcPts val="6309"/>
              </a:lnSpc>
              <a:buFont typeface="Arial"/>
              <a:buChar char="•"/>
            </a:pPr>
            <a:r>
              <a:rPr lang="en-US" sz="5007" u="sng">
                <a:solidFill>
                  <a:srgbClr val="563A3A"/>
                </a:solidFill>
                <a:latin typeface="Glacial Indifference"/>
              </a:rPr>
              <a:t>Hoarding</a:t>
            </a:r>
            <a:r>
              <a:rPr lang="en-US" sz="5007">
                <a:solidFill>
                  <a:srgbClr val="563A3A"/>
                </a:solidFill>
                <a:latin typeface="Glacial Indifference"/>
              </a:rPr>
              <a:t> which leads to miseries. </a:t>
            </a:r>
            <a:r>
              <a:rPr lang="en-US" sz="5007">
                <a:solidFill>
                  <a:srgbClr val="563A3A"/>
                </a:solidFill>
                <a:latin typeface="Glacial Indifference Bold"/>
              </a:rPr>
              <a:t>(5:1-3)</a:t>
            </a:r>
          </a:p>
          <a:p>
            <a:pPr marL="1081065" lvl="1" indent="-540532">
              <a:lnSpc>
                <a:spcPts val="6309"/>
              </a:lnSpc>
              <a:buFont typeface="Arial"/>
              <a:buChar char="•"/>
            </a:pPr>
            <a:r>
              <a:rPr lang="en-US" sz="5007" u="sng">
                <a:solidFill>
                  <a:srgbClr val="563A3A"/>
                </a:solidFill>
                <a:latin typeface="Glacial Indifference"/>
              </a:rPr>
              <a:t>Injustice</a:t>
            </a:r>
            <a:r>
              <a:rPr lang="en-US" sz="5007">
                <a:solidFill>
                  <a:srgbClr val="563A3A"/>
                </a:solidFill>
                <a:latin typeface="Glacial Indifference"/>
              </a:rPr>
              <a:t> for withholding due wages. </a:t>
            </a:r>
            <a:r>
              <a:rPr lang="en-US" sz="5007">
                <a:solidFill>
                  <a:srgbClr val="563A3A"/>
                </a:solidFill>
                <a:latin typeface="Glacial Indifference Bold"/>
              </a:rPr>
              <a:t>(5:4)</a:t>
            </a:r>
          </a:p>
          <a:p>
            <a:pPr marL="1081065" lvl="1" indent="-540532" algn="l">
              <a:lnSpc>
                <a:spcPts val="6309"/>
              </a:lnSpc>
              <a:buFont typeface="Arial"/>
              <a:buChar char="•"/>
            </a:pPr>
            <a:r>
              <a:rPr lang="en-US" sz="5007" u="sng">
                <a:solidFill>
                  <a:srgbClr val="563A3A"/>
                </a:solidFill>
                <a:latin typeface="Glacial Indifference"/>
              </a:rPr>
              <a:t>Self-deception</a:t>
            </a:r>
            <a:r>
              <a:rPr lang="en-US" sz="5007">
                <a:solidFill>
                  <a:srgbClr val="563A3A"/>
                </a:solidFill>
                <a:latin typeface="Glacial Indifference"/>
              </a:rPr>
              <a:t> because the arrogant believe they are quite secure, when, in fact they are about to be slaughtered. </a:t>
            </a:r>
            <a:r>
              <a:rPr lang="en-US" sz="5007">
                <a:solidFill>
                  <a:srgbClr val="563A3A"/>
                </a:solidFill>
                <a:latin typeface="Glacial Indifference Bold"/>
              </a:rPr>
              <a:t>(5:5)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3701" y="5721368"/>
            <a:ext cx="3482150" cy="4114800"/>
          </a:xfrm>
          <a:prstGeom prst="rect">
            <a:avLst/>
          </a:prstGeom>
        </p:spPr>
      </p:pic>
      <p:sp>
        <p:nvSpPr>
          <p:cNvPr id="5" name="TextBox 5"/>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Rich imagery and harsh language describe the greedy rich</a:t>
            </a:r>
          </a:p>
        </p:txBody>
      </p:sp>
      <p:sp>
        <p:nvSpPr>
          <p:cNvPr id="6" name="TextBox 6"/>
          <p:cNvSpPr txBox="1"/>
          <p:nvPr/>
        </p:nvSpPr>
        <p:spPr>
          <a:xfrm>
            <a:off x="4704630" y="5105400"/>
            <a:ext cx="8878741" cy="8000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Why </a:t>
            </a:r>
            <a:r>
              <a:rPr lang="en-US" sz="5007" u="sng">
                <a:solidFill>
                  <a:srgbClr val="563A3A"/>
                </a:solidFill>
                <a:latin typeface="Glacial Indifference"/>
              </a:rPr>
              <a:t>weeping</a:t>
            </a:r>
            <a:r>
              <a:rPr lang="en-US" sz="5007">
                <a:solidFill>
                  <a:srgbClr val="563A3A"/>
                </a:solidFill>
                <a:latin typeface="Glacial Indifference"/>
              </a:rPr>
              <a:t> and </a:t>
            </a:r>
            <a:r>
              <a:rPr lang="en-US" sz="5007" u="sng">
                <a:solidFill>
                  <a:srgbClr val="563A3A"/>
                </a:solidFill>
                <a:latin typeface="Glacial Indifference"/>
              </a:rPr>
              <a:t>howling?</a:t>
            </a:r>
            <a:r>
              <a:rPr lang="en-US" sz="5007">
                <a:solidFill>
                  <a:srgbClr val="563A3A"/>
                </a:solidFill>
                <a:latin typeface="Glacial Indifference"/>
              </a:rPr>
              <a:t> </a:t>
            </a:r>
            <a:r>
              <a:rPr lang="en-US" sz="5007">
                <a:solidFill>
                  <a:srgbClr val="563A3A"/>
                </a:solidFill>
                <a:latin typeface="Glacial Indifference Bold"/>
              </a:rPr>
              <a:t>(5:1)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30035" y="6351132"/>
            <a:ext cx="7315200" cy="3438144"/>
          </a:xfrm>
          <a:prstGeom prst="rect">
            <a:avLst/>
          </a:prstGeom>
        </p:spPr>
      </p:pic>
      <p:sp>
        <p:nvSpPr>
          <p:cNvPr id="5" name="TextBox 5"/>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Rich imagery and harsh language describe the greedy rich</a:t>
            </a:r>
          </a:p>
        </p:txBody>
      </p:sp>
      <p:sp>
        <p:nvSpPr>
          <p:cNvPr id="6" name="TextBox 6"/>
          <p:cNvSpPr txBox="1"/>
          <p:nvPr/>
        </p:nvSpPr>
        <p:spPr>
          <a:xfrm>
            <a:off x="1614527" y="5105400"/>
            <a:ext cx="15058945" cy="1600145"/>
          </a:xfrm>
          <a:prstGeom prst="rect">
            <a:avLst/>
          </a:prstGeom>
        </p:spPr>
        <p:txBody>
          <a:bodyPr lIns="0" tIns="0" rIns="0" bIns="0" rtlCol="0" anchor="t">
            <a:spAutoFit/>
          </a:bodyPr>
          <a:lstStyle/>
          <a:p>
            <a:pPr algn="l">
              <a:lnSpc>
                <a:spcPts val="6309"/>
              </a:lnSpc>
            </a:pPr>
            <a:r>
              <a:rPr lang="en-US" sz="5007" u="sng">
                <a:solidFill>
                  <a:srgbClr val="563A3A"/>
                </a:solidFill>
                <a:latin typeface="Glacial Indifference"/>
              </a:rPr>
              <a:t>Imagery</a:t>
            </a:r>
            <a:r>
              <a:rPr lang="en-US" sz="5007">
                <a:solidFill>
                  <a:srgbClr val="563A3A"/>
                </a:solidFill>
                <a:latin typeface="Glacial Indifference"/>
              </a:rPr>
              <a:t> of the moth flits from Jesus (</a:t>
            </a:r>
            <a:r>
              <a:rPr lang="en-US" sz="5007">
                <a:solidFill>
                  <a:srgbClr val="563A3A"/>
                </a:solidFill>
                <a:latin typeface="Glacial Indifference Bold"/>
              </a:rPr>
              <a:t>Matthew 6:19) </a:t>
            </a:r>
            <a:r>
              <a:rPr lang="en-US" sz="5007">
                <a:solidFill>
                  <a:srgbClr val="563A3A"/>
                </a:solidFill>
                <a:latin typeface="Glacial Indifference"/>
              </a:rPr>
              <a:t>to James</a:t>
            </a:r>
            <a:r>
              <a:rPr lang="en-US" sz="5007">
                <a:solidFill>
                  <a:srgbClr val="563A3A"/>
                </a:solidFill>
                <a:latin typeface="Glacial Indifference Bold"/>
              </a:rPr>
              <a:t> (5:2)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1614527" y="5105400"/>
            <a:ext cx="15058945" cy="1600145"/>
          </a:xfrm>
          <a:prstGeom prst="rect">
            <a:avLst/>
          </a:prstGeom>
        </p:spPr>
        <p:txBody>
          <a:bodyPr lIns="0" tIns="0" rIns="0" bIns="0" rtlCol="0" anchor="t">
            <a:spAutoFit/>
          </a:bodyPr>
          <a:lstStyle/>
          <a:p>
            <a:pPr algn="l">
              <a:lnSpc>
                <a:spcPts val="6309"/>
              </a:lnSpc>
            </a:pPr>
            <a:r>
              <a:rPr lang="en-US" sz="5007" u="sng">
                <a:solidFill>
                  <a:srgbClr val="563A3A"/>
                </a:solidFill>
                <a:latin typeface="Glacial Indifference"/>
              </a:rPr>
              <a:t>Personification</a:t>
            </a:r>
            <a:r>
              <a:rPr lang="en-US" sz="5007">
                <a:solidFill>
                  <a:srgbClr val="563A3A"/>
                </a:solidFill>
                <a:latin typeface="Glacial Indifference"/>
              </a:rPr>
              <a:t> paint a word picture of the horror of greed-gained wealth. (</a:t>
            </a:r>
            <a:r>
              <a:rPr lang="en-US" sz="5007">
                <a:solidFill>
                  <a:srgbClr val="563A3A"/>
                </a:solidFill>
                <a:latin typeface="Glacial Indifference Bold"/>
              </a:rPr>
              <a:t>5:3,5)</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543893" y="5924522"/>
            <a:ext cx="2990369" cy="419700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74080" y="7006218"/>
            <a:ext cx="2741476" cy="3115313"/>
          </a:xfrm>
          <a:prstGeom prst="rect">
            <a:avLst/>
          </a:prstGeom>
        </p:spPr>
      </p:pic>
      <p:pic>
        <p:nvPicPr>
          <p:cNvPr id="7" name="Picture 7"/>
          <p:cNvPicPr>
            <a:picLocks noChangeAspect="1"/>
          </p:cNvPicPr>
          <p:nvPr/>
        </p:nvPicPr>
        <p:blipFill>
          <a:blip r:embed="rId8"/>
          <a:srcRect/>
          <a:stretch>
            <a:fillRect/>
          </a:stretch>
        </p:blipFill>
        <p:spPr>
          <a:xfrm>
            <a:off x="459884" y="6705545"/>
            <a:ext cx="5285859" cy="3415986"/>
          </a:xfrm>
          <a:prstGeom prst="rect">
            <a:avLst/>
          </a:prstGeom>
        </p:spPr>
      </p:pic>
      <p:sp>
        <p:nvSpPr>
          <p:cNvPr id="8" name="TextBox 8"/>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Rich imagery and harsh language describe the greedy rich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Resources are not just money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16001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Although James addresses the </a:t>
            </a:r>
            <a:r>
              <a:rPr lang="en-US" sz="5007" u="sng">
                <a:solidFill>
                  <a:srgbClr val="563A3A"/>
                </a:solidFill>
                <a:latin typeface="Glacial Indifference"/>
              </a:rPr>
              <a:t>Resources</a:t>
            </a:r>
            <a:r>
              <a:rPr lang="en-US" sz="5007">
                <a:solidFill>
                  <a:srgbClr val="563A3A"/>
                </a:solidFill>
                <a:latin typeface="Glacial Indifference"/>
              </a:rPr>
              <a:t> of "</a:t>
            </a:r>
            <a:r>
              <a:rPr lang="en-US" sz="5007">
                <a:solidFill>
                  <a:srgbClr val="563A3A"/>
                </a:solidFill>
                <a:latin typeface="Glacial Indifference Italics"/>
              </a:rPr>
              <a:t>you rich,"</a:t>
            </a:r>
            <a:r>
              <a:rPr lang="en-US" sz="5007">
                <a:solidFill>
                  <a:srgbClr val="563A3A"/>
                </a:solidFill>
                <a:latin typeface="Glacial Indifference"/>
              </a:rPr>
              <a:t> can </a:t>
            </a:r>
            <a:r>
              <a:rPr lang="en-US" sz="5007">
                <a:solidFill>
                  <a:srgbClr val="563A3A"/>
                </a:solidFill>
                <a:latin typeface="Glacial Indifference Italics"/>
              </a:rPr>
              <a:t>rich</a:t>
            </a:r>
            <a:r>
              <a:rPr lang="en-US" sz="5007">
                <a:solidFill>
                  <a:srgbClr val="563A3A"/>
                </a:solidFill>
                <a:latin typeface="Glacial Indifference"/>
              </a:rPr>
              <a:t> be described in other ways?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Resources are not just money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Although James addresses the </a:t>
            </a:r>
            <a:r>
              <a:rPr lang="en-US" sz="5007" u="sng">
                <a:solidFill>
                  <a:srgbClr val="563A3A"/>
                </a:solidFill>
                <a:latin typeface="Glacial Indifference"/>
              </a:rPr>
              <a:t>Resources</a:t>
            </a:r>
            <a:r>
              <a:rPr lang="en-US" sz="5007">
                <a:solidFill>
                  <a:srgbClr val="563A3A"/>
                </a:solidFill>
                <a:latin typeface="Glacial Indifference"/>
              </a:rPr>
              <a:t> of "</a:t>
            </a:r>
            <a:r>
              <a:rPr lang="en-US" sz="5007">
                <a:solidFill>
                  <a:srgbClr val="563A3A"/>
                </a:solidFill>
                <a:latin typeface="Glacial Indifference Italics"/>
              </a:rPr>
              <a:t>you rich,"</a:t>
            </a:r>
            <a:r>
              <a:rPr lang="en-US" sz="5007">
                <a:solidFill>
                  <a:srgbClr val="563A3A"/>
                </a:solidFill>
                <a:latin typeface="Glacial Indifference"/>
              </a:rPr>
              <a:t> can </a:t>
            </a:r>
            <a:r>
              <a:rPr lang="en-US" sz="5007">
                <a:solidFill>
                  <a:srgbClr val="563A3A"/>
                </a:solidFill>
                <a:latin typeface="Glacial Indifference Italics"/>
              </a:rPr>
              <a:t>rich</a:t>
            </a:r>
            <a:r>
              <a:rPr lang="en-US" sz="5007">
                <a:solidFill>
                  <a:srgbClr val="563A3A"/>
                </a:solidFill>
                <a:latin typeface="Glacial Indifference"/>
              </a:rPr>
              <a:t> be described in other ways?</a:t>
            </a:r>
          </a:p>
          <a:p>
            <a:pPr marL="1081065" lvl="1" indent="-540532">
              <a:lnSpc>
                <a:spcPts val="6309"/>
              </a:lnSpc>
              <a:buFont typeface="Arial"/>
              <a:buChar char="•"/>
            </a:pPr>
            <a:r>
              <a:rPr lang="en-US" sz="5007">
                <a:solidFill>
                  <a:srgbClr val="563A3A"/>
                </a:solidFill>
                <a:latin typeface="Glacial Indifference"/>
              </a:rPr>
              <a:t>Time - Every person has the same amount given to us by God each day.</a:t>
            </a:r>
          </a:p>
          <a:p>
            <a:pPr marL="1081065" lvl="1" indent="-540532" algn="l">
              <a:lnSpc>
                <a:spcPts val="6309"/>
              </a:lnSpc>
              <a:buFont typeface="Arial"/>
              <a:buChar char="•"/>
            </a:pPr>
            <a:r>
              <a:rPr lang="en-US" sz="5007">
                <a:solidFill>
                  <a:srgbClr val="563A3A"/>
                </a:solidFill>
                <a:latin typeface="Glacial Indifference"/>
              </a:rPr>
              <a:t>Influence - What a resource this can be when used wisely!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597</Words>
  <Application>Microsoft Office PowerPoint</Application>
  <PresentationFormat>Custom</PresentationFormat>
  <Paragraphs>47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Glacial Indifference Italics</vt:lpstr>
      <vt:lpstr>Bebas Neue</vt:lpstr>
      <vt:lpstr>Playfair Display Bold</vt:lpstr>
      <vt:lpstr>Glacial Indifference Bold</vt:lpstr>
      <vt:lpstr>Glacial Indifference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10_James Faith in Action: PowerPoint</dc:title>
  <cp:lastModifiedBy>Molly Burke</cp:lastModifiedBy>
  <cp:revision>2</cp:revision>
  <dcterms:created xsi:type="dcterms:W3CDTF">2006-08-16T00:00:00Z</dcterms:created>
  <dcterms:modified xsi:type="dcterms:W3CDTF">2023-05-11T20:50:25Z</dcterms:modified>
  <dc:identifier>DAFio7D45lA</dc:identifier>
</cp:coreProperties>
</file>