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Bebas Neue" panose="020B0606020202050201" pitchFamily="34" charset="0"/>
      <p:regular r:id="rId20"/>
    </p:embeddedFont>
    <p:embeddedFont>
      <p:font typeface="Calibri" panose="020F0502020204030204" pitchFamily="34" charset="0"/>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embeddedFont>
    <p:embeddedFont>
      <p:font typeface="Glacial Indifference Italics" panose="020B0604020202020204" charset="0"/>
      <p:regular r:id="rId27"/>
    </p:embeddedFont>
    <p:embeddedFont>
      <p:font typeface="Playfair Display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3170290" y="8761129"/>
            <a:ext cx="11928370" cy="994342"/>
            <a:chOff x="0" y="0"/>
            <a:chExt cx="12370233" cy="1031175"/>
          </a:xfrm>
        </p:grpSpPr>
        <p:sp>
          <p:nvSpPr>
            <p:cNvPr id="3" name="Freeform 3"/>
            <p:cNvSpPr/>
            <p:nvPr/>
          </p:nvSpPr>
          <p:spPr>
            <a:xfrm>
              <a:off x="31750" y="31750"/>
              <a:ext cx="12306733" cy="967675"/>
            </a:xfrm>
            <a:custGeom>
              <a:avLst/>
              <a:gdLst/>
              <a:ahLst/>
              <a:cxnLst/>
              <a:rect l="l" t="t" r="r" b="b"/>
              <a:pathLst>
                <a:path w="12306733" h="967675">
                  <a:moveTo>
                    <a:pt x="12214023" y="967675"/>
                  </a:moveTo>
                  <a:lnTo>
                    <a:pt x="92710" y="967675"/>
                  </a:lnTo>
                  <a:cubicBezTo>
                    <a:pt x="41910" y="967675"/>
                    <a:pt x="0" y="925765"/>
                    <a:pt x="0" y="874965"/>
                  </a:cubicBezTo>
                  <a:lnTo>
                    <a:pt x="0" y="92710"/>
                  </a:lnTo>
                  <a:cubicBezTo>
                    <a:pt x="0" y="41910"/>
                    <a:pt x="41910" y="0"/>
                    <a:pt x="92710" y="0"/>
                  </a:cubicBezTo>
                  <a:lnTo>
                    <a:pt x="12212754" y="0"/>
                  </a:lnTo>
                  <a:cubicBezTo>
                    <a:pt x="12263554" y="0"/>
                    <a:pt x="12305464" y="41910"/>
                    <a:pt x="12305464" y="92710"/>
                  </a:cubicBezTo>
                  <a:lnTo>
                    <a:pt x="12305464" y="873695"/>
                  </a:lnTo>
                  <a:cubicBezTo>
                    <a:pt x="12306733" y="925765"/>
                    <a:pt x="12264823" y="967675"/>
                    <a:pt x="12214023" y="967675"/>
                  </a:cubicBezTo>
                  <a:close/>
                </a:path>
              </a:pathLst>
            </a:custGeom>
            <a:solidFill>
              <a:srgbClr val="FBF3E4"/>
            </a:solidFill>
          </p:spPr>
        </p:sp>
        <p:sp>
          <p:nvSpPr>
            <p:cNvPr id="4" name="Freeform 4"/>
            <p:cNvSpPr/>
            <p:nvPr/>
          </p:nvSpPr>
          <p:spPr>
            <a:xfrm>
              <a:off x="0" y="0"/>
              <a:ext cx="12370233" cy="1031175"/>
            </a:xfrm>
            <a:custGeom>
              <a:avLst/>
              <a:gdLst/>
              <a:ahLst/>
              <a:cxnLst/>
              <a:rect l="l" t="t" r="r" b="b"/>
              <a:pathLst>
                <a:path w="12370233" h="1031175">
                  <a:moveTo>
                    <a:pt x="12245773" y="59690"/>
                  </a:moveTo>
                  <a:cubicBezTo>
                    <a:pt x="12281333" y="59690"/>
                    <a:pt x="12310543" y="88900"/>
                    <a:pt x="12310543" y="124460"/>
                  </a:cubicBezTo>
                  <a:lnTo>
                    <a:pt x="12310543" y="906715"/>
                  </a:lnTo>
                  <a:cubicBezTo>
                    <a:pt x="12310543" y="942275"/>
                    <a:pt x="12281333" y="971485"/>
                    <a:pt x="12245773" y="971485"/>
                  </a:cubicBezTo>
                  <a:lnTo>
                    <a:pt x="124460" y="971485"/>
                  </a:lnTo>
                  <a:cubicBezTo>
                    <a:pt x="88900" y="971485"/>
                    <a:pt x="59690" y="942275"/>
                    <a:pt x="59690" y="906715"/>
                  </a:cubicBezTo>
                  <a:lnTo>
                    <a:pt x="59690" y="124460"/>
                  </a:lnTo>
                  <a:cubicBezTo>
                    <a:pt x="59690" y="88900"/>
                    <a:pt x="88900" y="59690"/>
                    <a:pt x="124460" y="59690"/>
                  </a:cubicBezTo>
                  <a:lnTo>
                    <a:pt x="12245773" y="59690"/>
                  </a:lnTo>
                  <a:moveTo>
                    <a:pt x="12245773" y="0"/>
                  </a:moveTo>
                  <a:lnTo>
                    <a:pt x="124460" y="0"/>
                  </a:lnTo>
                  <a:cubicBezTo>
                    <a:pt x="55880" y="0"/>
                    <a:pt x="0" y="55880"/>
                    <a:pt x="0" y="124460"/>
                  </a:cubicBezTo>
                  <a:lnTo>
                    <a:pt x="0" y="906715"/>
                  </a:lnTo>
                  <a:cubicBezTo>
                    <a:pt x="0" y="975295"/>
                    <a:pt x="55880" y="1031175"/>
                    <a:pt x="124460" y="1031175"/>
                  </a:cubicBezTo>
                  <a:lnTo>
                    <a:pt x="12245773" y="1031175"/>
                  </a:lnTo>
                  <a:cubicBezTo>
                    <a:pt x="12314354" y="1031175"/>
                    <a:pt x="12370233" y="975295"/>
                    <a:pt x="12370233" y="906715"/>
                  </a:cubicBezTo>
                  <a:lnTo>
                    <a:pt x="12370233" y="124460"/>
                  </a:lnTo>
                  <a:cubicBezTo>
                    <a:pt x="12370233" y="55880"/>
                    <a:pt x="12314354" y="0"/>
                    <a:pt x="12245773" y="0"/>
                  </a:cubicBezTo>
                  <a:close/>
                </a:path>
              </a:pathLst>
            </a:custGeom>
            <a:solidFill>
              <a:srgbClr val="B2935B"/>
            </a:solidFill>
          </p:spPr>
        </p:sp>
      </p:grpSp>
      <p:sp>
        <p:nvSpPr>
          <p:cNvPr id="5" name="TextBox 5"/>
          <p:cNvSpPr txBox="1"/>
          <p:nvPr/>
        </p:nvSpPr>
        <p:spPr>
          <a:xfrm>
            <a:off x="3442806" y="8948597"/>
            <a:ext cx="11383338"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8: Faith in Action Does not love the world</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614762" y="5105400"/>
            <a:ext cx="15644538" cy="24002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Why you do not have.</a:t>
            </a:r>
          </a:p>
          <a:p>
            <a:pPr marL="1081065" lvl="1" indent="-540532" algn="l">
              <a:lnSpc>
                <a:spcPts val="6309"/>
              </a:lnSpc>
              <a:buFont typeface="Arial"/>
              <a:buChar char="•"/>
            </a:pPr>
            <a:r>
              <a:rPr lang="en-US" sz="5007">
                <a:solidFill>
                  <a:srgbClr val="563A3A"/>
                </a:solidFill>
                <a:latin typeface="Glacial Indifference"/>
              </a:rPr>
              <a:t>It is not God’s will to answer prayer that enables sinful behavior.</a:t>
            </a:r>
          </a:p>
        </p:txBody>
      </p:sp>
      <p:sp>
        <p:nvSpPr>
          <p:cNvPr id="5" name="TextBox 5"/>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We are called out of </a:t>
            </a:r>
          </a:p>
          <a:p>
            <a:pPr marL="0" lvl="0" indent="0" algn="ctr">
              <a:lnSpc>
                <a:spcPts val="9600"/>
              </a:lnSpc>
              <a:spcBef>
                <a:spcPct val="0"/>
              </a:spcBef>
            </a:pPr>
            <a:r>
              <a:rPr lang="en-US" sz="8000">
                <a:solidFill>
                  <a:srgbClr val="B2935B"/>
                </a:solidFill>
                <a:latin typeface="Glacial Indifference Bold"/>
              </a:rPr>
              <a:t>spiritual adultery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512496" y="5105400"/>
            <a:ext cx="1526300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What happens when the bride of Christ fall in love with the world?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We are called out of </a:t>
            </a:r>
          </a:p>
          <a:p>
            <a:pPr marL="0" lvl="0" indent="0" algn="ctr">
              <a:lnSpc>
                <a:spcPts val="9600"/>
              </a:lnSpc>
              <a:spcBef>
                <a:spcPct val="0"/>
              </a:spcBef>
            </a:pPr>
            <a:r>
              <a:rPr lang="en-US" sz="8000">
                <a:solidFill>
                  <a:srgbClr val="B2935B"/>
                </a:solidFill>
                <a:latin typeface="Glacial Indifference Bold"/>
              </a:rPr>
              <a:t>spiritual adultery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512496" y="5105400"/>
            <a:ext cx="15263008" cy="8000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Friendship with the world is hostility toward God.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We are called out of </a:t>
            </a:r>
          </a:p>
          <a:p>
            <a:pPr marL="0" lvl="0" indent="0" algn="ctr">
              <a:lnSpc>
                <a:spcPts val="9600"/>
              </a:lnSpc>
              <a:spcBef>
                <a:spcPct val="0"/>
              </a:spcBef>
            </a:pPr>
            <a:r>
              <a:rPr lang="en-US" sz="8000">
                <a:solidFill>
                  <a:srgbClr val="B2935B"/>
                </a:solidFill>
                <a:latin typeface="Glacial Indifference Bold"/>
              </a:rPr>
              <a:t>spiritual adultery</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512496" y="5105400"/>
            <a:ext cx="15263008" cy="16001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Our God is a jealous God and wants our relationship with Him to be faithful.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But God gives a greater grace.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5105400"/>
            <a:ext cx="15644538" cy="8000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God moves from stinging rebuke to open arms.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But God gives a greater grace.</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5105400"/>
            <a:ext cx="15644538" cy="800045"/>
          </a:xfrm>
          <a:prstGeom prst="rect">
            <a:avLst/>
          </a:prstGeom>
        </p:spPr>
        <p:txBody>
          <a:bodyPr lIns="0" tIns="0" rIns="0" bIns="0" rtlCol="0" anchor="t">
            <a:spAutoFit/>
          </a:bodyPr>
          <a:lstStyle/>
          <a:p>
            <a:pPr algn="l">
              <a:lnSpc>
                <a:spcPts val="6309"/>
              </a:lnSpc>
            </a:pPr>
            <a:r>
              <a:rPr lang="en-US" sz="5007">
                <a:solidFill>
                  <a:srgbClr val="563A3A"/>
                </a:solidFill>
                <a:latin typeface="Glacial Indifference"/>
              </a:rPr>
              <a:t>Therefore, let us humble ourselves before God.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4459" y="3265114"/>
            <a:ext cx="18059082" cy="4459554"/>
          </a:xfrm>
          <a:prstGeom prst="rect">
            <a:avLst/>
          </a:prstGeom>
        </p:spPr>
        <p:txBody>
          <a:bodyPr lIns="0" tIns="0" rIns="0" bIns="0" rtlCol="0" anchor="t">
            <a:spAutoFit/>
          </a:bodyPr>
          <a:lstStyle/>
          <a:p>
            <a:pPr marL="1185546" lvl="1" indent="-742950">
              <a:lnSpc>
                <a:spcPts val="8979"/>
              </a:lnSpc>
              <a:buFont typeface="+mj-lt"/>
              <a:buAutoNum type="arabicPeriod"/>
            </a:pPr>
            <a:r>
              <a:rPr lang="en-US" sz="4100" dirty="0">
                <a:solidFill>
                  <a:srgbClr val="563A3A"/>
                </a:solidFill>
                <a:latin typeface="Glacial Indifference"/>
              </a:rPr>
              <a:t>Do you struggle more with physical or spiritual quarreling?</a:t>
            </a:r>
          </a:p>
          <a:p>
            <a:pPr marL="1185546" lvl="1" indent="-742950">
              <a:lnSpc>
                <a:spcPts val="8979"/>
              </a:lnSpc>
              <a:buFont typeface="+mj-lt"/>
              <a:buAutoNum type="arabicPeriod"/>
            </a:pPr>
            <a:r>
              <a:rPr lang="en-US" sz="4100" dirty="0">
                <a:solidFill>
                  <a:srgbClr val="563A3A"/>
                </a:solidFill>
                <a:latin typeface="Glacial Indifference"/>
              </a:rPr>
              <a:t>Do you experience conflict? Where is it present? What are you trying to fill?</a:t>
            </a:r>
          </a:p>
          <a:p>
            <a:pPr marL="1185546" lvl="1" indent="-742950">
              <a:lnSpc>
                <a:spcPts val="8979"/>
              </a:lnSpc>
              <a:buFont typeface="+mj-lt"/>
              <a:buAutoNum type="arabicPeriod"/>
            </a:pPr>
            <a:r>
              <a:rPr lang="en-US" sz="4100" dirty="0">
                <a:solidFill>
                  <a:srgbClr val="563A3A"/>
                </a:solidFill>
                <a:latin typeface="Glacial Indifference"/>
              </a:rPr>
              <a:t>When you compare Matthew 7:7-8 with James 4:3, what are your thoughts?</a:t>
            </a:r>
          </a:p>
          <a:p>
            <a:pPr marL="1185546" lvl="1" indent="-742950">
              <a:lnSpc>
                <a:spcPts val="8979"/>
              </a:lnSpc>
              <a:buFont typeface="+mj-lt"/>
              <a:buAutoNum type="arabicPeriod"/>
            </a:pPr>
            <a:r>
              <a:rPr lang="en-US" sz="4100" dirty="0">
                <a:solidFill>
                  <a:srgbClr val="563A3A"/>
                </a:solidFill>
                <a:latin typeface="Glacial Indifference"/>
              </a:rPr>
              <a:t>How can a Christian pray wrongly?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14459" y="3468180"/>
            <a:ext cx="18059082" cy="4817491"/>
          </a:xfrm>
          <a:prstGeom prst="rect">
            <a:avLst/>
          </a:prstGeom>
        </p:spPr>
        <p:txBody>
          <a:bodyPr lIns="0" tIns="0" rIns="0" bIns="0" rtlCol="0" anchor="t">
            <a:spAutoFit/>
          </a:bodyPr>
          <a:lstStyle/>
          <a:p>
            <a:pPr>
              <a:lnSpc>
                <a:spcPts val="6437"/>
              </a:lnSpc>
            </a:pPr>
            <a:r>
              <a:rPr lang="en-US" sz="4100">
                <a:solidFill>
                  <a:srgbClr val="563A3A"/>
                </a:solidFill>
                <a:latin typeface="Glacial Indifference"/>
              </a:rPr>
              <a:t>   5. Have you ever felt that you were “friends” with the world? How did you mo</a:t>
            </a:r>
          </a:p>
          <a:p>
            <a:pPr>
              <a:lnSpc>
                <a:spcPts val="6437"/>
              </a:lnSpc>
            </a:pPr>
            <a:r>
              <a:rPr lang="en-US" sz="4100">
                <a:solidFill>
                  <a:srgbClr val="563A3A"/>
                </a:solidFill>
                <a:latin typeface="Glacial Indifference"/>
              </a:rPr>
              <a:t>   6. forward in the direction of “friendship” with God? Consider Abraham and </a:t>
            </a:r>
          </a:p>
          <a:p>
            <a:pPr>
              <a:lnSpc>
                <a:spcPts val="6437"/>
              </a:lnSpc>
            </a:pPr>
            <a:r>
              <a:rPr lang="en-US" sz="4100">
                <a:solidFill>
                  <a:srgbClr val="563A3A"/>
                </a:solidFill>
                <a:latin typeface="Glacial Indifference"/>
              </a:rPr>
              <a:t>       Lot.</a:t>
            </a:r>
          </a:p>
          <a:p>
            <a:pPr>
              <a:lnSpc>
                <a:spcPts val="6437"/>
              </a:lnSpc>
            </a:pPr>
            <a:r>
              <a:rPr lang="en-US" sz="4100">
                <a:solidFill>
                  <a:srgbClr val="563A3A"/>
                </a:solidFill>
                <a:latin typeface="Glacial Indifference"/>
              </a:rPr>
              <a:t>   7. Name some strategies that can allow us to be in the world but not of the</a:t>
            </a:r>
          </a:p>
          <a:p>
            <a:pPr>
              <a:lnSpc>
                <a:spcPts val="6437"/>
              </a:lnSpc>
            </a:pPr>
            <a:r>
              <a:rPr lang="en-US" sz="4100">
                <a:solidFill>
                  <a:srgbClr val="563A3A"/>
                </a:solidFill>
                <a:latin typeface="Glacial Indifference"/>
              </a:rPr>
              <a:t>       world?</a:t>
            </a:r>
          </a:p>
          <a:p>
            <a:pPr>
              <a:lnSpc>
                <a:spcPts val="6437"/>
              </a:lnSpc>
            </a:pPr>
            <a:r>
              <a:rPr lang="en-US" sz="4100">
                <a:solidFill>
                  <a:srgbClr val="563A3A"/>
                </a:solidFill>
                <a:latin typeface="Glacial Indifference"/>
              </a:rPr>
              <a:t>   8. In James 4:6, what is the relationship between grace and pride?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59391"/>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What is the source of quarrels and conflicts among you? Is not the source your pleasures that wage war in your members? You lust and do not have, so you commit</a:t>
            </a:r>
          </a:p>
          <a:p>
            <a:pPr marL="0" lvl="1" indent="0">
              <a:lnSpc>
                <a:spcPts val="7431"/>
              </a:lnSpc>
              <a:spcBef>
                <a:spcPct val="0"/>
              </a:spcBef>
            </a:pPr>
            <a:r>
              <a:rPr lang="en-US" sz="4733">
                <a:solidFill>
                  <a:srgbClr val="563A3A"/>
                </a:solidFill>
                <a:latin typeface="Glacial Indifference"/>
              </a:rPr>
              <a:t>murder. And you are envious and cannot obtain, so you fight and quarrel. You do not have because you do not ask. You ask and do not receive, because you ask with wrong motives, so that you may spend it on your pleasures.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53764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4:1-6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28778" y="2301955"/>
            <a:ext cx="15310604" cy="5616415"/>
          </a:xfrm>
          <a:prstGeom prst="rect">
            <a:avLst/>
          </a:prstGeom>
        </p:spPr>
        <p:txBody>
          <a:bodyPr lIns="0" tIns="0" rIns="0" bIns="0" rtlCol="0" anchor="t">
            <a:spAutoFit/>
          </a:bodyPr>
          <a:lstStyle/>
          <a:p>
            <a:pPr>
              <a:lnSpc>
                <a:spcPts val="7431"/>
              </a:lnSpc>
            </a:pPr>
            <a:r>
              <a:rPr lang="en-US" sz="4733">
                <a:solidFill>
                  <a:srgbClr val="563A3A"/>
                </a:solidFill>
                <a:latin typeface="Glacial Indifference"/>
              </a:rPr>
              <a:t>You adulteresses, do you not know that friendship with the world is hostility toward God? Therefore, whoever wishes to be a friend of the world makes himself an enemy of God. Or do you think that the Scripture speaks to no</a:t>
            </a:r>
          </a:p>
          <a:p>
            <a:pPr marL="0" lvl="1" indent="0">
              <a:lnSpc>
                <a:spcPts val="7431"/>
              </a:lnSpc>
              <a:spcBef>
                <a:spcPct val="0"/>
              </a:spcBef>
            </a:pPr>
            <a:r>
              <a:rPr lang="en-US" sz="4733">
                <a:solidFill>
                  <a:srgbClr val="563A3A"/>
                </a:solidFill>
                <a:latin typeface="Glacial Indifference"/>
              </a:rPr>
              <a:t>purpose: “He jealously desires the Spirit which He has made to dwell in us”? </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53764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4:1-6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3659267"/>
            <a:ext cx="15310604" cy="2787490"/>
          </a:xfrm>
          <a:prstGeom prst="rect">
            <a:avLst/>
          </a:prstGeom>
        </p:spPr>
        <p:txBody>
          <a:bodyPr lIns="0" tIns="0" rIns="0" bIns="0" rtlCol="0" anchor="t">
            <a:spAutoFit/>
          </a:bodyPr>
          <a:lstStyle/>
          <a:p>
            <a:pPr marL="0" lvl="1" indent="0">
              <a:lnSpc>
                <a:spcPts val="7431"/>
              </a:lnSpc>
              <a:spcBef>
                <a:spcPct val="0"/>
              </a:spcBef>
            </a:pPr>
            <a:r>
              <a:rPr lang="en-US" sz="4733">
                <a:solidFill>
                  <a:srgbClr val="563A3A"/>
                </a:solidFill>
                <a:latin typeface="Glacial Indifference"/>
              </a:rPr>
              <a:t>But He gives a greater grace. Therefore, it says, “GOD IS OPPOSED TO THE PROUD, BUT GIVES GRACE TO THE HUMBLE.”</a:t>
            </a:r>
          </a:p>
        </p:txBody>
      </p:sp>
      <p:pic>
        <p:nvPicPr>
          <p:cNvPr id="8" name="Picture 8"/>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
        <p:nvSpPr>
          <p:cNvPr id="9" name="TextBox 9"/>
          <p:cNvSpPr txBox="1"/>
          <p:nvPr/>
        </p:nvSpPr>
        <p:spPr>
          <a:xfrm>
            <a:off x="649656" y="8952125"/>
            <a:ext cx="4537642"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4:1-6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614762" y="5105400"/>
            <a:ext cx="15644538" cy="40004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Fighting and quarreling in the house.</a:t>
            </a:r>
          </a:p>
          <a:p>
            <a:pPr marL="1081065" lvl="1" indent="-540532">
              <a:lnSpc>
                <a:spcPts val="6309"/>
              </a:lnSpc>
              <a:buFont typeface="Arial"/>
              <a:buChar char="•"/>
            </a:pPr>
            <a:r>
              <a:rPr lang="en-US" sz="5007">
                <a:solidFill>
                  <a:srgbClr val="563A3A"/>
                </a:solidFill>
                <a:latin typeface="Glacial Indifference"/>
              </a:rPr>
              <a:t>Is this physical quarreling or spiritual quarreling?</a:t>
            </a:r>
          </a:p>
          <a:p>
            <a:pPr marL="1081065" lvl="1" indent="-540532">
              <a:lnSpc>
                <a:spcPts val="6309"/>
              </a:lnSpc>
              <a:buFont typeface="Arial"/>
              <a:buChar char="•"/>
            </a:pPr>
            <a:r>
              <a:rPr lang="en-US" sz="5007">
                <a:solidFill>
                  <a:srgbClr val="563A3A"/>
                </a:solidFill>
                <a:latin typeface="Glacial Indifference"/>
              </a:rPr>
              <a:t>The word "you(r)" is plural through this text</a:t>
            </a:r>
          </a:p>
          <a:p>
            <a:pPr marL="1081065" lvl="1" indent="-540532" algn="l">
              <a:lnSpc>
                <a:spcPts val="6309"/>
              </a:lnSpc>
              <a:buFont typeface="Arial"/>
              <a:buChar char="•"/>
            </a:pPr>
            <a:r>
              <a:rPr lang="en-US" sz="5007">
                <a:solidFill>
                  <a:srgbClr val="563A3A"/>
                </a:solidFill>
                <a:latin typeface="Glacial Indifference"/>
              </a:rPr>
              <a:t>Quarrels and strife are completely out of place in the Christian family.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321731" y="4078631"/>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How pleasures can be the source of inward conflict.</a:t>
            </a:r>
          </a:p>
          <a:p>
            <a:pPr marL="1081065" lvl="1" indent="-540532">
              <a:lnSpc>
                <a:spcPts val="6309"/>
              </a:lnSpc>
              <a:buFont typeface="Arial"/>
              <a:buChar char="•"/>
            </a:pPr>
            <a:r>
              <a:rPr lang="en-US" sz="5007">
                <a:solidFill>
                  <a:srgbClr val="563A3A"/>
                </a:solidFill>
                <a:latin typeface="Glacial Indifference"/>
              </a:rPr>
              <a:t>Pleasure, or passion, is a strong desire: what is enjoyable to natural sense to satisfy the physical appetite.</a:t>
            </a:r>
          </a:p>
          <a:p>
            <a:pPr marL="1081065" lvl="1" indent="-540532">
              <a:lnSpc>
                <a:spcPts val="6309"/>
              </a:lnSpc>
              <a:buFont typeface="Arial"/>
              <a:buChar char="•"/>
            </a:pPr>
            <a:r>
              <a:rPr lang="en-US" sz="5007" u="sng">
                <a:solidFill>
                  <a:srgbClr val="563A3A"/>
                </a:solidFill>
                <a:latin typeface="Glacial Indifference"/>
              </a:rPr>
              <a:t>Pleasure</a:t>
            </a:r>
            <a:r>
              <a:rPr lang="en-US" sz="5007">
                <a:solidFill>
                  <a:srgbClr val="563A3A"/>
                </a:solidFill>
                <a:latin typeface="Glacial Indifference"/>
              </a:rPr>
              <a:t> </a:t>
            </a:r>
            <a:r>
              <a:rPr lang="en-US" sz="5007">
                <a:solidFill>
                  <a:srgbClr val="563A3A"/>
                </a:solidFill>
                <a:latin typeface="Glacial Indifference Italics"/>
              </a:rPr>
              <a:t>{hedone}</a:t>
            </a:r>
            <a:r>
              <a:rPr lang="en-US" sz="5007">
                <a:solidFill>
                  <a:srgbClr val="563A3A"/>
                </a:solidFill>
                <a:latin typeface="Glacial Indifference"/>
              </a:rPr>
              <a:t> is where </a:t>
            </a:r>
            <a:r>
              <a:rPr lang="en-US" sz="5007" u="sng">
                <a:solidFill>
                  <a:srgbClr val="563A3A"/>
                </a:solidFill>
                <a:latin typeface="Glacial Indifference"/>
              </a:rPr>
              <a:t>hedonism</a:t>
            </a:r>
            <a:r>
              <a:rPr lang="en-US" sz="5007">
                <a:solidFill>
                  <a:srgbClr val="563A3A"/>
                </a:solidFill>
                <a:latin typeface="Glacial Indifference"/>
              </a:rPr>
              <a:t> is derived.</a:t>
            </a:r>
          </a:p>
          <a:p>
            <a:pPr marL="1081065" lvl="1" indent="-540532" algn="l">
              <a:lnSpc>
                <a:spcPts val="6309"/>
              </a:lnSpc>
              <a:buFont typeface="Arial"/>
              <a:buChar char="•"/>
            </a:pPr>
            <a:r>
              <a:rPr lang="en-US" sz="5007">
                <a:solidFill>
                  <a:srgbClr val="563A3A"/>
                </a:solidFill>
                <a:latin typeface="Glacial Indifference Italics"/>
              </a:rPr>
              <a:t>Hedone</a:t>
            </a:r>
            <a:r>
              <a:rPr lang="en-US" sz="5007">
                <a:solidFill>
                  <a:srgbClr val="563A3A"/>
                </a:solidFill>
                <a:latin typeface="Glacial Indifference"/>
              </a:rPr>
              <a:t> is mentioned 5 times in the New Testament: </a:t>
            </a:r>
            <a:r>
              <a:rPr lang="en-US" sz="5007">
                <a:solidFill>
                  <a:srgbClr val="563A3A"/>
                </a:solidFill>
                <a:latin typeface="Glacial Indifference Bold"/>
              </a:rPr>
              <a:t>Luke 8:14; Titus 3:3; 2 Peter 2:13</a:t>
            </a:r>
            <a:r>
              <a:rPr lang="en-US" sz="5007">
                <a:solidFill>
                  <a:srgbClr val="563A3A"/>
                </a:solidFill>
                <a:latin typeface="Glacial Indifference"/>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614762" y="5105400"/>
            <a:ext cx="15644538" cy="1879037"/>
          </a:xfrm>
          <a:prstGeom prst="rect">
            <a:avLst/>
          </a:prstGeom>
        </p:spPr>
        <p:txBody>
          <a:bodyPr lIns="0" tIns="0" rIns="0" bIns="0" rtlCol="0" anchor="t">
            <a:spAutoFit/>
          </a:bodyPr>
          <a:lstStyle/>
          <a:p>
            <a:pPr algn="l">
              <a:lnSpc>
                <a:spcPts val="7443"/>
              </a:lnSpc>
            </a:pPr>
            <a:r>
              <a:rPr lang="en-US" sz="5907">
                <a:solidFill>
                  <a:srgbClr val="563A3A"/>
                </a:solidFill>
                <a:latin typeface="Glacial Indifference Bold"/>
              </a:rPr>
              <a:t>At what point does the pursuit of pleasure become sinful?</a:t>
            </a:r>
          </a:p>
        </p:txBody>
      </p:sp>
      <p:sp>
        <p:nvSpPr>
          <p:cNvPr id="5" name="TextBox 5"/>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614762" y="3630956"/>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Why you do not have.</a:t>
            </a:r>
          </a:p>
          <a:p>
            <a:pPr marL="1081065" lvl="1" indent="-540532">
              <a:lnSpc>
                <a:spcPts val="6309"/>
              </a:lnSpc>
              <a:buFont typeface="Arial"/>
              <a:buChar char="•"/>
            </a:pPr>
            <a:r>
              <a:rPr lang="en-US" sz="5007">
                <a:solidFill>
                  <a:srgbClr val="563A3A"/>
                </a:solidFill>
                <a:latin typeface="Glacial Indifference"/>
              </a:rPr>
              <a:t>Compare verse 2 with the concept taught by Jesus in Matthew 5:21-22. Then read James this way— You lust and do not have: so you (get angry with your brother). </a:t>
            </a:r>
          </a:p>
          <a:p>
            <a:pPr marL="1081065" lvl="1" indent="-540532" algn="l">
              <a:lnSpc>
                <a:spcPts val="6309"/>
              </a:lnSpc>
              <a:buFont typeface="Arial"/>
              <a:buChar char="•"/>
            </a:pPr>
            <a:r>
              <a:rPr lang="en-US" sz="5007">
                <a:solidFill>
                  <a:srgbClr val="563A3A"/>
                </a:solidFill>
                <a:latin typeface="Glacial Indifference"/>
              </a:rPr>
              <a:t>Now compare verse 3 with Matthew 7:7-8. What point is James making?</a:t>
            </a:r>
          </a:p>
        </p:txBody>
      </p:sp>
      <p:sp>
        <p:nvSpPr>
          <p:cNvPr id="5" name="TextBox 5"/>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60630"/>
            <a:ext cx="6492240" cy="0"/>
          </a:xfrm>
          <a:prstGeom prst="line">
            <a:avLst/>
          </a:prstGeom>
          <a:ln w="38100" cap="flat">
            <a:solidFill>
              <a:srgbClr val="B2935B"/>
            </a:solidFill>
            <a:prstDash val="solid"/>
            <a:headEnd type="none" w="sm" len="sm"/>
            <a:tailEnd type="none" w="sm" len="sm"/>
          </a:ln>
        </p:spPr>
      </p:sp>
      <p:sp>
        <p:nvSpPr>
          <p:cNvPr id="4" name="TextBox 4"/>
          <p:cNvSpPr txBox="1"/>
          <p:nvPr/>
        </p:nvSpPr>
        <p:spPr>
          <a:xfrm>
            <a:off x="1614762" y="3630956"/>
            <a:ext cx="15644538" cy="5600645"/>
          </a:xfrm>
          <a:prstGeom prst="rect">
            <a:avLst/>
          </a:prstGeom>
        </p:spPr>
        <p:txBody>
          <a:bodyPr lIns="0" tIns="0" rIns="0" bIns="0" rtlCol="0" anchor="t">
            <a:spAutoFit/>
          </a:bodyPr>
          <a:lstStyle/>
          <a:p>
            <a:pPr>
              <a:lnSpc>
                <a:spcPts val="6309"/>
              </a:lnSpc>
            </a:pPr>
            <a:r>
              <a:rPr lang="en-US" sz="5007">
                <a:solidFill>
                  <a:srgbClr val="563A3A"/>
                </a:solidFill>
                <a:latin typeface="Glacial Indifference"/>
              </a:rPr>
              <a:t>Why you do not have.</a:t>
            </a:r>
          </a:p>
          <a:p>
            <a:pPr marL="1081065" lvl="1" indent="-540532">
              <a:lnSpc>
                <a:spcPts val="6309"/>
              </a:lnSpc>
              <a:buFont typeface="Arial"/>
              <a:buChar char="•"/>
            </a:pPr>
            <a:r>
              <a:rPr lang="en-US" sz="5007">
                <a:solidFill>
                  <a:srgbClr val="563A3A"/>
                </a:solidFill>
                <a:latin typeface="Glacial Indifference"/>
              </a:rPr>
              <a:t>Proverbs 30:15 states, "The leech has two daughters, “Give [it to me]” “Give [it to me]”. </a:t>
            </a:r>
          </a:p>
          <a:p>
            <a:pPr marL="1081065" lvl="1" indent="-540532">
              <a:lnSpc>
                <a:spcPts val="6309"/>
              </a:lnSpc>
              <a:buFont typeface="Arial"/>
              <a:buChar char="•"/>
            </a:pPr>
            <a:r>
              <a:rPr lang="en-US" sz="5007">
                <a:solidFill>
                  <a:srgbClr val="563A3A"/>
                </a:solidFill>
                <a:latin typeface="Glacial Indifference"/>
              </a:rPr>
              <a:t>The Gimme, Gimme attitude never gets. Materialism as well as the desire for power, respect, honor, popularity, and the like can overtake us. </a:t>
            </a:r>
          </a:p>
          <a:p>
            <a:pPr marL="1081065" lvl="1" indent="-540532" algn="l">
              <a:lnSpc>
                <a:spcPts val="6309"/>
              </a:lnSpc>
              <a:buFont typeface="Arial"/>
              <a:buChar char="•"/>
            </a:pPr>
            <a:r>
              <a:rPr lang="en-US" sz="5007">
                <a:solidFill>
                  <a:srgbClr val="563A3A"/>
                </a:solidFill>
                <a:latin typeface="Glacial Indifference"/>
              </a:rPr>
              <a:t>James is asking us to examine our desires.</a:t>
            </a:r>
          </a:p>
        </p:txBody>
      </p:sp>
      <p:sp>
        <p:nvSpPr>
          <p:cNvPr id="5" name="TextBox 5"/>
          <p:cNvSpPr txBox="1"/>
          <p:nvPr/>
        </p:nvSpPr>
        <p:spPr>
          <a:xfrm>
            <a:off x="514350" y="1211606"/>
            <a:ext cx="17259300" cy="2457450"/>
          </a:xfrm>
          <a:prstGeom prst="rect">
            <a:avLst/>
          </a:prstGeom>
        </p:spPr>
        <p:txBody>
          <a:bodyPr lIns="0" tIns="0" rIns="0" bIns="0" rtlCol="0" anchor="t">
            <a:spAutoFit/>
          </a:bodyPr>
          <a:lstStyle/>
          <a:p>
            <a:pPr algn="ctr">
              <a:lnSpc>
                <a:spcPts val="9600"/>
              </a:lnSpc>
            </a:pPr>
            <a:r>
              <a:rPr lang="en-US" sz="8000">
                <a:solidFill>
                  <a:srgbClr val="B2935B"/>
                </a:solidFill>
                <a:latin typeface="Glacial Indifference Bold"/>
              </a:rPr>
              <a:t>Pleasures can lead to</a:t>
            </a:r>
          </a:p>
          <a:p>
            <a:pPr marL="0" lvl="0" indent="0" algn="ctr">
              <a:lnSpc>
                <a:spcPts val="9600"/>
              </a:lnSpc>
              <a:spcBef>
                <a:spcPct val="0"/>
              </a:spcBef>
            </a:pPr>
            <a:r>
              <a:rPr lang="en-US" sz="8000">
                <a:solidFill>
                  <a:srgbClr val="B2935B"/>
                </a:solidFill>
                <a:latin typeface="Glacial Indifference Bold"/>
              </a:rPr>
              <a:t>fights and quarrels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746</Words>
  <Application>Microsoft Office PowerPoint</Application>
  <PresentationFormat>Custom</PresentationFormat>
  <Paragraphs>75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Bebas Neue</vt:lpstr>
      <vt:lpstr>Glacial Indifference Italics</vt:lpstr>
      <vt:lpstr>Glacial Indifference Bold</vt:lpstr>
      <vt:lpstr>Playfair Display Bold</vt:lpstr>
      <vt:lpstr>Calibri</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8_James Faith in Action: PowerPoint</dc:title>
  <dc:creator>Molly Burke</dc:creator>
  <cp:lastModifiedBy>Molly Burke</cp:lastModifiedBy>
  <cp:revision>3</cp:revision>
  <dcterms:created xsi:type="dcterms:W3CDTF">2006-08-16T00:00:00Z</dcterms:created>
  <dcterms:modified xsi:type="dcterms:W3CDTF">2023-04-26T14:59:12Z</dcterms:modified>
  <dc:identifier>DAFg-qYIzDM</dc:identifier>
</cp:coreProperties>
</file>