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Bebas Neue" panose="020B0606020202050201" pitchFamily="34" charset="0"/>
      <p:regular r:id="rId22"/>
    </p:embeddedFont>
    <p:embeddedFont>
      <p:font typeface="Calibri" panose="020F0502020204030204" pitchFamily="34" charset="0"/>
      <p:regular r:id="rId23"/>
      <p:bold r:id="rId24"/>
      <p:italic r:id="rId25"/>
      <p:boldItalic r:id="rId26"/>
    </p:embeddedFont>
    <p:embeddedFont>
      <p:font typeface="Glacial Indifference" panose="020B0604020202020204" charset="0"/>
      <p:regular r:id="rId27"/>
    </p:embeddedFont>
    <p:embeddedFont>
      <p:font typeface="Glacial Indifference Bold" panose="020B0604020202020204" charset="0"/>
      <p:regular r:id="rId28"/>
    </p:embeddedFont>
    <p:embeddedFont>
      <p:font typeface="Glacial Indifference Italics" panose="020B0604020202020204" charset="0"/>
      <p:regular r:id="rId29"/>
    </p:embeddedFont>
    <p:embeddedFont>
      <p:font typeface="Playfair Display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3170290" y="8761129"/>
            <a:ext cx="11928370" cy="994342"/>
            <a:chOff x="0" y="0"/>
            <a:chExt cx="12370233" cy="1031175"/>
          </a:xfrm>
        </p:grpSpPr>
        <p:sp>
          <p:nvSpPr>
            <p:cNvPr id="3" name="Freeform 3"/>
            <p:cNvSpPr/>
            <p:nvPr/>
          </p:nvSpPr>
          <p:spPr>
            <a:xfrm>
              <a:off x="31750" y="31750"/>
              <a:ext cx="12306733" cy="967675"/>
            </a:xfrm>
            <a:custGeom>
              <a:avLst/>
              <a:gdLst/>
              <a:ahLst/>
              <a:cxnLst/>
              <a:rect l="l" t="t" r="r" b="b"/>
              <a:pathLst>
                <a:path w="12306733" h="967675">
                  <a:moveTo>
                    <a:pt x="12214023" y="967675"/>
                  </a:moveTo>
                  <a:lnTo>
                    <a:pt x="92710" y="967675"/>
                  </a:lnTo>
                  <a:cubicBezTo>
                    <a:pt x="41910" y="967675"/>
                    <a:pt x="0" y="925765"/>
                    <a:pt x="0" y="874965"/>
                  </a:cubicBezTo>
                  <a:lnTo>
                    <a:pt x="0" y="92710"/>
                  </a:lnTo>
                  <a:cubicBezTo>
                    <a:pt x="0" y="41910"/>
                    <a:pt x="41910" y="0"/>
                    <a:pt x="92710" y="0"/>
                  </a:cubicBezTo>
                  <a:lnTo>
                    <a:pt x="12212754" y="0"/>
                  </a:lnTo>
                  <a:cubicBezTo>
                    <a:pt x="12263554" y="0"/>
                    <a:pt x="12305464" y="41910"/>
                    <a:pt x="12305464" y="92710"/>
                  </a:cubicBezTo>
                  <a:lnTo>
                    <a:pt x="12305464" y="873695"/>
                  </a:lnTo>
                  <a:cubicBezTo>
                    <a:pt x="12306733" y="925765"/>
                    <a:pt x="12264823" y="967675"/>
                    <a:pt x="12214023" y="967675"/>
                  </a:cubicBezTo>
                  <a:close/>
                </a:path>
              </a:pathLst>
            </a:custGeom>
            <a:solidFill>
              <a:srgbClr val="FBF3E4"/>
            </a:solidFill>
          </p:spPr>
        </p:sp>
        <p:sp>
          <p:nvSpPr>
            <p:cNvPr id="4" name="Freeform 4"/>
            <p:cNvSpPr/>
            <p:nvPr/>
          </p:nvSpPr>
          <p:spPr>
            <a:xfrm>
              <a:off x="0" y="0"/>
              <a:ext cx="12370233" cy="1031175"/>
            </a:xfrm>
            <a:custGeom>
              <a:avLst/>
              <a:gdLst/>
              <a:ahLst/>
              <a:cxnLst/>
              <a:rect l="l" t="t" r="r" b="b"/>
              <a:pathLst>
                <a:path w="12370233" h="1031175">
                  <a:moveTo>
                    <a:pt x="12245773" y="59690"/>
                  </a:moveTo>
                  <a:cubicBezTo>
                    <a:pt x="12281333" y="59690"/>
                    <a:pt x="12310543" y="88900"/>
                    <a:pt x="12310543" y="124460"/>
                  </a:cubicBezTo>
                  <a:lnTo>
                    <a:pt x="12310543" y="906715"/>
                  </a:lnTo>
                  <a:cubicBezTo>
                    <a:pt x="12310543" y="942275"/>
                    <a:pt x="12281333" y="971485"/>
                    <a:pt x="12245773" y="971485"/>
                  </a:cubicBezTo>
                  <a:lnTo>
                    <a:pt x="124460" y="971485"/>
                  </a:lnTo>
                  <a:cubicBezTo>
                    <a:pt x="88900" y="971485"/>
                    <a:pt x="59690" y="942275"/>
                    <a:pt x="59690" y="906715"/>
                  </a:cubicBezTo>
                  <a:lnTo>
                    <a:pt x="59690" y="124460"/>
                  </a:lnTo>
                  <a:cubicBezTo>
                    <a:pt x="59690" y="88900"/>
                    <a:pt x="88900" y="59690"/>
                    <a:pt x="124460" y="59690"/>
                  </a:cubicBezTo>
                  <a:lnTo>
                    <a:pt x="12245773" y="59690"/>
                  </a:lnTo>
                  <a:moveTo>
                    <a:pt x="12245773" y="0"/>
                  </a:moveTo>
                  <a:lnTo>
                    <a:pt x="124460" y="0"/>
                  </a:lnTo>
                  <a:cubicBezTo>
                    <a:pt x="55880" y="0"/>
                    <a:pt x="0" y="55880"/>
                    <a:pt x="0" y="124460"/>
                  </a:cubicBezTo>
                  <a:lnTo>
                    <a:pt x="0" y="906715"/>
                  </a:lnTo>
                  <a:cubicBezTo>
                    <a:pt x="0" y="975295"/>
                    <a:pt x="55880" y="1031175"/>
                    <a:pt x="124460" y="1031175"/>
                  </a:cubicBezTo>
                  <a:lnTo>
                    <a:pt x="12245773" y="1031175"/>
                  </a:lnTo>
                  <a:cubicBezTo>
                    <a:pt x="12314354" y="1031175"/>
                    <a:pt x="12370233" y="975295"/>
                    <a:pt x="12370233" y="906715"/>
                  </a:cubicBezTo>
                  <a:lnTo>
                    <a:pt x="12370233" y="124460"/>
                  </a:lnTo>
                  <a:cubicBezTo>
                    <a:pt x="12370233" y="55880"/>
                    <a:pt x="12314354" y="0"/>
                    <a:pt x="12245773" y="0"/>
                  </a:cubicBezTo>
                  <a:close/>
                </a:path>
              </a:pathLst>
            </a:custGeom>
            <a:solidFill>
              <a:srgbClr val="B2935B"/>
            </a:solidFill>
          </p:spPr>
        </p:sp>
      </p:grpSp>
      <p:sp>
        <p:nvSpPr>
          <p:cNvPr id="5" name="TextBox 5"/>
          <p:cNvSpPr txBox="1"/>
          <p:nvPr/>
        </p:nvSpPr>
        <p:spPr>
          <a:xfrm>
            <a:off x="3442806" y="8948597"/>
            <a:ext cx="11383338"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7: Faith in Action Seeks Wisdom from Above </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3200345"/>
          </a:xfrm>
          <a:prstGeom prst="rect">
            <a:avLst/>
          </a:prstGeom>
        </p:spPr>
        <p:txBody>
          <a:bodyPr lIns="0" tIns="0" rIns="0" bIns="0" rtlCol="0" anchor="t">
            <a:spAutoFit/>
          </a:bodyPr>
          <a:lstStyle/>
          <a:p>
            <a:pPr>
              <a:lnSpc>
                <a:spcPts val="6309"/>
              </a:lnSpc>
            </a:pPr>
            <a:r>
              <a:rPr lang="en-US" sz="5007" dirty="0">
                <a:solidFill>
                  <a:srgbClr val="563A3A"/>
                </a:solidFill>
                <a:latin typeface="Glacial Indifference"/>
              </a:rPr>
              <a:t>Seven "jewels" for a crown of "true wisdom" </a:t>
            </a:r>
            <a:r>
              <a:rPr lang="en-US" sz="5007" dirty="0">
                <a:solidFill>
                  <a:srgbClr val="563A3A"/>
                </a:solidFill>
                <a:latin typeface="Glacial Indifference Bold"/>
              </a:rPr>
              <a:t>(17)</a:t>
            </a:r>
          </a:p>
          <a:p>
            <a:pPr>
              <a:lnSpc>
                <a:spcPts val="6309"/>
              </a:lnSpc>
            </a:pPr>
            <a:endParaRPr lang="en-US" sz="5007" dirty="0">
              <a:solidFill>
                <a:srgbClr val="563A3A"/>
              </a:solidFill>
              <a:latin typeface="Glacial Indifference Bold"/>
            </a:endParaRPr>
          </a:p>
          <a:p>
            <a:pPr algn="l">
              <a:lnSpc>
                <a:spcPts val="6309"/>
              </a:lnSpc>
            </a:pPr>
            <a:r>
              <a:rPr lang="en-US" sz="5007" u="sng" dirty="0">
                <a:solidFill>
                  <a:srgbClr val="563A3A"/>
                </a:solidFill>
                <a:latin typeface="Glacial Indifference Bold"/>
              </a:rPr>
              <a:t>Challenge:</a:t>
            </a:r>
            <a:r>
              <a:rPr lang="en-US" sz="5007" dirty="0">
                <a:solidFill>
                  <a:srgbClr val="563A3A"/>
                </a:solidFill>
                <a:latin typeface="Glacial Indifference Bold"/>
              </a:rPr>
              <a:t> </a:t>
            </a:r>
            <a:r>
              <a:rPr lang="en-US" sz="5007" dirty="0">
                <a:solidFill>
                  <a:srgbClr val="563A3A"/>
                </a:solidFill>
                <a:latin typeface="Glacial Indifference"/>
              </a:rPr>
              <a:t>focus on one of the following jewels each day of this week, beginning today.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1) Wisdom from above is first </a:t>
            </a:r>
            <a:r>
              <a:rPr lang="en-US" sz="5007">
                <a:solidFill>
                  <a:srgbClr val="563A3A"/>
                </a:solidFill>
                <a:latin typeface="Glacial Indifference Bold"/>
              </a:rPr>
              <a:t>Pure.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2) Wisdom from above is </a:t>
            </a:r>
            <a:r>
              <a:rPr lang="en-US" sz="5007">
                <a:solidFill>
                  <a:srgbClr val="563A3A"/>
                </a:solidFill>
                <a:latin typeface="Glacial Indifference Bold"/>
              </a:rPr>
              <a:t>Peaceable</a:t>
            </a:r>
            <a:r>
              <a:rPr lang="en-US" sz="5007">
                <a:solidFill>
                  <a:srgbClr val="563A3A"/>
                </a:solidFill>
                <a:latin typeface="Glacial Indifference"/>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3) Wisdom from above is</a:t>
            </a:r>
            <a:r>
              <a:rPr lang="en-US" sz="5007">
                <a:solidFill>
                  <a:srgbClr val="563A3A"/>
                </a:solidFill>
                <a:latin typeface="Glacial Indifference Bold"/>
              </a:rPr>
              <a:t> Gentle.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4) Wisdom from above is</a:t>
            </a:r>
            <a:r>
              <a:rPr lang="en-US" sz="5007">
                <a:solidFill>
                  <a:srgbClr val="563A3A"/>
                </a:solidFill>
                <a:latin typeface="Glacial Indifference Bold"/>
              </a:rPr>
              <a:t> Reasonable.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873455"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5) Wisdom from above is</a:t>
            </a:r>
            <a:r>
              <a:rPr lang="en-US" sz="5007">
                <a:solidFill>
                  <a:srgbClr val="563A3A"/>
                </a:solidFill>
                <a:latin typeface="Glacial Indifference Bold"/>
              </a:rPr>
              <a:t> Full of Mercy and Good Fruits.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873455"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6) Wisdom from above is</a:t>
            </a:r>
            <a:r>
              <a:rPr lang="en-US" sz="5007">
                <a:solidFill>
                  <a:srgbClr val="563A3A"/>
                </a:solidFill>
                <a:latin typeface="Glacial Indifference Bold"/>
              </a:rPr>
              <a:t> Unwavering.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3486">
            <a:off x="191936" y="6568786"/>
            <a:ext cx="4266917" cy="3553178"/>
          </a:xfrm>
          <a:prstGeom prst="rect">
            <a:avLst/>
          </a:prstGeom>
        </p:spPr>
      </p:pic>
      <p:sp>
        <p:nvSpPr>
          <p:cNvPr id="5" name="TextBox 5"/>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sp>
        <p:nvSpPr>
          <p:cNvPr id="6" name="TextBox 6"/>
          <p:cNvSpPr txBox="1"/>
          <p:nvPr/>
        </p:nvSpPr>
        <p:spPr>
          <a:xfrm>
            <a:off x="1614762" y="3299492"/>
            <a:ext cx="15873455"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Seven "jewels" for a crown of "true wisdom" </a:t>
            </a:r>
            <a:r>
              <a:rPr lang="en-US" sz="5007">
                <a:solidFill>
                  <a:srgbClr val="563A3A"/>
                </a:solidFill>
                <a:latin typeface="Glacial Indifference Bold"/>
              </a:rPr>
              <a:t>(17)</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7) Wisdom from above is</a:t>
            </a:r>
            <a:r>
              <a:rPr lang="en-US" sz="5007">
                <a:solidFill>
                  <a:srgbClr val="563A3A"/>
                </a:solidFill>
                <a:latin typeface="Glacial Indifference Bold"/>
              </a:rPr>
              <a:t> Without Hypocrisy.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Outcome of wisdom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292490" y="4101224"/>
            <a:ext cx="15703021" cy="3075152"/>
          </a:xfrm>
          <a:prstGeom prst="rect">
            <a:avLst/>
          </a:prstGeom>
        </p:spPr>
        <p:txBody>
          <a:bodyPr lIns="0" tIns="0" rIns="0" bIns="0" rtlCol="0" anchor="t">
            <a:spAutoFit/>
          </a:bodyPr>
          <a:lstStyle/>
          <a:p>
            <a:pPr algn="ctr">
              <a:lnSpc>
                <a:spcPts val="8110"/>
              </a:lnSpc>
            </a:pPr>
            <a:r>
              <a:rPr lang="en-US" sz="6436">
                <a:solidFill>
                  <a:srgbClr val="563A3A"/>
                </a:solidFill>
                <a:latin typeface="Glacial Indifference"/>
              </a:rPr>
              <a:t>"The seed whose fruit is righteousness" or, literally, "the fruit of righteousness" is the outcome of possessing wisdom from above.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Outcome of wisdom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556279" y="4101224"/>
            <a:ext cx="15175442" cy="4103852"/>
          </a:xfrm>
          <a:prstGeom prst="rect">
            <a:avLst/>
          </a:prstGeom>
        </p:spPr>
        <p:txBody>
          <a:bodyPr lIns="0" tIns="0" rIns="0" bIns="0" rtlCol="0" anchor="t">
            <a:spAutoFit/>
          </a:bodyPr>
          <a:lstStyle/>
          <a:p>
            <a:pPr algn="ctr">
              <a:lnSpc>
                <a:spcPts val="8110"/>
              </a:lnSpc>
            </a:pPr>
            <a:r>
              <a:rPr lang="en-US" sz="6436">
                <a:solidFill>
                  <a:srgbClr val="563A3A"/>
                </a:solidFill>
                <a:latin typeface="Glacial Indifference Bold"/>
              </a:rPr>
              <a:t>How will your faith this week lead you to demonstrate your willingness to seek this "wisdom from above" and be led as you control your tongue?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Who among you is wise and understanding? Let him show by his good behavior his deeds in the gentleness of wisdom. But if you have bitter jealousy and selfish</a:t>
            </a:r>
          </a:p>
          <a:p>
            <a:pPr marL="0" lvl="1" indent="0">
              <a:lnSpc>
                <a:spcPts val="7431"/>
              </a:lnSpc>
              <a:spcBef>
                <a:spcPct val="0"/>
              </a:spcBef>
            </a:pPr>
            <a:r>
              <a:rPr lang="en-US" sz="4733">
                <a:solidFill>
                  <a:srgbClr val="563A3A"/>
                </a:solidFill>
                <a:latin typeface="Glacial Indifference"/>
              </a:rPr>
              <a:t>ambition in your heart, do not be arrogant and so lie against the truth. This wisdom is not that which comes down from above, but is earthly, natural, demonic. For where jealousy and selfish ambition exist,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161955"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3:13-18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28778" y="2716292"/>
            <a:ext cx="15310604" cy="467344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there is disorder and every evil thing. But the wisdom from above is first pure, then peace-loving, gentle, reasonable, full of mercy and good fruits, impartial, free of hypocrisy. And the fruit of righteousness is sown in peace by those who make peace.</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161955"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3:13-18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a:t>
            </a:r>
            <a:r>
              <a:rPr lang="en-US" sz="8000" u="sng">
                <a:solidFill>
                  <a:srgbClr val="B2935B"/>
                </a:solidFill>
                <a:latin typeface="Glacial Indifference Bold"/>
              </a:rPr>
              <a:t>not</a:t>
            </a:r>
            <a:r>
              <a:rPr lang="en-US" sz="8000">
                <a:solidFill>
                  <a:srgbClr val="B2935B"/>
                </a:solidFill>
                <a:latin typeface="Glacial Indifference Bold"/>
              </a:rPr>
              <a:t>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Mature Christians are those who seek to be wise and understanding.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a:t>
            </a:r>
            <a:r>
              <a:rPr lang="en-US" sz="8000" u="sng">
                <a:solidFill>
                  <a:srgbClr val="B2935B"/>
                </a:solidFill>
                <a:latin typeface="Glacial Indifference Bold"/>
              </a:rPr>
              <a:t>not</a:t>
            </a:r>
            <a:r>
              <a:rPr lang="en-US" sz="8000">
                <a:solidFill>
                  <a:srgbClr val="B2935B"/>
                </a:solidFill>
                <a:latin typeface="Glacial Indifference Bold"/>
              </a:rPr>
              <a:t>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24002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Opposing "true wisdom" was the fact that some had </a:t>
            </a:r>
            <a:r>
              <a:rPr lang="en-US" sz="5007">
                <a:solidFill>
                  <a:srgbClr val="563A3A"/>
                </a:solidFill>
                <a:latin typeface="Glacial Indifference Italics"/>
              </a:rPr>
              <a:t>bitter jealousy and selfish ambition </a:t>
            </a:r>
            <a:r>
              <a:rPr lang="en-US" sz="5007">
                <a:solidFill>
                  <a:srgbClr val="563A3A"/>
                </a:solidFill>
                <a:latin typeface="Glacial Indifference"/>
              </a:rPr>
              <a:t>and were </a:t>
            </a:r>
            <a:r>
              <a:rPr lang="en-US" sz="5007">
                <a:solidFill>
                  <a:srgbClr val="563A3A"/>
                </a:solidFill>
                <a:latin typeface="Glacial Indifference Italics"/>
              </a:rPr>
              <a:t>arrogant</a:t>
            </a:r>
            <a:r>
              <a:rPr lang="en-US" sz="5007">
                <a:solidFill>
                  <a:srgbClr val="563A3A"/>
                </a:solidFill>
                <a:latin typeface="Glacial Indifference"/>
              </a:rPr>
              <a:t>, thus lying </a:t>
            </a:r>
            <a:r>
              <a:rPr lang="en-US" sz="5007">
                <a:solidFill>
                  <a:srgbClr val="563A3A"/>
                </a:solidFill>
                <a:latin typeface="Glacial Indifference Italics"/>
              </a:rPr>
              <a:t>against the truth. </a:t>
            </a:r>
            <a:r>
              <a:rPr lang="en-US" sz="5007">
                <a:solidFill>
                  <a:srgbClr val="563A3A"/>
                </a:solidFill>
                <a:latin typeface="Glacial Indifference Bold"/>
              </a:rPr>
              <a:t>(14)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a:t>
            </a:r>
            <a:r>
              <a:rPr lang="en-US" sz="8000" u="sng">
                <a:solidFill>
                  <a:srgbClr val="B2935B"/>
                </a:solidFill>
                <a:latin typeface="Glacial Indifference Bold"/>
              </a:rPr>
              <a:t>not</a:t>
            </a:r>
            <a:r>
              <a:rPr lang="en-US" sz="8000">
                <a:solidFill>
                  <a:srgbClr val="B2935B"/>
                </a:solidFill>
                <a:latin typeface="Glacial Indifference Bold"/>
              </a:rPr>
              <a:t>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6529778"/>
            <a:ext cx="15644538" cy="1600145"/>
          </a:xfrm>
          <a:prstGeom prst="rect">
            <a:avLst/>
          </a:prstGeom>
        </p:spPr>
        <p:txBody>
          <a:bodyPr lIns="0" tIns="0" rIns="0" bIns="0" rtlCol="0" anchor="t">
            <a:spAutoFit/>
          </a:bodyPr>
          <a:lstStyle/>
          <a:p>
            <a:pPr>
              <a:lnSpc>
                <a:spcPts val="6309"/>
              </a:lnSpc>
            </a:pPr>
            <a:r>
              <a:rPr lang="en-US" sz="5007" u="sng">
                <a:solidFill>
                  <a:srgbClr val="563A3A"/>
                </a:solidFill>
                <a:latin typeface="Glacial Indifference Bold"/>
              </a:rPr>
              <a:t>Internal Examination:</a:t>
            </a:r>
          </a:p>
          <a:p>
            <a:pPr algn="l">
              <a:lnSpc>
                <a:spcPts val="6309"/>
              </a:lnSpc>
            </a:pPr>
            <a:r>
              <a:rPr lang="en-US" sz="5007">
                <a:solidFill>
                  <a:srgbClr val="563A3A"/>
                </a:solidFill>
                <a:latin typeface="Glacial Indifference"/>
              </a:rPr>
              <a:t>Are there any of these characteristics found in me?</a:t>
            </a:r>
          </a:p>
        </p:txBody>
      </p:sp>
      <p:sp>
        <p:nvSpPr>
          <p:cNvPr id="6" name="TextBox 6"/>
          <p:cNvSpPr txBox="1"/>
          <p:nvPr/>
        </p:nvSpPr>
        <p:spPr>
          <a:xfrm>
            <a:off x="1614762" y="3524278"/>
            <a:ext cx="15644538" cy="24002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Opposing "true wisdom" was the fact that some had </a:t>
            </a:r>
            <a:r>
              <a:rPr lang="en-US" sz="5007">
                <a:solidFill>
                  <a:srgbClr val="563A3A"/>
                </a:solidFill>
                <a:latin typeface="Glacial Indifference Italics"/>
              </a:rPr>
              <a:t>bitter jealousy and selfish ambition </a:t>
            </a:r>
            <a:r>
              <a:rPr lang="en-US" sz="5007">
                <a:solidFill>
                  <a:srgbClr val="563A3A"/>
                </a:solidFill>
                <a:latin typeface="Glacial Indifference"/>
              </a:rPr>
              <a:t>and were </a:t>
            </a:r>
            <a:r>
              <a:rPr lang="en-US" sz="5007">
                <a:solidFill>
                  <a:srgbClr val="563A3A"/>
                </a:solidFill>
                <a:latin typeface="Glacial Indifference Italics"/>
              </a:rPr>
              <a:t>arrogant</a:t>
            </a:r>
            <a:r>
              <a:rPr lang="en-US" sz="5007">
                <a:solidFill>
                  <a:srgbClr val="563A3A"/>
                </a:solidFill>
                <a:latin typeface="Glacial Indifference"/>
              </a:rPr>
              <a:t>, thus lying </a:t>
            </a:r>
            <a:r>
              <a:rPr lang="en-US" sz="5007">
                <a:solidFill>
                  <a:srgbClr val="563A3A"/>
                </a:solidFill>
                <a:latin typeface="Glacial Indifference Italics"/>
              </a:rPr>
              <a:t>against the truth. </a:t>
            </a:r>
            <a:r>
              <a:rPr lang="en-US" sz="5007">
                <a:solidFill>
                  <a:srgbClr val="563A3A"/>
                </a:solidFill>
                <a:latin typeface="Glacial Indifference Bold"/>
              </a:rPr>
              <a:t>(14)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a:t>
            </a:r>
            <a:r>
              <a:rPr lang="en-US" sz="8000" u="sng">
                <a:solidFill>
                  <a:srgbClr val="B2935B"/>
                </a:solidFill>
                <a:latin typeface="Glacial Indifference Bold"/>
              </a:rPr>
              <a:t>not</a:t>
            </a:r>
            <a:r>
              <a:rPr lang="en-US" sz="8000">
                <a:solidFill>
                  <a:srgbClr val="B2935B"/>
                </a:solidFill>
                <a:latin typeface="Glacial Indifference Bold"/>
              </a:rPr>
              <a:t>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3524278"/>
            <a:ext cx="1526300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Origins of wisdom </a:t>
            </a:r>
            <a:r>
              <a:rPr lang="en-US" sz="5007" u="sng">
                <a:solidFill>
                  <a:srgbClr val="563A3A"/>
                </a:solidFill>
                <a:latin typeface="Glacial Indifference"/>
              </a:rPr>
              <a:t>not</a:t>
            </a:r>
            <a:r>
              <a:rPr lang="en-US" sz="5007">
                <a:solidFill>
                  <a:srgbClr val="563A3A"/>
                </a:solidFill>
                <a:latin typeface="Glacial Indifference"/>
              </a:rPr>
              <a:t> from above. </a:t>
            </a:r>
            <a:r>
              <a:rPr lang="en-US" sz="5007">
                <a:solidFill>
                  <a:srgbClr val="563A3A"/>
                </a:solidFill>
                <a:latin typeface="Glacial Indifference Bold"/>
              </a:rPr>
              <a:t>(15)</a:t>
            </a:r>
          </a:p>
          <a:p>
            <a:pPr marL="1081065" lvl="1" indent="-540532">
              <a:lnSpc>
                <a:spcPts val="6309"/>
              </a:lnSpc>
              <a:buFont typeface="Arial"/>
              <a:buChar char="•"/>
            </a:pPr>
            <a:r>
              <a:rPr lang="en-US" sz="5007">
                <a:solidFill>
                  <a:srgbClr val="563A3A"/>
                </a:solidFill>
                <a:latin typeface="Glacial Indifference Bold"/>
              </a:rPr>
              <a:t>Earthly - </a:t>
            </a:r>
            <a:r>
              <a:rPr lang="en-US" sz="5007">
                <a:solidFill>
                  <a:srgbClr val="563A3A"/>
                </a:solidFill>
                <a:latin typeface="Glacial Indifference"/>
              </a:rPr>
              <a:t>Of or pertaining to this earth, worldly, reflecting our culture.</a:t>
            </a:r>
          </a:p>
          <a:p>
            <a:pPr marL="1081065" lvl="1" indent="-540532">
              <a:lnSpc>
                <a:spcPts val="6309"/>
              </a:lnSpc>
              <a:buFont typeface="Arial"/>
              <a:buChar char="•"/>
            </a:pPr>
            <a:r>
              <a:rPr lang="en-US" sz="5007">
                <a:solidFill>
                  <a:srgbClr val="563A3A"/>
                </a:solidFill>
                <a:latin typeface="Glacial Indifference Bold"/>
              </a:rPr>
              <a:t>Natural - </a:t>
            </a:r>
            <a:r>
              <a:rPr lang="en-US" sz="5007">
                <a:solidFill>
                  <a:srgbClr val="563A3A"/>
                </a:solidFill>
                <a:latin typeface="Glacial Indifference"/>
              </a:rPr>
              <a:t>Unspiritual / Sensual; this, not from God's Spirit.</a:t>
            </a:r>
          </a:p>
          <a:p>
            <a:pPr marL="1081065" lvl="1" indent="-540532" algn="l">
              <a:lnSpc>
                <a:spcPts val="6309"/>
              </a:lnSpc>
              <a:buFont typeface="Arial"/>
              <a:buChar char="•"/>
            </a:pPr>
            <a:r>
              <a:rPr lang="en-US" sz="5007">
                <a:solidFill>
                  <a:srgbClr val="563A3A"/>
                </a:solidFill>
                <a:latin typeface="Glacial Indifference Bold"/>
              </a:rPr>
              <a:t>Demonic - </a:t>
            </a:r>
            <a:r>
              <a:rPr lang="en-US" sz="5007">
                <a:solidFill>
                  <a:srgbClr val="563A3A"/>
                </a:solidFill>
                <a:latin typeface="Glacial Indifference"/>
              </a:rPr>
              <a:t>Influenced and promoted by demons.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a:t>
            </a:r>
            <a:r>
              <a:rPr lang="en-US" sz="8000" u="sng">
                <a:solidFill>
                  <a:srgbClr val="B2935B"/>
                </a:solidFill>
                <a:latin typeface="Glacial Indifference Bold"/>
              </a:rPr>
              <a:t>not</a:t>
            </a:r>
            <a:r>
              <a:rPr lang="en-US" sz="8000">
                <a:solidFill>
                  <a:srgbClr val="B2935B"/>
                </a:solidFill>
                <a:latin typeface="Glacial Indifference Bold"/>
              </a:rPr>
              <a:t>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Outcome of wisdom </a:t>
            </a:r>
            <a:r>
              <a:rPr lang="en-US" sz="5007" u="sng">
                <a:solidFill>
                  <a:srgbClr val="563A3A"/>
                </a:solidFill>
                <a:latin typeface="Glacial Indifference"/>
              </a:rPr>
              <a:t>not</a:t>
            </a:r>
            <a:r>
              <a:rPr lang="en-US" sz="5007">
                <a:solidFill>
                  <a:srgbClr val="563A3A"/>
                </a:solidFill>
                <a:latin typeface="Glacial Indifference"/>
              </a:rPr>
              <a:t> from above.</a:t>
            </a:r>
            <a:r>
              <a:rPr lang="en-US" sz="5007">
                <a:solidFill>
                  <a:srgbClr val="563A3A"/>
                </a:solidFill>
                <a:latin typeface="Glacial Indifference Italics"/>
              </a:rPr>
              <a:t> </a:t>
            </a:r>
            <a:r>
              <a:rPr lang="en-US" sz="5007">
                <a:solidFill>
                  <a:srgbClr val="563A3A"/>
                </a:solidFill>
                <a:latin typeface="Glacial Indifference Bold"/>
              </a:rPr>
              <a:t>(16)</a:t>
            </a:r>
          </a:p>
          <a:p>
            <a:pPr marL="1081065" lvl="1" indent="-540532">
              <a:lnSpc>
                <a:spcPts val="6309"/>
              </a:lnSpc>
              <a:buFont typeface="Arial"/>
              <a:buChar char="•"/>
            </a:pPr>
            <a:r>
              <a:rPr lang="en-US" sz="5007">
                <a:solidFill>
                  <a:srgbClr val="563A3A"/>
                </a:solidFill>
                <a:latin typeface="Glacial Indifference Bold"/>
              </a:rPr>
              <a:t>Disorder </a:t>
            </a:r>
            <a:r>
              <a:rPr lang="en-US" sz="5007">
                <a:solidFill>
                  <a:srgbClr val="563A3A"/>
                </a:solidFill>
                <a:latin typeface="Glacial Indifference Italics"/>
              </a:rPr>
              <a:t>{akatastasia}</a:t>
            </a:r>
          </a:p>
          <a:p>
            <a:pPr marL="1081065" lvl="1" indent="-540532" algn="l">
              <a:lnSpc>
                <a:spcPts val="6309"/>
              </a:lnSpc>
              <a:buFont typeface="Arial"/>
              <a:buChar char="•"/>
            </a:pPr>
            <a:r>
              <a:rPr lang="en-US" sz="5007">
                <a:solidFill>
                  <a:srgbClr val="563A3A"/>
                </a:solidFill>
                <a:latin typeface="Glacial Indifference Bold"/>
              </a:rPr>
              <a:t>Every evil thing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Wisdom from above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The wisdom from above is "true wisdom" because God and His Word are the Origin and Source.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650</Words>
  <Application>Microsoft Office PowerPoint</Application>
  <PresentationFormat>Custom</PresentationFormat>
  <Paragraphs>71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Glacial Indifference Bold</vt:lpstr>
      <vt:lpstr>Bebas Neue</vt:lpstr>
      <vt:lpstr>Glacial Indifference</vt:lpstr>
      <vt:lpstr>Playfair Display Bold</vt:lpstr>
      <vt:lpstr>Calibri</vt:lpstr>
      <vt:lpstr>Glacial Indifference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7_James Faith in Action: PowerPoint</dc:title>
  <dc:creator>Molly Burke</dc:creator>
  <cp:lastModifiedBy>Molly Burke</cp:lastModifiedBy>
  <cp:revision>3</cp:revision>
  <dcterms:created xsi:type="dcterms:W3CDTF">2006-08-16T00:00:00Z</dcterms:created>
  <dcterms:modified xsi:type="dcterms:W3CDTF">2023-04-20T23:21:07Z</dcterms:modified>
  <dc:identifier>DAFgrsrFsro</dc:identifier>
</cp:coreProperties>
</file>