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8288000" cy="10287000"/>
  <p:notesSz cx="6858000" cy="9144000"/>
  <p:embeddedFontLst>
    <p:embeddedFont>
      <p:font typeface="Bebas Neue" panose="020B0606020202050201" pitchFamily="34" charset="0"/>
      <p:regular r:id="rId21"/>
    </p:embeddedFont>
    <p:embeddedFont>
      <p:font typeface="Calibri" panose="020F0502020204030204" pitchFamily="34" charset="0"/>
      <p:regular r:id="rId22"/>
      <p:bold r:id="rId23"/>
      <p:italic r:id="rId24"/>
      <p:boldItalic r:id="rId25"/>
    </p:embeddedFont>
    <p:embeddedFont>
      <p:font typeface="Glacial Indifference" panose="020B0604020202020204" charset="0"/>
      <p:regular r:id="rId26"/>
    </p:embeddedFont>
    <p:embeddedFont>
      <p:font typeface="Glacial Indifference Bold" panose="020B0604020202020204" charset="0"/>
      <p:regular r:id="rId27"/>
    </p:embeddedFont>
    <p:embeddedFont>
      <p:font typeface="Glacial Indifference Italics" panose="020B0604020202020204" charset="0"/>
      <p:regular r:id="rId28"/>
    </p:embeddedFont>
    <p:embeddedFont>
      <p:font typeface="Playfair Display Bold" panose="020B0604020202020204" charset="0"/>
      <p:regular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60" d="100"/>
          <a:sy n="60" d="100"/>
        </p:scale>
        <p:origin x="370" y="3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4/13/2023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4/13/2023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4/13/2023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8.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1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1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1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svg"/><Relationship Id="rId7" Type="http://schemas.openxmlformats.org/officeDocument/2006/relationships/image" Target="../media/image1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 Id="rId9" Type="http://schemas.openxmlformats.org/officeDocument/2006/relationships/image" Target="../media/image18.svg"/></Relationships>
</file>

<file path=ppt/slides/_rels/slide1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svg"/><Relationship Id="rId7" Type="http://schemas.openxmlformats.org/officeDocument/2006/relationships/image" Target="../media/image2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svg"/><Relationship Id="rId4" Type="http://schemas.openxmlformats.org/officeDocument/2006/relationships/image" Target="../media/image19.png"/><Relationship Id="rId9" Type="http://schemas.openxmlformats.org/officeDocument/2006/relationships/image" Target="../media/image24.svg"/></Relationships>
</file>

<file path=ppt/slides/_rels/slide1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svg"/><Relationship Id="rId7" Type="http://schemas.openxmlformats.org/officeDocument/2006/relationships/image" Target="../media/image2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0.svg"/><Relationship Id="rId4" Type="http://schemas.openxmlformats.org/officeDocument/2006/relationships/image" Target="../media/image19.png"/><Relationship Id="rId9" Type="http://schemas.openxmlformats.org/officeDocument/2006/relationships/image" Target="../media/image24.svg"/></Relationships>
</file>

<file path=ppt/slides/_rels/slide1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2.sv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2.sv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2.sv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2.sv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8.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grpSp>
        <p:nvGrpSpPr>
          <p:cNvPr id="2" name="Group 2"/>
          <p:cNvGrpSpPr/>
          <p:nvPr/>
        </p:nvGrpSpPr>
        <p:grpSpPr>
          <a:xfrm>
            <a:off x="3170290" y="8761129"/>
            <a:ext cx="11928370" cy="994342"/>
            <a:chOff x="0" y="0"/>
            <a:chExt cx="12370233" cy="1031175"/>
          </a:xfrm>
        </p:grpSpPr>
        <p:sp>
          <p:nvSpPr>
            <p:cNvPr id="3" name="Freeform 3"/>
            <p:cNvSpPr/>
            <p:nvPr/>
          </p:nvSpPr>
          <p:spPr>
            <a:xfrm>
              <a:off x="31750" y="31750"/>
              <a:ext cx="12306733" cy="967675"/>
            </a:xfrm>
            <a:custGeom>
              <a:avLst/>
              <a:gdLst/>
              <a:ahLst/>
              <a:cxnLst/>
              <a:rect l="l" t="t" r="r" b="b"/>
              <a:pathLst>
                <a:path w="12306733" h="967675">
                  <a:moveTo>
                    <a:pt x="12214023" y="967675"/>
                  </a:moveTo>
                  <a:lnTo>
                    <a:pt x="92710" y="967675"/>
                  </a:lnTo>
                  <a:cubicBezTo>
                    <a:pt x="41910" y="967675"/>
                    <a:pt x="0" y="925765"/>
                    <a:pt x="0" y="874965"/>
                  </a:cubicBezTo>
                  <a:lnTo>
                    <a:pt x="0" y="92710"/>
                  </a:lnTo>
                  <a:cubicBezTo>
                    <a:pt x="0" y="41910"/>
                    <a:pt x="41910" y="0"/>
                    <a:pt x="92710" y="0"/>
                  </a:cubicBezTo>
                  <a:lnTo>
                    <a:pt x="12212754" y="0"/>
                  </a:lnTo>
                  <a:cubicBezTo>
                    <a:pt x="12263554" y="0"/>
                    <a:pt x="12305464" y="41910"/>
                    <a:pt x="12305464" y="92710"/>
                  </a:cubicBezTo>
                  <a:lnTo>
                    <a:pt x="12305464" y="873695"/>
                  </a:lnTo>
                  <a:cubicBezTo>
                    <a:pt x="12306733" y="925765"/>
                    <a:pt x="12264823" y="967675"/>
                    <a:pt x="12214023" y="967675"/>
                  </a:cubicBezTo>
                  <a:close/>
                </a:path>
              </a:pathLst>
            </a:custGeom>
            <a:solidFill>
              <a:srgbClr val="FBF3E4"/>
            </a:solidFill>
          </p:spPr>
        </p:sp>
        <p:sp>
          <p:nvSpPr>
            <p:cNvPr id="4" name="Freeform 4"/>
            <p:cNvSpPr/>
            <p:nvPr/>
          </p:nvSpPr>
          <p:spPr>
            <a:xfrm>
              <a:off x="0" y="0"/>
              <a:ext cx="12370233" cy="1031175"/>
            </a:xfrm>
            <a:custGeom>
              <a:avLst/>
              <a:gdLst/>
              <a:ahLst/>
              <a:cxnLst/>
              <a:rect l="l" t="t" r="r" b="b"/>
              <a:pathLst>
                <a:path w="12370233" h="1031175">
                  <a:moveTo>
                    <a:pt x="12245773" y="59690"/>
                  </a:moveTo>
                  <a:cubicBezTo>
                    <a:pt x="12281333" y="59690"/>
                    <a:pt x="12310543" y="88900"/>
                    <a:pt x="12310543" y="124460"/>
                  </a:cubicBezTo>
                  <a:lnTo>
                    <a:pt x="12310543" y="906715"/>
                  </a:lnTo>
                  <a:cubicBezTo>
                    <a:pt x="12310543" y="942275"/>
                    <a:pt x="12281333" y="971485"/>
                    <a:pt x="12245773" y="971485"/>
                  </a:cubicBezTo>
                  <a:lnTo>
                    <a:pt x="124460" y="971485"/>
                  </a:lnTo>
                  <a:cubicBezTo>
                    <a:pt x="88900" y="971485"/>
                    <a:pt x="59690" y="942275"/>
                    <a:pt x="59690" y="906715"/>
                  </a:cubicBezTo>
                  <a:lnTo>
                    <a:pt x="59690" y="124460"/>
                  </a:lnTo>
                  <a:cubicBezTo>
                    <a:pt x="59690" y="88900"/>
                    <a:pt x="88900" y="59690"/>
                    <a:pt x="124460" y="59690"/>
                  </a:cubicBezTo>
                  <a:lnTo>
                    <a:pt x="12245773" y="59690"/>
                  </a:lnTo>
                  <a:moveTo>
                    <a:pt x="12245773" y="0"/>
                  </a:moveTo>
                  <a:lnTo>
                    <a:pt x="124460" y="0"/>
                  </a:lnTo>
                  <a:cubicBezTo>
                    <a:pt x="55880" y="0"/>
                    <a:pt x="0" y="55880"/>
                    <a:pt x="0" y="124460"/>
                  </a:cubicBezTo>
                  <a:lnTo>
                    <a:pt x="0" y="906715"/>
                  </a:lnTo>
                  <a:cubicBezTo>
                    <a:pt x="0" y="975295"/>
                    <a:pt x="55880" y="1031175"/>
                    <a:pt x="124460" y="1031175"/>
                  </a:cubicBezTo>
                  <a:lnTo>
                    <a:pt x="12245773" y="1031175"/>
                  </a:lnTo>
                  <a:cubicBezTo>
                    <a:pt x="12314354" y="1031175"/>
                    <a:pt x="12370233" y="975295"/>
                    <a:pt x="12370233" y="906715"/>
                  </a:cubicBezTo>
                  <a:lnTo>
                    <a:pt x="12370233" y="124460"/>
                  </a:lnTo>
                  <a:cubicBezTo>
                    <a:pt x="12370233" y="55880"/>
                    <a:pt x="12314354" y="0"/>
                    <a:pt x="12245773" y="0"/>
                  </a:cubicBezTo>
                  <a:close/>
                </a:path>
              </a:pathLst>
            </a:custGeom>
            <a:solidFill>
              <a:srgbClr val="B2935B"/>
            </a:solidFill>
          </p:spPr>
        </p:sp>
      </p:grpSp>
      <p:sp>
        <p:nvSpPr>
          <p:cNvPr id="5" name="TextBox 5"/>
          <p:cNvSpPr txBox="1"/>
          <p:nvPr/>
        </p:nvSpPr>
        <p:spPr>
          <a:xfrm>
            <a:off x="3442806" y="8948597"/>
            <a:ext cx="11383338" cy="630872"/>
          </a:xfrm>
          <a:prstGeom prst="rect">
            <a:avLst/>
          </a:prstGeom>
        </p:spPr>
        <p:txBody>
          <a:bodyPr lIns="0" tIns="0" rIns="0" bIns="0" rtlCol="0" anchor="t">
            <a:spAutoFit/>
          </a:bodyPr>
          <a:lstStyle/>
          <a:p>
            <a:pPr algn="ctr">
              <a:lnSpc>
                <a:spcPts val="5127"/>
              </a:lnSpc>
            </a:pPr>
            <a:r>
              <a:rPr lang="en-US" sz="3662" spc="549">
                <a:solidFill>
                  <a:srgbClr val="B2935B"/>
                </a:solidFill>
                <a:latin typeface="Bebas Neue"/>
              </a:rPr>
              <a:t>Lesson 6: Faith in Action is mindful of the tongue </a:t>
            </a:r>
          </a:p>
        </p:txBody>
      </p:sp>
      <p:sp>
        <p:nvSpPr>
          <p:cNvPr id="6" name="TextBox 6"/>
          <p:cNvSpPr txBox="1"/>
          <p:nvPr/>
        </p:nvSpPr>
        <p:spPr>
          <a:xfrm>
            <a:off x="1028700" y="952500"/>
            <a:ext cx="8115300" cy="581186"/>
          </a:xfrm>
          <a:prstGeom prst="rect">
            <a:avLst/>
          </a:prstGeom>
        </p:spPr>
        <p:txBody>
          <a:bodyPr lIns="0" tIns="0" rIns="0" bIns="0" rtlCol="0" anchor="t">
            <a:spAutoFit/>
          </a:bodyPr>
          <a:lstStyle/>
          <a:p>
            <a:pPr>
              <a:lnSpc>
                <a:spcPts val="4716"/>
              </a:lnSpc>
            </a:pPr>
            <a:r>
              <a:rPr lang="en-US" sz="3368">
                <a:solidFill>
                  <a:srgbClr val="B2935B"/>
                </a:solidFill>
                <a:latin typeface="Glacial Indifference Bold"/>
              </a:rPr>
              <a:t>Hillcrest Church of Christ | Spring 2023</a:t>
            </a:r>
          </a:p>
        </p:txBody>
      </p:sp>
      <p:grpSp>
        <p:nvGrpSpPr>
          <p:cNvPr id="7" name="Group 7"/>
          <p:cNvGrpSpPr/>
          <p:nvPr/>
        </p:nvGrpSpPr>
        <p:grpSpPr>
          <a:xfrm>
            <a:off x="4359326" y="1950650"/>
            <a:ext cx="9550297" cy="6693345"/>
            <a:chOff x="0" y="0"/>
            <a:chExt cx="12733729" cy="8924460"/>
          </a:xfrm>
        </p:grpSpPr>
        <p:pic>
          <p:nvPicPr>
            <p:cNvPr id="8" name="Picture 8"/>
            <p:cNvPicPr>
              <a:picLocks noChangeAspect="1"/>
            </p:cNvPicPr>
            <p:nvPr/>
          </p:nvPicPr>
          <p:blipFill>
            <a:blip r:embed="rId2">
              <a:alphaModFix amt="55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667857">
              <a:off x="8854457" y="2350655"/>
              <a:ext cx="2546421" cy="6346220"/>
            </a:xfrm>
            <a:prstGeom prst="rect">
              <a:avLst/>
            </a:prstGeom>
          </p:spPr>
        </p:pic>
        <p:sp>
          <p:nvSpPr>
            <p:cNvPr id="9" name="TextBox 9"/>
            <p:cNvSpPr txBox="1"/>
            <p:nvPr/>
          </p:nvSpPr>
          <p:spPr>
            <a:xfrm>
              <a:off x="2266258" y="3886098"/>
              <a:ext cx="10467472" cy="2804490"/>
            </a:xfrm>
            <a:prstGeom prst="rect">
              <a:avLst/>
            </a:prstGeom>
          </p:spPr>
          <p:txBody>
            <a:bodyPr lIns="0" tIns="0" rIns="0" bIns="0" rtlCol="0" anchor="t">
              <a:spAutoFit/>
            </a:bodyPr>
            <a:lstStyle/>
            <a:p>
              <a:pPr algn="just">
                <a:lnSpc>
                  <a:spcPts val="7575"/>
                </a:lnSpc>
              </a:pPr>
              <a:r>
                <a:rPr lang="en-US" sz="9238">
                  <a:solidFill>
                    <a:srgbClr val="563A3A"/>
                  </a:solidFill>
                  <a:latin typeface="Glacial Indifference Bold"/>
                </a:rPr>
                <a:t>FAITH IN</a:t>
              </a:r>
            </a:p>
            <a:p>
              <a:pPr algn="just">
                <a:lnSpc>
                  <a:spcPts val="7575"/>
                </a:lnSpc>
              </a:pPr>
              <a:r>
                <a:rPr lang="en-US" sz="9238">
                  <a:solidFill>
                    <a:srgbClr val="563A3A"/>
                  </a:solidFill>
                  <a:latin typeface="Glacial Indifference Bold"/>
                </a:rPr>
                <a:t>ACTION</a:t>
              </a:r>
            </a:p>
          </p:txBody>
        </p:sp>
        <p:sp>
          <p:nvSpPr>
            <p:cNvPr id="10" name="TextBox 10"/>
            <p:cNvSpPr txBox="1"/>
            <p:nvPr/>
          </p:nvSpPr>
          <p:spPr>
            <a:xfrm>
              <a:off x="0" y="752475"/>
              <a:ext cx="12421698" cy="3493664"/>
            </a:xfrm>
            <a:prstGeom prst="rect">
              <a:avLst/>
            </a:prstGeom>
          </p:spPr>
          <p:txBody>
            <a:bodyPr lIns="0" tIns="0" rIns="0" bIns="0" rtlCol="0" anchor="t">
              <a:spAutoFit/>
            </a:bodyPr>
            <a:lstStyle/>
            <a:p>
              <a:pPr algn="r">
                <a:lnSpc>
                  <a:spcPts val="17279"/>
                </a:lnSpc>
              </a:pPr>
              <a:r>
                <a:rPr lang="en-US" sz="21072">
                  <a:solidFill>
                    <a:srgbClr val="563A3A"/>
                  </a:solidFill>
                  <a:latin typeface="Playfair Display Bold"/>
                </a:rPr>
                <a:t>JAMES</a:t>
              </a: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55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667857">
            <a:off x="16666160" y="7780069"/>
            <a:ext cx="1186280" cy="2956462"/>
          </a:xfrm>
          <a:prstGeom prst="rect">
            <a:avLst/>
          </a:prstGeom>
        </p:spPr>
      </p:pic>
      <p:sp>
        <p:nvSpPr>
          <p:cNvPr id="3" name="AutoShape 3"/>
          <p:cNvSpPr/>
          <p:nvPr/>
        </p:nvSpPr>
        <p:spPr>
          <a:xfrm>
            <a:off x="-143307" y="760630"/>
            <a:ext cx="6492240" cy="0"/>
          </a:xfrm>
          <a:prstGeom prst="line">
            <a:avLst/>
          </a:prstGeom>
          <a:ln w="38100" cap="flat">
            <a:solidFill>
              <a:srgbClr val="B2935B"/>
            </a:solidFill>
            <a:prstDash val="solid"/>
            <a:headEnd type="none" w="sm" len="sm"/>
            <a:tailEnd type="none" w="sm" len="sm"/>
          </a:ln>
        </p:spPr>
      </p:sp>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723476" y="2613929"/>
            <a:ext cx="3908940" cy="5060117"/>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0971841" y="5143987"/>
            <a:ext cx="5810804" cy="4793913"/>
          </a:xfrm>
          <a:prstGeom prst="rect">
            <a:avLst/>
          </a:prstGeom>
        </p:spPr>
      </p:pic>
      <p:sp>
        <p:nvSpPr>
          <p:cNvPr id="6" name="TextBox 6"/>
          <p:cNvSpPr txBox="1"/>
          <p:nvPr/>
        </p:nvSpPr>
        <p:spPr>
          <a:xfrm>
            <a:off x="514350" y="1211606"/>
            <a:ext cx="17259300" cy="1238250"/>
          </a:xfrm>
          <a:prstGeom prst="rect">
            <a:avLst/>
          </a:prstGeom>
        </p:spPr>
        <p:txBody>
          <a:bodyPr lIns="0" tIns="0" rIns="0" bIns="0" rtlCol="0" anchor="t">
            <a:spAutoFit/>
          </a:bodyPr>
          <a:lstStyle/>
          <a:p>
            <a:pPr marL="0" lvl="0" indent="0" algn="ctr">
              <a:lnSpc>
                <a:spcPts val="9600"/>
              </a:lnSpc>
              <a:spcBef>
                <a:spcPct val="0"/>
              </a:spcBef>
            </a:pPr>
            <a:r>
              <a:rPr lang="en-US" sz="8000">
                <a:solidFill>
                  <a:srgbClr val="B2935B"/>
                </a:solidFill>
                <a:latin typeface="Glacial Indifference Bold"/>
              </a:rPr>
              <a:t>The tongue has great power</a:t>
            </a:r>
          </a:p>
        </p:txBody>
      </p:sp>
      <p:sp>
        <p:nvSpPr>
          <p:cNvPr id="7" name="TextBox 7"/>
          <p:cNvSpPr txBox="1"/>
          <p:nvPr/>
        </p:nvSpPr>
        <p:spPr>
          <a:xfrm>
            <a:off x="4835899" y="3540444"/>
            <a:ext cx="10204371" cy="4000500"/>
          </a:xfrm>
          <a:prstGeom prst="rect">
            <a:avLst/>
          </a:prstGeom>
        </p:spPr>
        <p:txBody>
          <a:bodyPr lIns="0" tIns="0" rIns="0" bIns="0" rtlCol="0" anchor="t">
            <a:spAutoFit/>
          </a:bodyPr>
          <a:lstStyle/>
          <a:p>
            <a:pPr>
              <a:lnSpc>
                <a:spcPts val="6350"/>
              </a:lnSpc>
              <a:spcBef>
                <a:spcPct val="0"/>
              </a:spcBef>
            </a:pPr>
            <a:r>
              <a:rPr lang="en-US" sz="5291">
                <a:solidFill>
                  <a:srgbClr val="563A3A"/>
                </a:solidFill>
                <a:latin typeface="Glacial Indifference Bold"/>
              </a:rPr>
              <a:t>What example have you experienced or seen where the tongue helped direct </a:t>
            </a:r>
          </a:p>
          <a:p>
            <a:pPr>
              <a:lnSpc>
                <a:spcPts val="6350"/>
              </a:lnSpc>
              <a:spcBef>
                <a:spcPct val="0"/>
              </a:spcBef>
            </a:pPr>
            <a:r>
              <a:rPr lang="en-US" sz="5291">
                <a:solidFill>
                  <a:srgbClr val="563A3A"/>
                </a:solidFill>
                <a:latin typeface="Glacial Indifference Bold"/>
              </a:rPr>
              <a:t>someone or a group </a:t>
            </a:r>
          </a:p>
          <a:p>
            <a:pPr>
              <a:lnSpc>
                <a:spcPts val="6350"/>
              </a:lnSpc>
              <a:spcBef>
                <a:spcPct val="0"/>
              </a:spcBef>
            </a:pPr>
            <a:r>
              <a:rPr lang="en-US" sz="5291">
                <a:solidFill>
                  <a:srgbClr val="563A3A"/>
                </a:solidFill>
                <a:latin typeface="Glacial Indifference Bold"/>
              </a:rPr>
              <a:t>in a powerful way?</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sp>
        <p:nvSpPr>
          <p:cNvPr id="2" name="TextBox 2"/>
          <p:cNvSpPr txBox="1"/>
          <p:nvPr/>
        </p:nvSpPr>
        <p:spPr>
          <a:xfrm>
            <a:off x="2109989" y="2973731"/>
            <a:ext cx="15149311" cy="6752273"/>
          </a:xfrm>
          <a:prstGeom prst="rect">
            <a:avLst/>
          </a:prstGeom>
        </p:spPr>
        <p:txBody>
          <a:bodyPr lIns="0" tIns="0" rIns="0" bIns="0" rtlCol="0" anchor="t">
            <a:spAutoFit/>
          </a:bodyPr>
          <a:lstStyle/>
          <a:p>
            <a:pPr>
              <a:lnSpc>
                <a:spcPts val="6719"/>
              </a:lnSpc>
            </a:pPr>
            <a:r>
              <a:rPr lang="en-US" sz="6399">
                <a:solidFill>
                  <a:srgbClr val="563A3A"/>
                </a:solidFill>
                <a:latin typeface="Glacial Indifference"/>
              </a:rPr>
              <a:t>The tongue has the power to destroy. </a:t>
            </a:r>
            <a:r>
              <a:rPr lang="en-US" sz="6399">
                <a:solidFill>
                  <a:srgbClr val="563A3A"/>
                </a:solidFill>
                <a:latin typeface="Glacial Indifference Bold"/>
              </a:rPr>
              <a:t>3:5-8</a:t>
            </a:r>
          </a:p>
          <a:p>
            <a:pPr marL="1187454" lvl="1" indent="-593727">
              <a:lnSpc>
                <a:spcPts val="5775"/>
              </a:lnSpc>
              <a:buFont typeface="Arial"/>
              <a:buChar char="•"/>
            </a:pPr>
            <a:r>
              <a:rPr lang="en-US" sz="5500">
                <a:solidFill>
                  <a:srgbClr val="563A3A"/>
                </a:solidFill>
                <a:latin typeface="Glacial Indifference"/>
              </a:rPr>
              <a:t>James speaks of 7 defiling sins of the tongue:</a:t>
            </a:r>
          </a:p>
          <a:p>
            <a:pPr marL="2374909" lvl="2" indent="-791636">
              <a:lnSpc>
                <a:spcPts val="5775"/>
              </a:lnSpc>
              <a:buFont typeface="Arial"/>
              <a:buChar char="⚬"/>
            </a:pPr>
            <a:r>
              <a:rPr lang="en-US" sz="5500">
                <a:solidFill>
                  <a:srgbClr val="563A3A"/>
                </a:solidFill>
                <a:latin typeface="Glacial Indifference"/>
              </a:rPr>
              <a:t>Blaspheming</a:t>
            </a:r>
          </a:p>
          <a:p>
            <a:pPr marL="2374909" lvl="2" indent="-791636">
              <a:lnSpc>
                <a:spcPts val="5775"/>
              </a:lnSpc>
              <a:buFont typeface="Arial"/>
              <a:buChar char="⚬"/>
            </a:pPr>
            <a:r>
              <a:rPr lang="en-US" sz="5500">
                <a:solidFill>
                  <a:srgbClr val="563A3A"/>
                </a:solidFill>
                <a:latin typeface="Glacial Indifference"/>
              </a:rPr>
              <a:t>Boasting</a:t>
            </a:r>
          </a:p>
          <a:p>
            <a:pPr marL="2374909" lvl="2" indent="-791636">
              <a:lnSpc>
                <a:spcPts val="5775"/>
              </a:lnSpc>
              <a:buFont typeface="Arial"/>
              <a:buChar char="⚬"/>
            </a:pPr>
            <a:r>
              <a:rPr lang="en-US" sz="5500">
                <a:solidFill>
                  <a:srgbClr val="563A3A"/>
                </a:solidFill>
                <a:latin typeface="Glacial Indifference"/>
              </a:rPr>
              <a:t>Cursing others</a:t>
            </a:r>
          </a:p>
          <a:p>
            <a:pPr marL="2374909" lvl="2" indent="-791636">
              <a:lnSpc>
                <a:spcPts val="5775"/>
              </a:lnSpc>
              <a:buFont typeface="Arial"/>
              <a:buChar char="⚬"/>
            </a:pPr>
            <a:r>
              <a:rPr lang="en-US" sz="5500">
                <a:solidFill>
                  <a:srgbClr val="563A3A"/>
                </a:solidFill>
                <a:latin typeface="Glacial Indifference"/>
              </a:rPr>
              <a:t>Quarreling</a:t>
            </a:r>
          </a:p>
          <a:p>
            <a:pPr marL="2374909" lvl="2" indent="-791636">
              <a:lnSpc>
                <a:spcPts val="5775"/>
              </a:lnSpc>
              <a:buFont typeface="Arial"/>
              <a:buChar char="⚬"/>
            </a:pPr>
            <a:r>
              <a:rPr lang="en-US" sz="5500">
                <a:solidFill>
                  <a:srgbClr val="563A3A"/>
                </a:solidFill>
                <a:latin typeface="Glacial Indifference"/>
              </a:rPr>
              <a:t>Speaking against others</a:t>
            </a:r>
          </a:p>
          <a:p>
            <a:pPr marL="2374909" lvl="2" indent="-791636">
              <a:lnSpc>
                <a:spcPts val="5775"/>
              </a:lnSpc>
              <a:buFont typeface="Arial"/>
              <a:buChar char="⚬"/>
            </a:pPr>
            <a:r>
              <a:rPr lang="en-US" sz="5500">
                <a:solidFill>
                  <a:srgbClr val="563A3A"/>
                </a:solidFill>
                <a:latin typeface="Glacial Indifference"/>
              </a:rPr>
              <a:t>Complaining</a:t>
            </a:r>
          </a:p>
          <a:p>
            <a:pPr marL="2374909" lvl="2" indent="-791636" algn="l">
              <a:lnSpc>
                <a:spcPts val="5775"/>
              </a:lnSpc>
              <a:buFont typeface="Arial"/>
              <a:buChar char="⚬"/>
            </a:pPr>
            <a:r>
              <a:rPr lang="en-US" sz="5500">
                <a:solidFill>
                  <a:srgbClr val="563A3A"/>
                </a:solidFill>
                <a:latin typeface="Glacial Indifference"/>
              </a:rPr>
              <a:t>Swearing</a:t>
            </a:r>
          </a:p>
        </p:txBody>
      </p:sp>
      <p:pic>
        <p:nvPicPr>
          <p:cNvPr id="3" name="Picture 3"/>
          <p:cNvPicPr>
            <a:picLocks noChangeAspect="1"/>
          </p:cNvPicPr>
          <p:nvPr/>
        </p:nvPicPr>
        <p:blipFill>
          <a:blip r:embed="rId2">
            <a:alphaModFix amt="55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667857">
            <a:off x="16666160" y="7780069"/>
            <a:ext cx="1186280" cy="2956462"/>
          </a:xfrm>
          <a:prstGeom prst="rect">
            <a:avLst/>
          </a:prstGeom>
        </p:spPr>
      </p:pic>
      <p:sp>
        <p:nvSpPr>
          <p:cNvPr id="4" name="AutoShape 4"/>
          <p:cNvSpPr/>
          <p:nvPr/>
        </p:nvSpPr>
        <p:spPr>
          <a:xfrm>
            <a:off x="-143307" y="760630"/>
            <a:ext cx="6492240" cy="0"/>
          </a:xfrm>
          <a:prstGeom prst="line">
            <a:avLst/>
          </a:prstGeom>
          <a:ln w="38100" cap="flat">
            <a:solidFill>
              <a:srgbClr val="B2935B"/>
            </a:solidFill>
            <a:prstDash val="solid"/>
            <a:headEnd type="none" w="sm" len="sm"/>
            <a:tailEnd type="none" w="sm" len="sm"/>
          </a:ln>
        </p:spPr>
      </p:sp>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2098315" y="4904277"/>
            <a:ext cx="3946920" cy="5539537"/>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820389" y="4913362"/>
            <a:ext cx="2579199" cy="4575076"/>
          </a:xfrm>
          <a:prstGeom prst="rect">
            <a:avLst/>
          </a:prstGeom>
        </p:spPr>
      </p:pic>
      <p:sp>
        <p:nvSpPr>
          <p:cNvPr id="7" name="TextBox 7"/>
          <p:cNvSpPr txBox="1"/>
          <p:nvPr/>
        </p:nvSpPr>
        <p:spPr>
          <a:xfrm>
            <a:off x="514350" y="1211606"/>
            <a:ext cx="17259300" cy="1238250"/>
          </a:xfrm>
          <a:prstGeom prst="rect">
            <a:avLst/>
          </a:prstGeom>
        </p:spPr>
        <p:txBody>
          <a:bodyPr lIns="0" tIns="0" rIns="0" bIns="0" rtlCol="0" anchor="t">
            <a:spAutoFit/>
          </a:bodyPr>
          <a:lstStyle/>
          <a:p>
            <a:pPr marL="0" lvl="0" indent="0" algn="ctr">
              <a:lnSpc>
                <a:spcPts val="9600"/>
              </a:lnSpc>
              <a:spcBef>
                <a:spcPct val="0"/>
              </a:spcBef>
            </a:pPr>
            <a:r>
              <a:rPr lang="en-US" sz="8000">
                <a:solidFill>
                  <a:srgbClr val="B2935B"/>
                </a:solidFill>
                <a:latin typeface="Glacial Indifference Bold"/>
              </a:rPr>
              <a:t>The tongue has great power</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sp>
        <p:nvSpPr>
          <p:cNvPr id="2" name="TextBox 2"/>
          <p:cNvSpPr txBox="1"/>
          <p:nvPr/>
        </p:nvSpPr>
        <p:spPr>
          <a:xfrm>
            <a:off x="3102813" y="3381741"/>
            <a:ext cx="14156487" cy="3436620"/>
          </a:xfrm>
          <a:prstGeom prst="rect">
            <a:avLst/>
          </a:prstGeom>
        </p:spPr>
        <p:txBody>
          <a:bodyPr lIns="0" tIns="0" rIns="0" bIns="0" rtlCol="0" anchor="t">
            <a:spAutoFit/>
          </a:bodyPr>
          <a:lstStyle/>
          <a:p>
            <a:pPr>
              <a:lnSpc>
                <a:spcPts val="6719"/>
              </a:lnSpc>
            </a:pPr>
            <a:r>
              <a:rPr lang="en-US" sz="6399">
                <a:solidFill>
                  <a:srgbClr val="563A3A"/>
                </a:solidFill>
                <a:latin typeface="Glacial Indifference Bold"/>
              </a:rPr>
              <a:t>What example have you experienced or seen where the tongue </a:t>
            </a:r>
          </a:p>
          <a:p>
            <a:pPr>
              <a:lnSpc>
                <a:spcPts val="6719"/>
              </a:lnSpc>
            </a:pPr>
            <a:r>
              <a:rPr lang="en-US" sz="6399">
                <a:solidFill>
                  <a:srgbClr val="563A3A"/>
                </a:solidFill>
                <a:latin typeface="Glacial Indifference Bold"/>
              </a:rPr>
              <a:t>destroyed someone or a </a:t>
            </a:r>
          </a:p>
          <a:p>
            <a:pPr algn="l">
              <a:lnSpc>
                <a:spcPts val="6719"/>
              </a:lnSpc>
            </a:pPr>
            <a:r>
              <a:rPr lang="en-US" sz="6399">
                <a:solidFill>
                  <a:srgbClr val="563A3A"/>
                </a:solidFill>
                <a:latin typeface="Glacial Indifference Bold"/>
              </a:rPr>
              <a:t>group in a powerful way?</a:t>
            </a:r>
          </a:p>
        </p:txBody>
      </p:sp>
      <p:pic>
        <p:nvPicPr>
          <p:cNvPr id="3" name="Picture 3"/>
          <p:cNvPicPr>
            <a:picLocks noChangeAspect="1"/>
          </p:cNvPicPr>
          <p:nvPr/>
        </p:nvPicPr>
        <p:blipFill>
          <a:blip r:embed="rId2">
            <a:alphaModFix amt="55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667857">
            <a:off x="16666160" y="7780069"/>
            <a:ext cx="1186280" cy="2956462"/>
          </a:xfrm>
          <a:prstGeom prst="rect">
            <a:avLst/>
          </a:prstGeom>
        </p:spPr>
      </p:pic>
      <p:sp>
        <p:nvSpPr>
          <p:cNvPr id="4" name="AutoShape 4"/>
          <p:cNvSpPr/>
          <p:nvPr/>
        </p:nvSpPr>
        <p:spPr>
          <a:xfrm>
            <a:off x="-143307" y="760630"/>
            <a:ext cx="6492240" cy="0"/>
          </a:xfrm>
          <a:prstGeom prst="line">
            <a:avLst/>
          </a:prstGeom>
          <a:ln w="38100" cap="flat">
            <a:solidFill>
              <a:srgbClr val="B2935B"/>
            </a:solidFill>
            <a:prstDash val="solid"/>
            <a:headEnd type="none" w="sm" len="sm"/>
            <a:tailEnd type="none" w="sm" len="sm"/>
          </a:ln>
        </p:spPr>
      </p:sp>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2378104" y="4913362"/>
            <a:ext cx="3946920" cy="5539537"/>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820389" y="4913362"/>
            <a:ext cx="2579199" cy="4575076"/>
          </a:xfrm>
          <a:prstGeom prst="rect">
            <a:avLst/>
          </a:prstGeom>
        </p:spPr>
      </p:pic>
      <p:sp>
        <p:nvSpPr>
          <p:cNvPr id="7" name="TextBox 7"/>
          <p:cNvSpPr txBox="1"/>
          <p:nvPr/>
        </p:nvSpPr>
        <p:spPr>
          <a:xfrm>
            <a:off x="514350" y="1211606"/>
            <a:ext cx="17259300" cy="1238250"/>
          </a:xfrm>
          <a:prstGeom prst="rect">
            <a:avLst/>
          </a:prstGeom>
        </p:spPr>
        <p:txBody>
          <a:bodyPr lIns="0" tIns="0" rIns="0" bIns="0" rtlCol="0" anchor="t">
            <a:spAutoFit/>
          </a:bodyPr>
          <a:lstStyle/>
          <a:p>
            <a:pPr marL="0" lvl="0" indent="0" algn="ctr">
              <a:lnSpc>
                <a:spcPts val="9600"/>
              </a:lnSpc>
              <a:spcBef>
                <a:spcPct val="0"/>
              </a:spcBef>
            </a:pPr>
            <a:r>
              <a:rPr lang="en-US" sz="8000">
                <a:solidFill>
                  <a:srgbClr val="B2935B"/>
                </a:solidFill>
                <a:latin typeface="Glacial Indifference Bold"/>
              </a:rPr>
              <a:t>The tongue has great power</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sp>
        <p:nvSpPr>
          <p:cNvPr id="2" name="TextBox 2"/>
          <p:cNvSpPr txBox="1"/>
          <p:nvPr/>
        </p:nvSpPr>
        <p:spPr>
          <a:xfrm>
            <a:off x="3102813" y="3764280"/>
            <a:ext cx="14156487" cy="3436620"/>
          </a:xfrm>
          <a:prstGeom prst="rect">
            <a:avLst/>
          </a:prstGeom>
        </p:spPr>
        <p:txBody>
          <a:bodyPr lIns="0" tIns="0" rIns="0" bIns="0" rtlCol="0" anchor="t">
            <a:spAutoFit/>
          </a:bodyPr>
          <a:lstStyle/>
          <a:p>
            <a:pPr>
              <a:lnSpc>
                <a:spcPts val="6719"/>
              </a:lnSpc>
            </a:pPr>
            <a:r>
              <a:rPr lang="en-US" sz="6399">
                <a:solidFill>
                  <a:srgbClr val="563A3A"/>
                </a:solidFill>
                <a:latin typeface="Glacial Indifference Italics"/>
              </a:rPr>
              <a:t>"Death and life are in the power of the tongue. And those who love </a:t>
            </a:r>
          </a:p>
          <a:p>
            <a:pPr>
              <a:lnSpc>
                <a:spcPts val="6719"/>
              </a:lnSpc>
            </a:pPr>
            <a:r>
              <a:rPr lang="en-US" sz="6399">
                <a:solidFill>
                  <a:srgbClr val="563A3A"/>
                </a:solidFill>
                <a:latin typeface="Glacial Indifference Italics"/>
              </a:rPr>
              <a:t>it will eat its fruit."</a:t>
            </a:r>
          </a:p>
          <a:p>
            <a:pPr algn="l">
              <a:lnSpc>
                <a:spcPts val="6719"/>
              </a:lnSpc>
            </a:pPr>
            <a:r>
              <a:rPr lang="en-US" sz="6399">
                <a:solidFill>
                  <a:srgbClr val="563A3A"/>
                </a:solidFill>
                <a:latin typeface="Glacial Indifference Bold"/>
              </a:rPr>
              <a:t>Proverbs 18:21</a:t>
            </a:r>
          </a:p>
        </p:txBody>
      </p:sp>
      <p:pic>
        <p:nvPicPr>
          <p:cNvPr id="3" name="Picture 3"/>
          <p:cNvPicPr>
            <a:picLocks noChangeAspect="1"/>
          </p:cNvPicPr>
          <p:nvPr/>
        </p:nvPicPr>
        <p:blipFill>
          <a:blip r:embed="rId2">
            <a:alphaModFix amt="55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667857">
            <a:off x="16666160" y="7780069"/>
            <a:ext cx="1186280" cy="2956462"/>
          </a:xfrm>
          <a:prstGeom prst="rect">
            <a:avLst/>
          </a:prstGeom>
        </p:spPr>
      </p:pic>
      <p:sp>
        <p:nvSpPr>
          <p:cNvPr id="4" name="AutoShape 4"/>
          <p:cNvSpPr/>
          <p:nvPr/>
        </p:nvSpPr>
        <p:spPr>
          <a:xfrm>
            <a:off x="-143307" y="760630"/>
            <a:ext cx="6492240" cy="0"/>
          </a:xfrm>
          <a:prstGeom prst="line">
            <a:avLst/>
          </a:prstGeom>
          <a:ln w="38100" cap="flat">
            <a:solidFill>
              <a:srgbClr val="B2935B"/>
            </a:solidFill>
            <a:prstDash val="solid"/>
            <a:headEnd type="none" w="sm" len="sm"/>
            <a:tailEnd type="none" w="sm" len="sm"/>
          </a:ln>
        </p:spPr>
      </p:sp>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2378104" y="4913362"/>
            <a:ext cx="3946920" cy="5539537"/>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820389" y="4913362"/>
            <a:ext cx="2579199" cy="4575076"/>
          </a:xfrm>
          <a:prstGeom prst="rect">
            <a:avLst/>
          </a:prstGeom>
        </p:spPr>
      </p:pic>
      <p:sp>
        <p:nvSpPr>
          <p:cNvPr id="7" name="TextBox 7"/>
          <p:cNvSpPr txBox="1"/>
          <p:nvPr/>
        </p:nvSpPr>
        <p:spPr>
          <a:xfrm>
            <a:off x="514350" y="1211606"/>
            <a:ext cx="17259300" cy="1238250"/>
          </a:xfrm>
          <a:prstGeom prst="rect">
            <a:avLst/>
          </a:prstGeom>
        </p:spPr>
        <p:txBody>
          <a:bodyPr lIns="0" tIns="0" rIns="0" bIns="0" rtlCol="0" anchor="t">
            <a:spAutoFit/>
          </a:bodyPr>
          <a:lstStyle/>
          <a:p>
            <a:pPr marL="0" lvl="0" indent="0" algn="ctr">
              <a:lnSpc>
                <a:spcPts val="9600"/>
              </a:lnSpc>
              <a:spcBef>
                <a:spcPct val="0"/>
              </a:spcBef>
            </a:pPr>
            <a:r>
              <a:rPr lang="en-US" sz="8000">
                <a:solidFill>
                  <a:srgbClr val="B2935B"/>
                </a:solidFill>
                <a:latin typeface="Glacial Indifference Bold"/>
              </a:rPr>
              <a:t>The tongue has great power</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55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667857">
            <a:off x="16666160" y="7780069"/>
            <a:ext cx="1186280" cy="2956462"/>
          </a:xfrm>
          <a:prstGeom prst="rect">
            <a:avLst/>
          </a:prstGeom>
        </p:spPr>
      </p:pic>
      <p:sp>
        <p:nvSpPr>
          <p:cNvPr id="3" name="AutoShape 3"/>
          <p:cNvSpPr/>
          <p:nvPr/>
        </p:nvSpPr>
        <p:spPr>
          <a:xfrm>
            <a:off x="-143307" y="760630"/>
            <a:ext cx="6492240" cy="0"/>
          </a:xfrm>
          <a:prstGeom prst="line">
            <a:avLst/>
          </a:prstGeom>
          <a:ln w="38100" cap="flat">
            <a:solidFill>
              <a:srgbClr val="B2935B"/>
            </a:solidFill>
            <a:prstDash val="solid"/>
            <a:headEnd type="none" w="sm" len="sm"/>
            <a:tailEnd type="none" w="sm" len="sm"/>
          </a:ln>
        </p:spPr>
      </p:sp>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0" y="1819006"/>
            <a:ext cx="4370228" cy="3676454"/>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5722843" y="1913839"/>
            <a:ext cx="2565157" cy="6459321"/>
          </a:xfrm>
          <a:prstGeom prst="rect">
            <a:avLst/>
          </a:prstGeom>
        </p:spPr>
      </p:pic>
      <p:sp>
        <p:nvSpPr>
          <p:cNvPr id="6" name="TextBox 6"/>
          <p:cNvSpPr txBox="1"/>
          <p:nvPr/>
        </p:nvSpPr>
        <p:spPr>
          <a:xfrm>
            <a:off x="4461665" y="3789723"/>
            <a:ext cx="12543756" cy="3601974"/>
          </a:xfrm>
          <a:prstGeom prst="rect">
            <a:avLst/>
          </a:prstGeom>
        </p:spPr>
        <p:txBody>
          <a:bodyPr lIns="0" tIns="0" rIns="0" bIns="0" rtlCol="0" anchor="t">
            <a:spAutoFit/>
          </a:bodyPr>
          <a:lstStyle/>
          <a:p>
            <a:pPr>
              <a:lnSpc>
                <a:spcPts val="5567"/>
              </a:lnSpc>
            </a:pPr>
            <a:r>
              <a:rPr lang="en-US" sz="6399">
                <a:solidFill>
                  <a:srgbClr val="563A3A"/>
                </a:solidFill>
                <a:latin typeface="Glacial Indifference"/>
              </a:rPr>
              <a:t>No one can tame the tongue. </a:t>
            </a:r>
            <a:r>
              <a:rPr lang="en-US" sz="6399">
                <a:solidFill>
                  <a:srgbClr val="563A3A"/>
                </a:solidFill>
                <a:latin typeface="Glacial Indifference Bold"/>
              </a:rPr>
              <a:t>8a</a:t>
            </a:r>
          </a:p>
          <a:p>
            <a:pPr>
              <a:lnSpc>
                <a:spcPts val="5567"/>
              </a:lnSpc>
            </a:pPr>
            <a:endParaRPr lang="en-US" sz="6399">
              <a:solidFill>
                <a:srgbClr val="563A3A"/>
              </a:solidFill>
              <a:latin typeface="Glacial Indifference Bold"/>
            </a:endParaRPr>
          </a:p>
          <a:p>
            <a:pPr>
              <a:lnSpc>
                <a:spcPts val="5567"/>
              </a:lnSpc>
            </a:pPr>
            <a:r>
              <a:rPr lang="en-US" sz="6399">
                <a:solidFill>
                  <a:srgbClr val="563A3A"/>
                </a:solidFill>
                <a:latin typeface="Glacial Indifference Italics"/>
              </a:rPr>
              <a:t>Wild animals have been tamed </a:t>
            </a:r>
          </a:p>
          <a:p>
            <a:pPr>
              <a:lnSpc>
                <a:spcPts val="5567"/>
              </a:lnSpc>
            </a:pPr>
            <a:r>
              <a:rPr lang="en-US" sz="6399">
                <a:solidFill>
                  <a:srgbClr val="563A3A"/>
                </a:solidFill>
                <a:latin typeface="Glacial Indifference Italics"/>
              </a:rPr>
              <a:t>by mankind. However, man's </a:t>
            </a:r>
          </a:p>
          <a:p>
            <a:pPr algn="l">
              <a:lnSpc>
                <a:spcPts val="5567"/>
              </a:lnSpc>
            </a:pPr>
            <a:r>
              <a:rPr lang="en-US" sz="6399">
                <a:solidFill>
                  <a:srgbClr val="563A3A"/>
                </a:solidFill>
                <a:latin typeface="Glacial Indifference Italics"/>
              </a:rPr>
              <a:t>tongue is yet to be tamed{damazo}</a:t>
            </a:r>
          </a:p>
        </p:txBody>
      </p:sp>
      <p:pic>
        <p:nvPicPr>
          <p:cNvPr id="7" name="Picture 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flipH="1">
            <a:off x="1660813" y="6534786"/>
            <a:ext cx="5120226" cy="4114800"/>
          </a:xfrm>
          <a:prstGeom prst="rect">
            <a:avLst/>
          </a:prstGeom>
        </p:spPr>
      </p:pic>
      <p:sp>
        <p:nvSpPr>
          <p:cNvPr id="8" name="TextBox 8"/>
          <p:cNvSpPr txBox="1"/>
          <p:nvPr/>
        </p:nvSpPr>
        <p:spPr>
          <a:xfrm>
            <a:off x="514350" y="1211606"/>
            <a:ext cx="17259300" cy="1238250"/>
          </a:xfrm>
          <a:prstGeom prst="rect">
            <a:avLst/>
          </a:prstGeom>
        </p:spPr>
        <p:txBody>
          <a:bodyPr lIns="0" tIns="0" rIns="0" bIns="0" rtlCol="0" anchor="t">
            <a:spAutoFit/>
          </a:bodyPr>
          <a:lstStyle/>
          <a:p>
            <a:pPr marL="0" lvl="0" indent="0" algn="ctr">
              <a:lnSpc>
                <a:spcPts val="9600"/>
              </a:lnSpc>
              <a:spcBef>
                <a:spcPct val="0"/>
              </a:spcBef>
            </a:pPr>
            <a:r>
              <a:rPr lang="en-US" sz="8000">
                <a:solidFill>
                  <a:srgbClr val="B2935B"/>
                </a:solidFill>
                <a:latin typeface="Glacial Indifference Bold"/>
              </a:rPr>
              <a:t>The tongue has great power</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55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667857">
            <a:off x="16666160" y="7780069"/>
            <a:ext cx="1186280" cy="2956462"/>
          </a:xfrm>
          <a:prstGeom prst="rect">
            <a:avLst/>
          </a:prstGeom>
        </p:spPr>
      </p:pic>
      <p:sp>
        <p:nvSpPr>
          <p:cNvPr id="3" name="AutoShape 3"/>
          <p:cNvSpPr/>
          <p:nvPr/>
        </p:nvSpPr>
        <p:spPr>
          <a:xfrm>
            <a:off x="-143307" y="760630"/>
            <a:ext cx="6492240" cy="0"/>
          </a:xfrm>
          <a:prstGeom prst="line">
            <a:avLst/>
          </a:prstGeom>
          <a:ln w="38100" cap="flat">
            <a:solidFill>
              <a:srgbClr val="B2935B"/>
            </a:solidFill>
            <a:prstDash val="solid"/>
            <a:headEnd type="none" w="sm" len="sm"/>
            <a:tailEnd type="none" w="sm" len="sm"/>
          </a:ln>
        </p:spPr>
      </p:sp>
      <p:pic>
        <p:nvPicPr>
          <p:cNvPr id="4" name="Picture 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0" y="4116731"/>
            <a:ext cx="3810141" cy="6170269"/>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248448" flipH="1">
            <a:off x="14471720" y="2256549"/>
            <a:ext cx="3796828" cy="4414916"/>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3346750" y="7674046"/>
            <a:ext cx="2399148" cy="2364251"/>
          </a:xfrm>
          <a:prstGeom prst="rect">
            <a:avLst/>
          </a:prstGeom>
        </p:spPr>
      </p:pic>
      <p:sp>
        <p:nvSpPr>
          <p:cNvPr id="7" name="TextBox 7"/>
          <p:cNvSpPr txBox="1"/>
          <p:nvPr/>
        </p:nvSpPr>
        <p:spPr>
          <a:xfrm>
            <a:off x="2542102" y="4457289"/>
            <a:ext cx="13203796" cy="2897124"/>
          </a:xfrm>
          <a:prstGeom prst="rect">
            <a:avLst/>
          </a:prstGeom>
        </p:spPr>
        <p:txBody>
          <a:bodyPr lIns="0" tIns="0" rIns="0" bIns="0" rtlCol="0" anchor="t">
            <a:spAutoFit/>
          </a:bodyPr>
          <a:lstStyle/>
          <a:p>
            <a:pPr algn="ctr">
              <a:lnSpc>
                <a:spcPts val="5567"/>
              </a:lnSpc>
            </a:pPr>
            <a:r>
              <a:rPr lang="en-US" sz="6399">
                <a:solidFill>
                  <a:srgbClr val="563A3A"/>
                </a:solidFill>
                <a:latin typeface="Glacial Indifference"/>
              </a:rPr>
              <a:t>To reach the goal of sinning </a:t>
            </a:r>
          </a:p>
          <a:p>
            <a:pPr algn="ctr">
              <a:lnSpc>
                <a:spcPts val="5567"/>
              </a:lnSpc>
            </a:pPr>
            <a:r>
              <a:rPr lang="en-US" sz="6399">
                <a:solidFill>
                  <a:srgbClr val="563A3A"/>
                </a:solidFill>
                <a:latin typeface="Glacial Indifference"/>
              </a:rPr>
              <a:t>less with the tongue, </a:t>
            </a:r>
          </a:p>
          <a:p>
            <a:pPr algn="ctr">
              <a:lnSpc>
                <a:spcPts val="5567"/>
              </a:lnSpc>
            </a:pPr>
            <a:r>
              <a:rPr lang="en-US" sz="6399">
                <a:solidFill>
                  <a:srgbClr val="563A3A"/>
                </a:solidFill>
                <a:latin typeface="Glacial Indifference"/>
              </a:rPr>
              <a:t>see that  the heart is full </a:t>
            </a:r>
          </a:p>
          <a:p>
            <a:pPr algn="ctr">
              <a:lnSpc>
                <a:spcPts val="5567"/>
              </a:lnSpc>
            </a:pPr>
            <a:r>
              <a:rPr lang="en-US" sz="6399">
                <a:solidFill>
                  <a:srgbClr val="563A3A"/>
                </a:solidFill>
                <a:latin typeface="Glacial Indifference"/>
              </a:rPr>
              <a:t>with good. </a:t>
            </a:r>
            <a:r>
              <a:rPr lang="en-US" sz="6399">
                <a:solidFill>
                  <a:srgbClr val="563A3A"/>
                </a:solidFill>
                <a:latin typeface="Glacial Indifference Bold"/>
              </a:rPr>
              <a:t>Matthew 12:34-37</a:t>
            </a:r>
          </a:p>
        </p:txBody>
      </p:sp>
      <p:sp>
        <p:nvSpPr>
          <p:cNvPr id="8" name="TextBox 8"/>
          <p:cNvSpPr txBox="1"/>
          <p:nvPr/>
        </p:nvSpPr>
        <p:spPr>
          <a:xfrm>
            <a:off x="514350" y="1211606"/>
            <a:ext cx="17259300" cy="2457450"/>
          </a:xfrm>
          <a:prstGeom prst="rect">
            <a:avLst/>
          </a:prstGeom>
        </p:spPr>
        <p:txBody>
          <a:bodyPr lIns="0" tIns="0" rIns="0" bIns="0" rtlCol="0" anchor="t">
            <a:spAutoFit/>
          </a:bodyPr>
          <a:lstStyle/>
          <a:p>
            <a:pPr algn="ctr">
              <a:lnSpc>
                <a:spcPts val="9600"/>
              </a:lnSpc>
            </a:pPr>
            <a:r>
              <a:rPr lang="en-US" sz="8000">
                <a:solidFill>
                  <a:srgbClr val="B2935B"/>
                </a:solidFill>
                <a:latin typeface="Glacial Indifference Bold"/>
              </a:rPr>
              <a:t>The tongue may be used </a:t>
            </a:r>
          </a:p>
          <a:p>
            <a:pPr marL="0" lvl="0" indent="0" algn="ctr">
              <a:lnSpc>
                <a:spcPts val="9600"/>
              </a:lnSpc>
              <a:spcBef>
                <a:spcPct val="0"/>
              </a:spcBef>
            </a:pPr>
            <a:r>
              <a:rPr lang="en-US" sz="8000">
                <a:solidFill>
                  <a:srgbClr val="B2935B"/>
                </a:solidFill>
                <a:latin typeface="Glacial Indifference Bold"/>
              </a:rPr>
              <a:t>in opposing ways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55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667857">
            <a:off x="16666160" y="7780069"/>
            <a:ext cx="1186280" cy="2956462"/>
          </a:xfrm>
          <a:prstGeom prst="rect">
            <a:avLst/>
          </a:prstGeom>
        </p:spPr>
      </p:pic>
      <p:sp>
        <p:nvSpPr>
          <p:cNvPr id="3" name="AutoShape 3"/>
          <p:cNvSpPr/>
          <p:nvPr/>
        </p:nvSpPr>
        <p:spPr>
          <a:xfrm>
            <a:off x="-143307" y="760630"/>
            <a:ext cx="6492240" cy="0"/>
          </a:xfrm>
          <a:prstGeom prst="line">
            <a:avLst/>
          </a:prstGeom>
          <a:ln w="38100" cap="flat">
            <a:solidFill>
              <a:srgbClr val="B2935B"/>
            </a:solidFill>
            <a:prstDash val="solid"/>
            <a:headEnd type="none" w="sm" len="sm"/>
            <a:tailEnd type="none" w="sm" len="sm"/>
          </a:ln>
        </p:spPr>
      </p:sp>
      <p:pic>
        <p:nvPicPr>
          <p:cNvPr id="4" name="Picture 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0" y="4116731"/>
            <a:ext cx="3810141" cy="6170269"/>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248448" flipH="1">
            <a:off x="14270769" y="2059331"/>
            <a:ext cx="3796828" cy="4414916"/>
          </a:xfrm>
          <a:prstGeom prst="rect">
            <a:avLst/>
          </a:prstGeom>
        </p:spPr>
      </p:pic>
      <p:sp>
        <p:nvSpPr>
          <p:cNvPr id="6" name="TextBox 6"/>
          <p:cNvSpPr txBox="1"/>
          <p:nvPr/>
        </p:nvSpPr>
        <p:spPr>
          <a:xfrm>
            <a:off x="1729306" y="4457289"/>
            <a:ext cx="13203796" cy="2897124"/>
          </a:xfrm>
          <a:prstGeom prst="rect">
            <a:avLst/>
          </a:prstGeom>
        </p:spPr>
        <p:txBody>
          <a:bodyPr lIns="0" tIns="0" rIns="0" bIns="0" rtlCol="0" anchor="t">
            <a:spAutoFit/>
          </a:bodyPr>
          <a:lstStyle/>
          <a:p>
            <a:pPr algn="ctr">
              <a:lnSpc>
                <a:spcPts val="5567"/>
              </a:lnSpc>
            </a:pPr>
            <a:r>
              <a:rPr lang="en-US" sz="6399">
                <a:solidFill>
                  <a:srgbClr val="563A3A"/>
                </a:solidFill>
                <a:latin typeface="Glacial Indifference Italics"/>
              </a:rPr>
              <a:t>"The words of a man's mouth are </a:t>
            </a:r>
          </a:p>
          <a:p>
            <a:pPr algn="ctr">
              <a:lnSpc>
                <a:spcPts val="5567"/>
              </a:lnSpc>
            </a:pPr>
            <a:r>
              <a:rPr lang="en-US" sz="6399">
                <a:solidFill>
                  <a:srgbClr val="563A3A"/>
                </a:solidFill>
                <a:latin typeface="Glacial Indifference Italics"/>
              </a:rPr>
              <a:t>  deep waters; The fountain of wisdom is a bubbling brook."</a:t>
            </a:r>
          </a:p>
          <a:p>
            <a:pPr algn="ctr">
              <a:lnSpc>
                <a:spcPts val="5567"/>
              </a:lnSpc>
            </a:pPr>
            <a:r>
              <a:rPr lang="en-US" sz="6399">
                <a:solidFill>
                  <a:srgbClr val="563A3A"/>
                </a:solidFill>
                <a:latin typeface="Glacial Indifference Bold"/>
              </a:rPr>
              <a:t>Proverbs 18:4</a:t>
            </a:r>
          </a:p>
        </p:txBody>
      </p:sp>
      <p:sp>
        <p:nvSpPr>
          <p:cNvPr id="7" name="TextBox 7"/>
          <p:cNvSpPr txBox="1"/>
          <p:nvPr/>
        </p:nvSpPr>
        <p:spPr>
          <a:xfrm>
            <a:off x="514350" y="1211606"/>
            <a:ext cx="17259300" cy="2457450"/>
          </a:xfrm>
          <a:prstGeom prst="rect">
            <a:avLst/>
          </a:prstGeom>
        </p:spPr>
        <p:txBody>
          <a:bodyPr lIns="0" tIns="0" rIns="0" bIns="0" rtlCol="0" anchor="t">
            <a:spAutoFit/>
          </a:bodyPr>
          <a:lstStyle/>
          <a:p>
            <a:pPr algn="ctr">
              <a:lnSpc>
                <a:spcPts val="9600"/>
              </a:lnSpc>
            </a:pPr>
            <a:r>
              <a:rPr lang="en-US" sz="8000">
                <a:solidFill>
                  <a:srgbClr val="B2935B"/>
                </a:solidFill>
                <a:latin typeface="Glacial Indifference Bold"/>
              </a:rPr>
              <a:t>The tongue may be used </a:t>
            </a:r>
          </a:p>
          <a:p>
            <a:pPr marL="0" lvl="0" indent="0" algn="ctr">
              <a:lnSpc>
                <a:spcPts val="9600"/>
              </a:lnSpc>
              <a:spcBef>
                <a:spcPct val="0"/>
              </a:spcBef>
            </a:pPr>
            <a:r>
              <a:rPr lang="en-US" sz="8000">
                <a:solidFill>
                  <a:srgbClr val="B2935B"/>
                </a:solidFill>
                <a:latin typeface="Glacial Indifference Bold"/>
              </a:rPr>
              <a:t>in opposing ways</a:t>
            </a:r>
          </a:p>
        </p:txBody>
      </p:sp>
      <p:pic>
        <p:nvPicPr>
          <p:cNvPr id="8" name="Picture 8"/>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3346750" y="7674046"/>
            <a:ext cx="2399148" cy="2364251"/>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sp>
        <p:nvSpPr>
          <p:cNvPr id="2" name="TextBox 2"/>
          <p:cNvSpPr txBox="1"/>
          <p:nvPr/>
        </p:nvSpPr>
        <p:spPr>
          <a:xfrm>
            <a:off x="1948730" y="1171021"/>
            <a:ext cx="14878376" cy="1238250"/>
          </a:xfrm>
          <a:prstGeom prst="rect">
            <a:avLst/>
          </a:prstGeom>
        </p:spPr>
        <p:txBody>
          <a:bodyPr lIns="0" tIns="0" rIns="0" bIns="0" rtlCol="0" anchor="t">
            <a:spAutoFit/>
          </a:bodyPr>
          <a:lstStyle/>
          <a:p>
            <a:pPr marL="0" lvl="0" indent="0" algn="ctr">
              <a:lnSpc>
                <a:spcPts val="9600"/>
              </a:lnSpc>
              <a:spcBef>
                <a:spcPct val="0"/>
              </a:spcBef>
            </a:pPr>
            <a:r>
              <a:rPr lang="en-US" sz="8000">
                <a:solidFill>
                  <a:srgbClr val="B2935B"/>
                </a:solidFill>
                <a:latin typeface="Glacial Indifference"/>
              </a:rPr>
              <a:t>Discussion Questions</a:t>
            </a:r>
          </a:p>
        </p:txBody>
      </p:sp>
      <p:pic>
        <p:nvPicPr>
          <p:cNvPr id="3" name="Picture 3"/>
          <p:cNvPicPr>
            <a:picLocks noChangeAspect="1"/>
          </p:cNvPicPr>
          <p:nvPr/>
        </p:nvPicPr>
        <p:blipFill>
          <a:blip r:embed="rId2">
            <a:alphaModFix amt="55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667857">
            <a:off x="16666160" y="7780069"/>
            <a:ext cx="1186280" cy="2956462"/>
          </a:xfrm>
          <a:prstGeom prst="rect">
            <a:avLst/>
          </a:prstGeom>
        </p:spPr>
      </p:pic>
      <p:sp>
        <p:nvSpPr>
          <p:cNvPr id="4" name="AutoShape 4"/>
          <p:cNvSpPr/>
          <p:nvPr/>
        </p:nvSpPr>
        <p:spPr>
          <a:xfrm>
            <a:off x="-143307" y="760630"/>
            <a:ext cx="6492240" cy="0"/>
          </a:xfrm>
          <a:prstGeom prst="line">
            <a:avLst/>
          </a:prstGeom>
          <a:ln w="38100" cap="flat">
            <a:solidFill>
              <a:srgbClr val="B2935B"/>
            </a:solidFill>
            <a:prstDash val="solid"/>
            <a:headEnd type="none" w="sm" len="sm"/>
            <a:tailEnd type="none" w="sm" len="sm"/>
          </a:ln>
        </p:spPr>
      </p:sp>
      <p:sp>
        <p:nvSpPr>
          <p:cNvPr id="5" name="TextBox 5"/>
          <p:cNvSpPr txBox="1"/>
          <p:nvPr/>
        </p:nvSpPr>
        <p:spPr>
          <a:xfrm>
            <a:off x="0" y="3021867"/>
            <a:ext cx="18059082" cy="5627116"/>
          </a:xfrm>
          <a:prstGeom prst="rect">
            <a:avLst/>
          </a:prstGeom>
        </p:spPr>
        <p:txBody>
          <a:bodyPr lIns="0" tIns="0" rIns="0" bIns="0" rtlCol="0" anchor="t">
            <a:spAutoFit/>
          </a:bodyPr>
          <a:lstStyle/>
          <a:p>
            <a:pPr marL="1185546" lvl="1" indent="-742950">
              <a:lnSpc>
                <a:spcPts val="6437"/>
              </a:lnSpc>
              <a:buFont typeface="+mj-lt"/>
              <a:buAutoNum type="arabicPeriod"/>
            </a:pPr>
            <a:r>
              <a:rPr lang="en-US" sz="4100" dirty="0">
                <a:solidFill>
                  <a:srgbClr val="563A3A"/>
                </a:solidFill>
                <a:latin typeface="Glacial Indifference"/>
              </a:rPr>
              <a:t>What are some ways in which we all teach?</a:t>
            </a:r>
          </a:p>
          <a:p>
            <a:pPr marL="1185546" lvl="1" indent="-742950">
              <a:lnSpc>
                <a:spcPts val="6437"/>
              </a:lnSpc>
              <a:buFont typeface="+mj-lt"/>
              <a:buAutoNum type="arabicPeriod"/>
            </a:pPr>
            <a:r>
              <a:rPr lang="en-US" sz="4100" dirty="0">
                <a:solidFill>
                  <a:srgbClr val="563A3A"/>
                </a:solidFill>
                <a:latin typeface="Glacial Indifference"/>
              </a:rPr>
              <a:t>How much time or attention do you give to your speech?</a:t>
            </a:r>
          </a:p>
          <a:p>
            <a:pPr marL="1185546" lvl="1" indent="-742950">
              <a:lnSpc>
                <a:spcPts val="6437"/>
              </a:lnSpc>
              <a:buFont typeface="+mj-lt"/>
              <a:buAutoNum type="arabicPeriod"/>
            </a:pPr>
            <a:r>
              <a:rPr lang="en-US" sz="4100" dirty="0">
                <a:solidFill>
                  <a:srgbClr val="563A3A"/>
                </a:solidFill>
                <a:latin typeface="Glacial Indifference"/>
              </a:rPr>
              <a:t>How is your speech either Christ-like or a hazard to your spiritual walk of faith?</a:t>
            </a:r>
          </a:p>
          <a:p>
            <a:pPr marL="1185546" lvl="1" indent="-742950">
              <a:lnSpc>
                <a:spcPts val="6437"/>
              </a:lnSpc>
              <a:buFont typeface="+mj-lt"/>
              <a:buAutoNum type="arabicPeriod"/>
            </a:pPr>
            <a:r>
              <a:rPr lang="en-US" sz="4100" dirty="0">
                <a:solidFill>
                  <a:srgbClr val="563A3A"/>
                </a:solidFill>
                <a:latin typeface="Glacial Indifference"/>
              </a:rPr>
              <a:t>Compare and/or contrast and comment: “If anyone does not stumble in what he says, he is a perfect man, able to bridle the whole body as well.” </a:t>
            </a:r>
            <a:r>
              <a:rPr lang="en-US" sz="4100" dirty="0">
                <a:solidFill>
                  <a:srgbClr val="563A3A"/>
                </a:solidFill>
                <a:latin typeface="Glacial Indifference Bold"/>
              </a:rPr>
              <a:t>3:2</a:t>
            </a:r>
            <a:r>
              <a:rPr lang="en-US" sz="4100" dirty="0">
                <a:solidFill>
                  <a:srgbClr val="563A3A"/>
                </a:solidFill>
                <a:latin typeface="Glacial Indifference"/>
              </a:rPr>
              <a:t>; “... no one can tame the tongue.” </a:t>
            </a:r>
            <a:r>
              <a:rPr lang="en-US" sz="4100" dirty="0">
                <a:solidFill>
                  <a:srgbClr val="563A3A"/>
                </a:solidFill>
                <a:latin typeface="Glacial Indifference Bold"/>
              </a:rPr>
              <a:t>3:8</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sp>
        <p:nvSpPr>
          <p:cNvPr id="2" name="TextBox 2"/>
          <p:cNvSpPr txBox="1"/>
          <p:nvPr/>
        </p:nvSpPr>
        <p:spPr>
          <a:xfrm>
            <a:off x="1948730" y="1171021"/>
            <a:ext cx="14878376" cy="1238250"/>
          </a:xfrm>
          <a:prstGeom prst="rect">
            <a:avLst/>
          </a:prstGeom>
        </p:spPr>
        <p:txBody>
          <a:bodyPr lIns="0" tIns="0" rIns="0" bIns="0" rtlCol="0" anchor="t">
            <a:spAutoFit/>
          </a:bodyPr>
          <a:lstStyle/>
          <a:p>
            <a:pPr marL="0" lvl="0" indent="0" algn="ctr">
              <a:lnSpc>
                <a:spcPts val="9600"/>
              </a:lnSpc>
              <a:spcBef>
                <a:spcPct val="0"/>
              </a:spcBef>
            </a:pPr>
            <a:r>
              <a:rPr lang="en-US" sz="8000">
                <a:solidFill>
                  <a:srgbClr val="B2935B"/>
                </a:solidFill>
                <a:latin typeface="Glacial Indifference"/>
              </a:rPr>
              <a:t>Discussion Questions</a:t>
            </a:r>
          </a:p>
        </p:txBody>
      </p:sp>
      <p:pic>
        <p:nvPicPr>
          <p:cNvPr id="3" name="Picture 3"/>
          <p:cNvPicPr>
            <a:picLocks noChangeAspect="1"/>
          </p:cNvPicPr>
          <p:nvPr/>
        </p:nvPicPr>
        <p:blipFill>
          <a:blip r:embed="rId2">
            <a:alphaModFix amt="55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667857">
            <a:off x="16666160" y="7780069"/>
            <a:ext cx="1186280" cy="2956462"/>
          </a:xfrm>
          <a:prstGeom prst="rect">
            <a:avLst/>
          </a:prstGeom>
        </p:spPr>
      </p:pic>
      <p:sp>
        <p:nvSpPr>
          <p:cNvPr id="4" name="AutoShape 4"/>
          <p:cNvSpPr/>
          <p:nvPr/>
        </p:nvSpPr>
        <p:spPr>
          <a:xfrm>
            <a:off x="-143307" y="760630"/>
            <a:ext cx="6492240" cy="0"/>
          </a:xfrm>
          <a:prstGeom prst="line">
            <a:avLst/>
          </a:prstGeom>
          <a:ln w="38100" cap="flat">
            <a:solidFill>
              <a:srgbClr val="B2935B"/>
            </a:solidFill>
            <a:prstDash val="solid"/>
            <a:headEnd type="none" w="sm" len="sm"/>
            <a:tailEnd type="none" w="sm" len="sm"/>
          </a:ln>
        </p:spPr>
      </p:sp>
      <p:sp>
        <p:nvSpPr>
          <p:cNvPr id="5" name="TextBox 5"/>
          <p:cNvSpPr txBox="1"/>
          <p:nvPr/>
        </p:nvSpPr>
        <p:spPr>
          <a:xfrm>
            <a:off x="0" y="3666180"/>
            <a:ext cx="17772168" cy="4817491"/>
          </a:xfrm>
          <a:prstGeom prst="rect">
            <a:avLst/>
          </a:prstGeom>
        </p:spPr>
        <p:txBody>
          <a:bodyPr lIns="0" tIns="0" rIns="0" bIns="0" rtlCol="0" anchor="t">
            <a:spAutoFit/>
          </a:bodyPr>
          <a:lstStyle/>
          <a:p>
            <a:pPr>
              <a:lnSpc>
                <a:spcPts val="6437"/>
              </a:lnSpc>
            </a:pPr>
            <a:r>
              <a:rPr lang="en-US" sz="4100" dirty="0">
                <a:solidFill>
                  <a:srgbClr val="563A3A"/>
                </a:solidFill>
                <a:latin typeface="Glacial Indifference"/>
              </a:rPr>
              <a:t>   5. What blocks or interferes with our taming the tongue? What hinders you</a:t>
            </a:r>
          </a:p>
          <a:p>
            <a:pPr>
              <a:lnSpc>
                <a:spcPts val="6437"/>
              </a:lnSpc>
            </a:pPr>
            <a:r>
              <a:rPr lang="en-US" sz="4100" dirty="0">
                <a:solidFill>
                  <a:srgbClr val="563A3A"/>
                </a:solidFill>
                <a:latin typeface="Glacial Indifference"/>
              </a:rPr>
              <a:t>       personally?</a:t>
            </a:r>
          </a:p>
          <a:p>
            <a:pPr>
              <a:lnSpc>
                <a:spcPts val="6437"/>
              </a:lnSpc>
            </a:pPr>
            <a:r>
              <a:rPr lang="en-US" sz="4100" dirty="0">
                <a:solidFill>
                  <a:srgbClr val="563A3A"/>
                </a:solidFill>
                <a:latin typeface="Glacial Indifference"/>
              </a:rPr>
              <a:t>   6. In what way do you consider the tongue “...a restless evil and full of deadly</a:t>
            </a:r>
          </a:p>
          <a:p>
            <a:pPr>
              <a:lnSpc>
                <a:spcPts val="6437"/>
              </a:lnSpc>
            </a:pPr>
            <a:r>
              <a:rPr lang="en-US" sz="4100" dirty="0">
                <a:solidFill>
                  <a:srgbClr val="563A3A"/>
                </a:solidFill>
                <a:latin typeface="Glacial Indifference"/>
              </a:rPr>
              <a:t>       poison?”</a:t>
            </a:r>
          </a:p>
          <a:p>
            <a:pPr>
              <a:lnSpc>
                <a:spcPts val="6437"/>
              </a:lnSpc>
            </a:pPr>
            <a:r>
              <a:rPr lang="en-US" sz="4100" dirty="0">
                <a:solidFill>
                  <a:srgbClr val="563A3A"/>
                </a:solidFill>
                <a:latin typeface="Glacial Indifference"/>
              </a:rPr>
              <a:t>   7. Complete the following for yourself: With my tongue, </a:t>
            </a:r>
          </a:p>
          <a:p>
            <a:pPr>
              <a:lnSpc>
                <a:spcPts val="6437"/>
              </a:lnSpc>
            </a:pPr>
            <a:r>
              <a:rPr lang="en-US" sz="4100" dirty="0">
                <a:solidFill>
                  <a:srgbClr val="563A3A"/>
                </a:solidFill>
                <a:latin typeface="Glacial Indifference"/>
              </a:rPr>
              <a:t>       I ought to ____________!</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sp>
        <p:nvSpPr>
          <p:cNvPr id="2" name="TextBox 2"/>
          <p:cNvSpPr txBox="1"/>
          <p:nvPr/>
        </p:nvSpPr>
        <p:spPr>
          <a:xfrm>
            <a:off x="5437516" y="8352002"/>
            <a:ext cx="8115300" cy="581186"/>
          </a:xfrm>
          <a:prstGeom prst="rect">
            <a:avLst/>
          </a:prstGeom>
        </p:spPr>
        <p:txBody>
          <a:bodyPr lIns="0" tIns="0" rIns="0" bIns="0" rtlCol="0" anchor="t">
            <a:spAutoFit/>
          </a:bodyPr>
          <a:lstStyle/>
          <a:p>
            <a:pPr>
              <a:lnSpc>
                <a:spcPts val="4716"/>
              </a:lnSpc>
            </a:pPr>
            <a:r>
              <a:rPr lang="en-US" sz="3368">
                <a:solidFill>
                  <a:srgbClr val="B2935B"/>
                </a:solidFill>
                <a:latin typeface="Glacial Indifference Bold"/>
              </a:rPr>
              <a:t>Hillcrest Church of Christ | Spring 2023</a:t>
            </a:r>
          </a:p>
        </p:txBody>
      </p:sp>
      <p:grpSp>
        <p:nvGrpSpPr>
          <p:cNvPr id="3" name="Group 3"/>
          <p:cNvGrpSpPr/>
          <p:nvPr/>
        </p:nvGrpSpPr>
        <p:grpSpPr>
          <a:xfrm>
            <a:off x="4368851" y="1734857"/>
            <a:ext cx="9550297" cy="6693345"/>
            <a:chOff x="0" y="0"/>
            <a:chExt cx="12733729" cy="8924460"/>
          </a:xfrm>
        </p:grpSpPr>
        <p:pic>
          <p:nvPicPr>
            <p:cNvPr id="4" name="Picture 4"/>
            <p:cNvPicPr>
              <a:picLocks noChangeAspect="1"/>
            </p:cNvPicPr>
            <p:nvPr/>
          </p:nvPicPr>
          <p:blipFill>
            <a:blip r:embed="rId2">
              <a:alphaModFix amt="55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667857">
              <a:off x="8854457" y="2350655"/>
              <a:ext cx="2546421" cy="6346220"/>
            </a:xfrm>
            <a:prstGeom prst="rect">
              <a:avLst/>
            </a:prstGeom>
          </p:spPr>
        </p:pic>
        <p:sp>
          <p:nvSpPr>
            <p:cNvPr id="5" name="TextBox 5"/>
            <p:cNvSpPr txBox="1"/>
            <p:nvPr/>
          </p:nvSpPr>
          <p:spPr>
            <a:xfrm>
              <a:off x="2266258" y="3886098"/>
              <a:ext cx="10467472" cy="2804490"/>
            </a:xfrm>
            <a:prstGeom prst="rect">
              <a:avLst/>
            </a:prstGeom>
          </p:spPr>
          <p:txBody>
            <a:bodyPr lIns="0" tIns="0" rIns="0" bIns="0" rtlCol="0" anchor="t">
              <a:spAutoFit/>
            </a:bodyPr>
            <a:lstStyle/>
            <a:p>
              <a:pPr algn="just">
                <a:lnSpc>
                  <a:spcPts val="7575"/>
                </a:lnSpc>
              </a:pPr>
              <a:r>
                <a:rPr lang="en-US" sz="9238">
                  <a:solidFill>
                    <a:srgbClr val="563A3A"/>
                  </a:solidFill>
                  <a:latin typeface="Glacial Indifference Bold"/>
                </a:rPr>
                <a:t>FAITH IN</a:t>
              </a:r>
            </a:p>
            <a:p>
              <a:pPr algn="just">
                <a:lnSpc>
                  <a:spcPts val="7575"/>
                </a:lnSpc>
              </a:pPr>
              <a:r>
                <a:rPr lang="en-US" sz="9238">
                  <a:solidFill>
                    <a:srgbClr val="563A3A"/>
                  </a:solidFill>
                  <a:latin typeface="Glacial Indifference Bold"/>
                </a:rPr>
                <a:t>ACTION</a:t>
              </a:r>
            </a:p>
          </p:txBody>
        </p:sp>
        <p:sp>
          <p:nvSpPr>
            <p:cNvPr id="6" name="TextBox 6"/>
            <p:cNvSpPr txBox="1"/>
            <p:nvPr/>
          </p:nvSpPr>
          <p:spPr>
            <a:xfrm>
              <a:off x="0" y="752475"/>
              <a:ext cx="12421698" cy="3493664"/>
            </a:xfrm>
            <a:prstGeom prst="rect">
              <a:avLst/>
            </a:prstGeom>
          </p:spPr>
          <p:txBody>
            <a:bodyPr lIns="0" tIns="0" rIns="0" bIns="0" rtlCol="0" anchor="t">
              <a:spAutoFit/>
            </a:bodyPr>
            <a:lstStyle/>
            <a:p>
              <a:pPr algn="r">
                <a:lnSpc>
                  <a:spcPts val="17279"/>
                </a:lnSpc>
              </a:pPr>
              <a:r>
                <a:rPr lang="en-US" sz="21072">
                  <a:solidFill>
                    <a:srgbClr val="563A3A"/>
                  </a:solidFill>
                  <a:latin typeface="Playfair Display Bold"/>
                </a:rPr>
                <a:t>JAMES</a:t>
              </a: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49656" y="1325350"/>
            <a:ext cx="16988687" cy="7750599"/>
          </a:xfrm>
          <a:prstGeom prst="rect">
            <a:avLst/>
          </a:prstGeom>
        </p:spPr>
      </p:pic>
      <p:grpSp>
        <p:nvGrpSpPr>
          <p:cNvPr id="3" name="Group 3"/>
          <p:cNvGrpSpPr/>
          <p:nvPr/>
        </p:nvGrpSpPr>
        <p:grpSpPr>
          <a:xfrm>
            <a:off x="5165496" y="706225"/>
            <a:ext cx="7837169" cy="1454211"/>
            <a:chOff x="0" y="0"/>
            <a:chExt cx="2064110" cy="383002"/>
          </a:xfrm>
        </p:grpSpPr>
        <p:sp>
          <p:nvSpPr>
            <p:cNvPr id="4" name="Freeform 4"/>
            <p:cNvSpPr/>
            <p:nvPr/>
          </p:nvSpPr>
          <p:spPr>
            <a:xfrm>
              <a:off x="0" y="0"/>
              <a:ext cx="2064110" cy="383002"/>
            </a:xfrm>
            <a:custGeom>
              <a:avLst/>
              <a:gdLst/>
              <a:ahLst/>
              <a:cxnLst/>
              <a:rect l="l" t="t" r="r" b="b"/>
              <a:pathLst>
                <a:path w="2064110" h="383002">
                  <a:moveTo>
                    <a:pt x="0" y="0"/>
                  </a:moveTo>
                  <a:lnTo>
                    <a:pt x="2064110" y="0"/>
                  </a:lnTo>
                  <a:lnTo>
                    <a:pt x="2064110" y="383002"/>
                  </a:lnTo>
                  <a:lnTo>
                    <a:pt x="0" y="383002"/>
                  </a:lnTo>
                  <a:close/>
                </a:path>
              </a:pathLst>
            </a:custGeom>
            <a:solidFill>
              <a:srgbClr val="FBF3E4"/>
            </a:solidFill>
          </p:spPr>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6" name="TextBox 6"/>
          <p:cNvSpPr txBox="1"/>
          <p:nvPr/>
        </p:nvSpPr>
        <p:spPr>
          <a:xfrm>
            <a:off x="3712371" y="696700"/>
            <a:ext cx="10863257" cy="1238250"/>
          </a:xfrm>
          <a:prstGeom prst="rect">
            <a:avLst/>
          </a:prstGeom>
        </p:spPr>
        <p:txBody>
          <a:bodyPr lIns="0" tIns="0" rIns="0" bIns="0" rtlCol="0" anchor="t">
            <a:spAutoFit/>
          </a:bodyPr>
          <a:lstStyle/>
          <a:p>
            <a:pPr marL="0" lvl="0" indent="0" algn="ctr">
              <a:lnSpc>
                <a:spcPts val="9600"/>
              </a:lnSpc>
              <a:spcBef>
                <a:spcPct val="0"/>
              </a:spcBef>
            </a:pPr>
            <a:r>
              <a:rPr lang="en-US" sz="8000">
                <a:solidFill>
                  <a:srgbClr val="B2935B"/>
                </a:solidFill>
                <a:latin typeface="Glacial Indifference Bold"/>
              </a:rPr>
              <a:t>James in a Box</a:t>
            </a:r>
          </a:p>
        </p:txBody>
      </p:sp>
      <p:sp>
        <p:nvSpPr>
          <p:cNvPr id="7" name="TextBox 7"/>
          <p:cNvSpPr txBox="1"/>
          <p:nvPr/>
        </p:nvSpPr>
        <p:spPr>
          <a:xfrm>
            <a:off x="1488698" y="1979461"/>
            <a:ext cx="15310604" cy="6559390"/>
          </a:xfrm>
          <a:prstGeom prst="rect">
            <a:avLst/>
          </a:prstGeom>
        </p:spPr>
        <p:txBody>
          <a:bodyPr lIns="0" tIns="0" rIns="0" bIns="0" rtlCol="0" anchor="t">
            <a:spAutoFit/>
          </a:bodyPr>
          <a:lstStyle/>
          <a:p>
            <a:pPr>
              <a:lnSpc>
                <a:spcPts val="7431"/>
              </a:lnSpc>
            </a:pPr>
            <a:r>
              <a:rPr lang="en-US" sz="4733">
                <a:solidFill>
                  <a:srgbClr val="563A3A"/>
                </a:solidFill>
                <a:latin typeface="Glacial Indifference"/>
              </a:rPr>
              <a:t>Let not many of you become teachers, my brethren, knowing that as such we shall incur a stricter judgment. For we all stumble in many ways. If anyone does not stumble in what he says, he is a perfect man, able to bridle the whole body as well. Now if we put bits into the horses’ mouths so that they may obey us, we direct their entire body as well.</a:t>
            </a:r>
          </a:p>
          <a:p>
            <a:pPr marL="0" lvl="1" indent="0">
              <a:lnSpc>
                <a:spcPts val="7431"/>
              </a:lnSpc>
              <a:spcBef>
                <a:spcPct val="0"/>
              </a:spcBef>
            </a:pPr>
            <a:r>
              <a:rPr lang="en-US" sz="4733">
                <a:solidFill>
                  <a:srgbClr val="563A3A"/>
                </a:solidFill>
                <a:latin typeface="Glacial Indifference"/>
              </a:rPr>
              <a:t>Behold, the ships also, though they are so great and </a:t>
            </a:r>
          </a:p>
        </p:txBody>
      </p:sp>
      <p:pic>
        <p:nvPicPr>
          <p:cNvPr id="8" name="Picture 8"/>
          <p:cNvPicPr>
            <a:picLocks noChangeAspect="1"/>
          </p:cNvPicPr>
          <p:nvPr/>
        </p:nvPicPr>
        <p:blipFill>
          <a:blip r:embed="rId4">
            <a:alphaModFix amt="55000"/>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667857">
            <a:off x="16666160" y="7780069"/>
            <a:ext cx="1186280" cy="2956462"/>
          </a:xfrm>
          <a:prstGeom prst="rect">
            <a:avLst/>
          </a:prstGeom>
        </p:spPr>
      </p:pic>
      <p:sp>
        <p:nvSpPr>
          <p:cNvPr id="9" name="TextBox 9"/>
          <p:cNvSpPr txBox="1"/>
          <p:nvPr/>
        </p:nvSpPr>
        <p:spPr>
          <a:xfrm>
            <a:off x="649656" y="8952125"/>
            <a:ext cx="4688443" cy="1102979"/>
          </a:xfrm>
          <a:prstGeom prst="rect">
            <a:avLst/>
          </a:prstGeom>
        </p:spPr>
        <p:txBody>
          <a:bodyPr lIns="0" tIns="0" rIns="0" bIns="0" rtlCol="0" anchor="t">
            <a:spAutoFit/>
          </a:bodyPr>
          <a:lstStyle/>
          <a:p>
            <a:pPr algn="ctr">
              <a:lnSpc>
                <a:spcPts val="9030"/>
              </a:lnSpc>
              <a:spcBef>
                <a:spcPct val="0"/>
              </a:spcBef>
            </a:pPr>
            <a:r>
              <a:rPr lang="en-US" sz="6450">
                <a:solidFill>
                  <a:srgbClr val="B2935B"/>
                </a:solidFill>
                <a:latin typeface="Glacial Indifference Bold"/>
              </a:rPr>
              <a:t>JAMES 3:1-12</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49656" y="1325350"/>
            <a:ext cx="16988687" cy="7750599"/>
          </a:xfrm>
          <a:prstGeom prst="rect">
            <a:avLst/>
          </a:prstGeom>
        </p:spPr>
      </p:pic>
      <p:grpSp>
        <p:nvGrpSpPr>
          <p:cNvPr id="3" name="Group 3"/>
          <p:cNvGrpSpPr/>
          <p:nvPr/>
        </p:nvGrpSpPr>
        <p:grpSpPr>
          <a:xfrm>
            <a:off x="5165496" y="706225"/>
            <a:ext cx="7837169" cy="1454211"/>
            <a:chOff x="0" y="0"/>
            <a:chExt cx="2064110" cy="383002"/>
          </a:xfrm>
        </p:grpSpPr>
        <p:sp>
          <p:nvSpPr>
            <p:cNvPr id="4" name="Freeform 4"/>
            <p:cNvSpPr/>
            <p:nvPr/>
          </p:nvSpPr>
          <p:spPr>
            <a:xfrm>
              <a:off x="0" y="0"/>
              <a:ext cx="2064110" cy="383002"/>
            </a:xfrm>
            <a:custGeom>
              <a:avLst/>
              <a:gdLst/>
              <a:ahLst/>
              <a:cxnLst/>
              <a:rect l="l" t="t" r="r" b="b"/>
              <a:pathLst>
                <a:path w="2064110" h="383002">
                  <a:moveTo>
                    <a:pt x="0" y="0"/>
                  </a:moveTo>
                  <a:lnTo>
                    <a:pt x="2064110" y="0"/>
                  </a:lnTo>
                  <a:lnTo>
                    <a:pt x="2064110" y="383002"/>
                  </a:lnTo>
                  <a:lnTo>
                    <a:pt x="0" y="383002"/>
                  </a:lnTo>
                  <a:close/>
                </a:path>
              </a:pathLst>
            </a:custGeom>
            <a:solidFill>
              <a:srgbClr val="FBF3E4"/>
            </a:solidFill>
          </p:spPr>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6" name="TextBox 6"/>
          <p:cNvSpPr txBox="1"/>
          <p:nvPr/>
        </p:nvSpPr>
        <p:spPr>
          <a:xfrm>
            <a:off x="3712371" y="696700"/>
            <a:ext cx="10863257" cy="1238250"/>
          </a:xfrm>
          <a:prstGeom prst="rect">
            <a:avLst/>
          </a:prstGeom>
        </p:spPr>
        <p:txBody>
          <a:bodyPr lIns="0" tIns="0" rIns="0" bIns="0" rtlCol="0" anchor="t">
            <a:spAutoFit/>
          </a:bodyPr>
          <a:lstStyle/>
          <a:p>
            <a:pPr marL="0" lvl="0" indent="0" algn="ctr">
              <a:lnSpc>
                <a:spcPts val="9600"/>
              </a:lnSpc>
              <a:spcBef>
                <a:spcPct val="0"/>
              </a:spcBef>
            </a:pPr>
            <a:r>
              <a:rPr lang="en-US" sz="8000">
                <a:solidFill>
                  <a:srgbClr val="B2935B"/>
                </a:solidFill>
                <a:latin typeface="Glacial Indifference Bold"/>
              </a:rPr>
              <a:t>James in a Box</a:t>
            </a:r>
          </a:p>
        </p:txBody>
      </p:sp>
      <p:sp>
        <p:nvSpPr>
          <p:cNvPr id="7" name="TextBox 7"/>
          <p:cNvSpPr txBox="1"/>
          <p:nvPr/>
        </p:nvSpPr>
        <p:spPr>
          <a:xfrm>
            <a:off x="1488698" y="1979461"/>
            <a:ext cx="15310604" cy="6559390"/>
          </a:xfrm>
          <a:prstGeom prst="rect">
            <a:avLst/>
          </a:prstGeom>
        </p:spPr>
        <p:txBody>
          <a:bodyPr lIns="0" tIns="0" rIns="0" bIns="0" rtlCol="0" anchor="t">
            <a:spAutoFit/>
          </a:bodyPr>
          <a:lstStyle/>
          <a:p>
            <a:pPr marL="0" lvl="1" indent="0">
              <a:lnSpc>
                <a:spcPts val="7431"/>
              </a:lnSpc>
              <a:spcBef>
                <a:spcPct val="0"/>
              </a:spcBef>
            </a:pPr>
            <a:r>
              <a:rPr lang="en-US" sz="4733">
                <a:solidFill>
                  <a:srgbClr val="563A3A"/>
                </a:solidFill>
                <a:latin typeface="Glacial Indifference"/>
              </a:rPr>
              <a:t>are driven by strong winds, are still directed by a very small rudder, wherever the inclination of the pilot desires. So also the tongue is a small part of the body, and yet it boasts of great things. Behold, how great a forest is set aflame by such a small fire! And the tongue is a fire, the very world of iniquity; the tongue is set among our members as that which defiles the entire body, </a:t>
            </a:r>
          </a:p>
        </p:txBody>
      </p:sp>
      <p:pic>
        <p:nvPicPr>
          <p:cNvPr id="8" name="Picture 8"/>
          <p:cNvPicPr>
            <a:picLocks noChangeAspect="1"/>
          </p:cNvPicPr>
          <p:nvPr/>
        </p:nvPicPr>
        <p:blipFill>
          <a:blip r:embed="rId4">
            <a:alphaModFix amt="55000"/>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667857">
            <a:off x="16666160" y="7780069"/>
            <a:ext cx="1186280" cy="2956462"/>
          </a:xfrm>
          <a:prstGeom prst="rect">
            <a:avLst/>
          </a:prstGeom>
        </p:spPr>
      </p:pic>
      <p:sp>
        <p:nvSpPr>
          <p:cNvPr id="9" name="TextBox 9"/>
          <p:cNvSpPr txBox="1"/>
          <p:nvPr/>
        </p:nvSpPr>
        <p:spPr>
          <a:xfrm>
            <a:off x="649656" y="8952125"/>
            <a:ext cx="4688443" cy="1102979"/>
          </a:xfrm>
          <a:prstGeom prst="rect">
            <a:avLst/>
          </a:prstGeom>
        </p:spPr>
        <p:txBody>
          <a:bodyPr lIns="0" tIns="0" rIns="0" bIns="0" rtlCol="0" anchor="t">
            <a:spAutoFit/>
          </a:bodyPr>
          <a:lstStyle/>
          <a:p>
            <a:pPr algn="ctr">
              <a:lnSpc>
                <a:spcPts val="9030"/>
              </a:lnSpc>
              <a:spcBef>
                <a:spcPct val="0"/>
              </a:spcBef>
            </a:pPr>
            <a:r>
              <a:rPr lang="en-US" sz="6450">
                <a:solidFill>
                  <a:srgbClr val="B2935B"/>
                </a:solidFill>
                <a:latin typeface="Glacial Indifference Bold"/>
              </a:rPr>
              <a:t>JAMES 3:1-12</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49656" y="1325350"/>
            <a:ext cx="16988687" cy="7750599"/>
          </a:xfrm>
          <a:prstGeom prst="rect">
            <a:avLst/>
          </a:prstGeom>
        </p:spPr>
      </p:pic>
      <p:grpSp>
        <p:nvGrpSpPr>
          <p:cNvPr id="3" name="Group 3"/>
          <p:cNvGrpSpPr/>
          <p:nvPr/>
        </p:nvGrpSpPr>
        <p:grpSpPr>
          <a:xfrm>
            <a:off x="5165496" y="706225"/>
            <a:ext cx="7837169" cy="1454211"/>
            <a:chOff x="0" y="0"/>
            <a:chExt cx="2064110" cy="383002"/>
          </a:xfrm>
        </p:grpSpPr>
        <p:sp>
          <p:nvSpPr>
            <p:cNvPr id="4" name="Freeform 4"/>
            <p:cNvSpPr/>
            <p:nvPr/>
          </p:nvSpPr>
          <p:spPr>
            <a:xfrm>
              <a:off x="0" y="0"/>
              <a:ext cx="2064110" cy="383002"/>
            </a:xfrm>
            <a:custGeom>
              <a:avLst/>
              <a:gdLst/>
              <a:ahLst/>
              <a:cxnLst/>
              <a:rect l="l" t="t" r="r" b="b"/>
              <a:pathLst>
                <a:path w="2064110" h="383002">
                  <a:moveTo>
                    <a:pt x="0" y="0"/>
                  </a:moveTo>
                  <a:lnTo>
                    <a:pt x="2064110" y="0"/>
                  </a:lnTo>
                  <a:lnTo>
                    <a:pt x="2064110" y="383002"/>
                  </a:lnTo>
                  <a:lnTo>
                    <a:pt x="0" y="383002"/>
                  </a:lnTo>
                  <a:close/>
                </a:path>
              </a:pathLst>
            </a:custGeom>
            <a:solidFill>
              <a:srgbClr val="FBF3E4"/>
            </a:solidFill>
          </p:spPr>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6" name="TextBox 6"/>
          <p:cNvSpPr txBox="1"/>
          <p:nvPr/>
        </p:nvSpPr>
        <p:spPr>
          <a:xfrm>
            <a:off x="3712371" y="696700"/>
            <a:ext cx="10863257" cy="1238250"/>
          </a:xfrm>
          <a:prstGeom prst="rect">
            <a:avLst/>
          </a:prstGeom>
        </p:spPr>
        <p:txBody>
          <a:bodyPr lIns="0" tIns="0" rIns="0" bIns="0" rtlCol="0" anchor="t">
            <a:spAutoFit/>
          </a:bodyPr>
          <a:lstStyle/>
          <a:p>
            <a:pPr marL="0" lvl="0" indent="0" algn="ctr">
              <a:lnSpc>
                <a:spcPts val="9600"/>
              </a:lnSpc>
              <a:spcBef>
                <a:spcPct val="0"/>
              </a:spcBef>
            </a:pPr>
            <a:r>
              <a:rPr lang="en-US" sz="8000">
                <a:solidFill>
                  <a:srgbClr val="B2935B"/>
                </a:solidFill>
                <a:latin typeface="Glacial Indifference Bold"/>
              </a:rPr>
              <a:t>James in a Box</a:t>
            </a:r>
          </a:p>
        </p:txBody>
      </p:sp>
      <p:sp>
        <p:nvSpPr>
          <p:cNvPr id="7" name="TextBox 7"/>
          <p:cNvSpPr txBox="1"/>
          <p:nvPr/>
        </p:nvSpPr>
        <p:spPr>
          <a:xfrm>
            <a:off x="1488698" y="1979461"/>
            <a:ext cx="15310604" cy="6559390"/>
          </a:xfrm>
          <a:prstGeom prst="rect">
            <a:avLst/>
          </a:prstGeom>
        </p:spPr>
        <p:txBody>
          <a:bodyPr lIns="0" tIns="0" rIns="0" bIns="0" rtlCol="0" anchor="t">
            <a:spAutoFit/>
          </a:bodyPr>
          <a:lstStyle/>
          <a:p>
            <a:pPr marL="0" lvl="1" indent="0">
              <a:lnSpc>
                <a:spcPts val="7431"/>
              </a:lnSpc>
              <a:spcBef>
                <a:spcPct val="0"/>
              </a:spcBef>
            </a:pPr>
            <a:r>
              <a:rPr lang="en-US" sz="4733">
                <a:solidFill>
                  <a:srgbClr val="563A3A"/>
                </a:solidFill>
                <a:latin typeface="Glacial Indifference"/>
              </a:rPr>
              <a:t>and sets on fire the course of our life, and is set on fire by hell. For every species of beasts and birds, of reptiles and creatures of the sea, is tamed, and has been tamed by the human race. But no one can tame the tongue; it is a restless evil and full of deadly poison. With it we bless our Lord and Father; and with it we curse men, who have been made in the likeness of God; from the same mouth come</a:t>
            </a:r>
          </a:p>
        </p:txBody>
      </p:sp>
      <p:pic>
        <p:nvPicPr>
          <p:cNvPr id="8" name="Picture 8"/>
          <p:cNvPicPr>
            <a:picLocks noChangeAspect="1"/>
          </p:cNvPicPr>
          <p:nvPr/>
        </p:nvPicPr>
        <p:blipFill>
          <a:blip r:embed="rId4">
            <a:alphaModFix amt="55000"/>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667857">
            <a:off x="16666160" y="7780069"/>
            <a:ext cx="1186280" cy="2956462"/>
          </a:xfrm>
          <a:prstGeom prst="rect">
            <a:avLst/>
          </a:prstGeom>
        </p:spPr>
      </p:pic>
      <p:sp>
        <p:nvSpPr>
          <p:cNvPr id="9" name="TextBox 9"/>
          <p:cNvSpPr txBox="1"/>
          <p:nvPr/>
        </p:nvSpPr>
        <p:spPr>
          <a:xfrm>
            <a:off x="649656" y="8952125"/>
            <a:ext cx="4688443" cy="1102979"/>
          </a:xfrm>
          <a:prstGeom prst="rect">
            <a:avLst/>
          </a:prstGeom>
        </p:spPr>
        <p:txBody>
          <a:bodyPr lIns="0" tIns="0" rIns="0" bIns="0" rtlCol="0" anchor="t">
            <a:spAutoFit/>
          </a:bodyPr>
          <a:lstStyle/>
          <a:p>
            <a:pPr algn="ctr">
              <a:lnSpc>
                <a:spcPts val="9030"/>
              </a:lnSpc>
              <a:spcBef>
                <a:spcPct val="0"/>
              </a:spcBef>
            </a:pPr>
            <a:r>
              <a:rPr lang="en-US" sz="6450">
                <a:solidFill>
                  <a:srgbClr val="B2935B"/>
                </a:solidFill>
                <a:latin typeface="Glacial Indifference Bold"/>
              </a:rPr>
              <a:t>JAMES 3:1-12</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49656" y="1325350"/>
            <a:ext cx="16988687" cy="7750599"/>
          </a:xfrm>
          <a:prstGeom prst="rect">
            <a:avLst/>
          </a:prstGeom>
        </p:spPr>
      </p:pic>
      <p:grpSp>
        <p:nvGrpSpPr>
          <p:cNvPr id="3" name="Group 3"/>
          <p:cNvGrpSpPr/>
          <p:nvPr/>
        </p:nvGrpSpPr>
        <p:grpSpPr>
          <a:xfrm>
            <a:off x="5165496" y="706225"/>
            <a:ext cx="7837169" cy="1454211"/>
            <a:chOff x="0" y="0"/>
            <a:chExt cx="2064110" cy="383002"/>
          </a:xfrm>
        </p:grpSpPr>
        <p:sp>
          <p:nvSpPr>
            <p:cNvPr id="4" name="Freeform 4"/>
            <p:cNvSpPr/>
            <p:nvPr/>
          </p:nvSpPr>
          <p:spPr>
            <a:xfrm>
              <a:off x="0" y="0"/>
              <a:ext cx="2064110" cy="383002"/>
            </a:xfrm>
            <a:custGeom>
              <a:avLst/>
              <a:gdLst/>
              <a:ahLst/>
              <a:cxnLst/>
              <a:rect l="l" t="t" r="r" b="b"/>
              <a:pathLst>
                <a:path w="2064110" h="383002">
                  <a:moveTo>
                    <a:pt x="0" y="0"/>
                  </a:moveTo>
                  <a:lnTo>
                    <a:pt x="2064110" y="0"/>
                  </a:lnTo>
                  <a:lnTo>
                    <a:pt x="2064110" y="383002"/>
                  </a:lnTo>
                  <a:lnTo>
                    <a:pt x="0" y="383002"/>
                  </a:lnTo>
                  <a:close/>
                </a:path>
              </a:pathLst>
            </a:custGeom>
            <a:solidFill>
              <a:srgbClr val="FBF3E4"/>
            </a:solidFill>
          </p:spPr>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6" name="TextBox 6"/>
          <p:cNvSpPr txBox="1"/>
          <p:nvPr/>
        </p:nvSpPr>
        <p:spPr>
          <a:xfrm>
            <a:off x="3712371" y="696700"/>
            <a:ext cx="10863257" cy="1238250"/>
          </a:xfrm>
          <a:prstGeom prst="rect">
            <a:avLst/>
          </a:prstGeom>
        </p:spPr>
        <p:txBody>
          <a:bodyPr lIns="0" tIns="0" rIns="0" bIns="0" rtlCol="0" anchor="t">
            <a:spAutoFit/>
          </a:bodyPr>
          <a:lstStyle/>
          <a:p>
            <a:pPr marL="0" lvl="0" indent="0" algn="ctr">
              <a:lnSpc>
                <a:spcPts val="9600"/>
              </a:lnSpc>
              <a:spcBef>
                <a:spcPct val="0"/>
              </a:spcBef>
            </a:pPr>
            <a:r>
              <a:rPr lang="en-US" sz="8000">
                <a:solidFill>
                  <a:srgbClr val="B2935B"/>
                </a:solidFill>
                <a:latin typeface="Glacial Indifference Bold"/>
              </a:rPr>
              <a:t>James in a Box</a:t>
            </a:r>
          </a:p>
        </p:txBody>
      </p:sp>
      <p:sp>
        <p:nvSpPr>
          <p:cNvPr id="7" name="TextBox 7"/>
          <p:cNvSpPr txBox="1"/>
          <p:nvPr/>
        </p:nvSpPr>
        <p:spPr>
          <a:xfrm>
            <a:off x="1488698" y="2773442"/>
            <a:ext cx="15310604" cy="4673440"/>
          </a:xfrm>
          <a:prstGeom prst="rect">
            <a:avLst/>
          </a:prstGeom>
        </p:spPr>
        <p:txBody>
          <a:bodyPr lIns="0" tIns="0" rIns="0" bIns="0" rtlCol="0" anchor="t">
            <a:spAutoFit/>
          </a:bodyPr>
          <a:lstStyle/>
          <a:p>
            <a:pPr marL="0" lvl="1" indent="0">
              <a:lnSpc>
                <a:spcPts val="7431"/>
              </a:lnSpc>
              <a:spcBef>
                <a:spcPct val="0"/>
              </a:spcBef>
            </a:pPr>
            <a:r>
              <a:rPr lang="en-US" sz="4733">
                <a:solidFill>
                  <a:srgbClr val="563A3A"/>
                </a:solidFill>
                <a:latin typeface="Glacial Indifference"/>
              </a:rPr>
              <a:t> both blessing and cursing. My brethren, these things ought not to be this way. Does a fountain send out from the same opening both fresh and bitter water? Can a fig tree, my brethren, produce olives, or a vine produce figs? Neither can salt water produce fresh.</a:t>
            </a:r>
          </a:p>
        </p:txBody>
      </p:sp>
      <p:pic>
        <p:nvPicPr>
          <p:cNvPr id="8" name="Picture 8"/>
          <p:cNvPicPr>
            <a:picLocks noChangeAspect="1"/>
          </p:cNvPicPr>
          <p:nvPr/>
        </p:nvPicPr>
        <p:blipFill>
          <a:blip r:embed="rId4">
            <a:alphaModFix amt="55000"/>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667857">
            <a:off x="16666160" y="7780069"/>
            <a:ext cx="1186280" cy="2956462"/>
          </a:xfrm>
          <a:prstGeom prst="rect">
            <a:avLst/>
          </a:prstGeom>
        </p:spPr>
      </p:pic>
      <p:sp>
        <p:nvSpPr>
          <p:cNvPr id="9" name="TextBox 9"/>
          <p:cNvSpPr txBox="1"/>
          <p:nvPr/>
        </p:nvSpPr>
        <p:spPr>
          <a:xfrm>
            <a:off x="649656" y="8952125"/>
            <a:ext cx="4688443" cy="1102979"/>
          </a:xfrm>
          <a:prstGeom prst="rect">
            <a:avLst/>
          </a:prstGeom>
        </p:spPr>
        <p:txBody>
          <a:bodyPr lIns="0" tIns="0" rIns="0" bIns="0" rtlCol="0" anchor="t">
            <a:spAutoFit/>
          </a:bodyPr>
          <a:lstStyle/>
          <a:p>
            <a:pPr algn="ctr">
              <a:lnSpc>
                <a:spcPts val="9030"/>
              </a:lnSpc>
              <a:spcBef>
                <a:spcPct val="0"/>
              </a:spcBef>
            </a:pPr>
            <a:r>
              <a:rPr lang="en-US" sz="6450">
                <a:solidFill>
                  <a:srgbClr val="B2935B"/>
                </a:solidFill>
                <a:latin typeface="Glacial Indifference Bold"/>
              </a:rPr>
              <a:t>JAMES 3:1-12</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sp>
        <p:nvSpPr>
          <p:cNvPr id="2" name="TextBox 2"/>
          <p:cNvSpPr txBox="1"/>
          <p:nvPr/>
        </p:nvSpPr>
        <p:spPr>
          <a:xfrm>
            <a:off x="514350" y="1211606"/>
            <a:ext cx="17259300" cy="1238250"/>
          </a:xfrm>
          <a:prstGeom prst="rect">
            <a:avLst/>
          </a:prstGeom>
        </p:spPr>
        <p:txBody>
          <a:bodyPr lIns="0" tIns="0" rIns="0" bIns="0" rtlCol="0" anchor="t">
            <a:spAutoFit/>
          </a:bodyPr>
          <a:lstStyle/>
          <a:p>
            <a:pPr marL="0" lvl="0" indent="0" algn="ctr">
              <a:lnSpc>
                <a:spcPts val="9600"/>
              </a:lnSpc>
              <a:spcBef>
                <a:spcPct val="0"/>
              </a:spcBef>
            </a:pPr>
            <a:r>
              <a:rPr lang="en-US" sz="8000">
                <a:solidFill>
                  <a:srgbClr val="B2935B"/>
                </a:solidFill>
                <a:latin typeface="Glacial Indifference Bold"/>
              </a:rPr>
              <a:t>Teaching is serious business</a:t>
            </a:r>
          </a:p>
        </p:txBody>
      </p:sp>
      <p:pic>
        <p:nvPicPr>
          <p:cNvPr id="3" name="Picture 3"/>
          <p:cNvPicPr>
            <a:picLocks noChangeAspect="1"/>
          </p:cNvPicPr>
          <p:nvPr/>
        </p:nvPicPr>
        <p:blipFill>
          <a:blip r:embed="rId2">
            <a:alphaModFix amt="55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667857">
            <a:off x="16666160" y="7780069"/>
            <a:ext cx="1186280" cy="2956462"/>
          </a:xfrm>
          <a:prstGeom prst="rect">
            <a:avLst/>
          </a:prstGeom>
        </p:spPr>
      </p:pic>
      <p:sp>
        <p:nvSpPr>
          <p:cNvPr id="4" name="AutoShape 4"/>
          <p:cNvSpPr/>
          <p:nvPr/>
        </p:nvSpPr>
        <p:spPr>
          <a:xfrm>
            <a:off x="-143307" y="760630"/>
            <a:ext cx="6492240" cy="0"/>
          </a:xfrm>
          <a:prstGeom prst="line">
            <a:avLst/>
          </a:prstGeom>
          <a:ln w="38100" cap="flat">
            <a:solidFill>
              <a:srgbClr val="B2935B"/>
            </a:solidFill>
            <a:prstDash val="solid"/>
            <a:headEnd type="none" w="sm" len="sm"/>
            <a:tailEnd type="none" w="sm" len="sm"/>
          </a:ln>
        </p:spPr>
      </p:sp>
      <p:sp>
        <p:nvSpPr>
          <p:cNvPr id="5" name="TextBox 5"/>
          <p:cNvSpPr txBox="1"/>
          <p:nvPr/>
        </p:nvSpPr>
        <p:spPr>
          <a:xfrm>
            <a:off x="1614762" y="5105400"/>
            <a:ext cx="15644538" cy="800045"/>
          </a:xfrm>
          <a:prstGeom prst="rect">
            <a:avLst/>
          </a:prstGeom>
        </p:spPr>
        <p:txBody>
          <a:bodyPr lIns="0" tIns="0" rIns="0" bIns="0" rtlCol="0" anchor="t">
            <a:spAutoFit/>
          </a:bodyPr>
          <a:lstStyle/>
          <a:p>
            <a:pPr algn="l">
              <a:lnSpc>
                <a:spcPts val="6309"/>
              </a:lnSpc>
            </a:pPr>
            <a:r>
              <a:rPr lang="en-US" sz="5007">
                <a:solidFill>
                  <a:srgbClr val="563A3A"/>
                </a:solidFill>
                <a:latin typeface="Glacial Indifference"/>
              </a:rPr>
              <a:t>Was James seeking to discourage people from teaching?</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sp>
        <p:nvSpPr>
          <p:cNvPr id="2" name="TextBox 2"/>
          <p:cNvSpPr txBox="1"/>
          <p:nvPr/>
        </p:nvSpPr>
        <p:spPr>
          <a:xfrm>
            <a:off x="514350" y="1211606"/>
            <a:ext cx="17259300" cy="1238250"/>
          </a:xfrm>
          <a:prstGeom prst="rect">
            <a:avLst/>
          </a:prstGeom>
        </p:spPr>
        <p:txBody>
          <a:bodyPr lIns="0" tIns="0" rIns="0" bIns="0" rtlCol="0" anchor="t">
            <a:spAutoFit/>
          </a:bodyPr>
          <a:lstStyle/>
          <a:p>
            <a:pPr marL="0" lvl="0" indent="0" algn="ctr">
              <a:lnSpc>
                <a:spcPts val="9600"/>
              </a:lnSpc>
              <a:spcBef>
                <a:spcPct val="0"/>
              </a:spcBef>
            </a:pPr>
            <a:r>
              <a:rPr lang="en-US" sz="8000">
                <a:solidFill>
                  <a:srgbClr val="B2935B"/>
                </a:solidFill>
                <a:latin typeface="Glacial Indifference Bold"/>
              </a:rPr>
              <a:t>Teaching is serious business</a:t>
            </a:r>
          </a:p>
        </p:txBody>
      </p:sp>
      <p:pic>
        <p:nvPicPr>
          <p:cNvPr id="3" name="Picture 3"/>
          <p:cNvPicPr>
            <a:picLocks noChangeAspect="1"/>
          </p:cNvPicPr>
          <p:nvPr/>
        </p:nvPicPr>
        <p:blipFill>
          <a:blip r:embed="rId2">
            <a:alphaModFix amt="55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667857">
            <a:off x="16666160" y="7780069"/>
            <a:ext cx="1186280" cy="2956462"/>
          </a:xfrm>
          <a:prstGeom prst="rect">
            <a:avLst/>
          </a:prstGeom>
        </p:spPr>
      </p:pic>
      <p:sp>
        <p:nvSpPr>
          <p:cNvPr id="4" name="AutoShape 4"/>
          <p:cNvSpPr/>
          <p:nvPr/>
        </p:nvSpPr>
        <p:spPr>
          <a:xfrm>
            <a:off x="-143307" y="760630"/>
            <a:ext cx="6492240" cy="0"/>
          </a:xfrm>
          <a:prstGeom prst="line">
            <a:avLst/>
          </a:prstGeom>
          <a:ln w="38100" cap="flat">
            <a:solidFill>
              <a:srgbClr val="B2935B"/>
            </a:solidFill>
            <a:prstDash val="solid"/>
            <a:headEnd type="none" w="sm" len="sm"/>
            <a:tailEnd type="none" w="sm" len="sm"/>
          </a:ln>
        </p:spPr>
      </p:sp>
      <p:sp>
        <p:nvSpPr>
          <p:cNvPr id="5" name="TextBox 5"/>
          <p:cNvSpPr txBox="1"/>
          <p:nvPr/>
        </p:nvSpPr>
        <p:spPr>
          <a:xfrm>
            <a:off x="1614762" y="5105400"/>
            <a:ext cx="15644538" cy="1600145"/>
          </a:xfrm>
          <a:prstGeom prst="rect">
            <a:avLst/>
          </a:prstGeom>
        </p:spPr>
        <p:txBody>
          <a:bodyPr lIns="0" tIns="0" rIns="0" bIns="0" rtlCol="0" anchor="t">
            <a:spAutoFit/>
          </a:bodyPr>
          <a:lstStyle/>
          <a:p>
            <a:pPr algn="l">
              <a:lnSpc>
                <a:spcPts val="6309"/>
              </a:lnSpc>
            </a:pPr>
            <a:r>
              <a:rPr lang="en-US" sz="5007">
                <a:solidFill>
                  <a:srgbClr val="563A3A"/>
                </a:solidFill>
                <a:latin typeface="Glacial Indifference"/>
              </a:rPr>
              <a:t>There are dangers in teaching! James warns of "stricter judgment" (greater condemnation).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sp>
        <p:nvSpPr>
          <p:cNvPr id="2" name="TextBox 2"/>
          <p:cNvSpPr txBox="1"/>
          <p:nvPr/>
        </p:nvSpPr>
        <p:spPr>
          <a:xfrm>
            <a:off x="514350" y="1211606"/>
            <a:ext cx="17259300" cy="1238250"/>
          </a:xfrm>
          <a:prstGeom prst="rect">
            <a:avLst/>
          </a:prstGeom>
        </p:spPr>
        <p:txBody>
          <a:bodyPr lIns="0" tIns="0" rIns="0" bIns="0" rtlCol="0" anchor="t">
            <a:spAutoFit/>
          </a:bodyPr>
          <a:lstStyle/>
          <a:p>
            <a:pPr marL="0" lvl="0" indent="0" algn="ctr">
              <a:lnSpc>
                <a:spcPts val="9600"/>
              </a:lnSpc>
              <a:spcBef>
                <a:spcPct val="0"/>
              </a:spcBef>
            </a:pPr>
            <a:r>
              <a:rPr lang="en-US" sz="8000">
                <a:solidFill>
                  <a:srgbClr val="B2935B"/>
                </a:solidFill>
                <a:latin typeface="Glacial Indifference Bold"/>
              </a:rPr>
              <a:t>Teaching is serious business</a:t>
            </a:r>
          </a:p>
        </p:txBody>
      </p:sp>
      <p:pic>
        <p:nvPicPr>
          <p:cNvPr id="3" name="Picture 3"/>
          <p:cNvPicPr>
            <a:picLocks noChangeAspect="1"/>
          </p:cNvPicPr>
          <p:nvPr/>
        </p:nvPicPr>
        <p:blipFill>
          <a:blip r:embed="rId2">
            <a:alphaModFix amt="55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667857">
            <a:off x="16666160" y="7780069"/>
            <a:ext cx="1186280" cy="2956462"/>
          </a:xfrm>
          <a:prstGeom prst="rect">
            <a:avLst/>
          </a:prstGeom>
        </p:spPr>
      </p:pic>
      <p:sp>
        <p:nvSpPr>
          <p:cNvPr id="4" name="AutoShape 4"/>
          <p:cNvSpPr/>
          <p:nvPr/>
        </p:nvSpPr>
        <p:spPr>
          <a:xfrm>
            <a:off x="-143307" y="760630"/>
            <a:ext cx="6492240" cy="0"/>
          </a:xfrm>
          <a:prstGeom prst="line">
            <a:avLst/>
          </a:prstGeom>
          <a:ln w="38100" cap="flat">
            <a:solidFill>
              <a:srgbClr val="B2935B"/>
            </a:solidFill>
            <a:prstDash val="solid"/>
            <a:headEnd type="none" w="sm" len="sm"/>
            <a:tailEnd type="none" w="sm" len="sm"/>
          </a:ln>
        </p:spPr>
      </p:sp>
      <p:sp>
        <p:nvSpPr>
          <p:cNvPr id="5" name="TextBox 5"/>
          <p:cNvSpPr txBox="1"/>
          <p:nvPr/>
        </p:nvSpPr>
        <p:spPr>
          <a:xfrm>
            <a:off x="1556279" y="4101224"/>
            <a:ext cx="15175442" cy="2046452"/>
          </a:xfrm>
          <a:prstGeom prst="rect">
            <a:avLst/>
          </a:prstGeom>
        </p:spPr>
        <p:txBody>
          <a:bodyPr lIns="0" tIns="0" rIns="0" bIns="0" rtlCol="0" anchor="t">
            <a:spAutoFit/>
          </a:bodyPr>
          <a:lstStyle/>
          <a:p>
            <a:pPr algn="ctr">
              <a:lnSpc>
                <a:spcPts val="8110"/>
              </a:lnSpc>
            </a:pPr>
            <a:r>
              <a:rPr lang="en-US" sz="6436">
                <a:solidFill>
                  <a:srgbClr val="563A3A"/>
                </a:solidFill>
                <a:latin typeface="Glacial Indifference Bold"/>
              </a:rPr>
              <a:t>How might teachers be especially tested or prone to sin in what they say?</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55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667857">
            <a:off x="16666160" y="7780069"/>
            <a:ext cx="1186280" cy="2956462"/>
          </a:xfrm>
          <a:prstGeom prst="rect">
            <a:avLst/>
          </a:prstGeom>
        </p:spPr>
      </p:pic>
      <p:sp>
        <p:nvSpPr>
          <p:cNvPr id="3" name="AutoShape 3"/>
          <p:cNvSpPr/>
          <p:nvPr/>
        </p:nvSpPr>
        <p:spPr>
          <a:xfrm>
            <a:off x="-143307" y="760630"/>
            <a:ext cx="6492240" cy="0"/>
          </a:xfrm>
          <a:prstGeom prst="line">
            <a:avLst/>
          </a:prstGeom>
          <a:ln w="38100" cap="flat">
            <a:solidFill>
              <a:srgbClr val="B2935B"/>
            </a:solidFill>
            <a:prstDash val="solid"/>
            <a:headEnd type="none" w="sm" len="sm"/>
            <a:tailEnd type="none" w="sm" len="sm"/>
          </a:ln>
        </p:spPr>
      </p:sp>
      <p:sp>
        <p:nvSpPr>
          <p:cNvPr id="4" name="TextBox 4"/>
          <p:cNvSpPr txBox="1"/>
          <p:nvPr/>
        </p:nvSpPr>
        <p:spPr>
          <a:xfrm>
            <a:off x="5299764" y="3970754"/>
            <a:ext cx="9911993" cy="1741170"/>
          </a:xfrm>
          <a:prstGeom prst="rect">
            <a:avLst/>
          </a:prstGeom>
        </p:spPr>
        <p:txBody>
          <a:bodyPr lIns="0" tIns="0" rIns="0" bIns="0" rtlCol="0" anchor="t">
            <a:spAutoFit/>
          </a:bodyPr>
          <a:lstStyle/>
          <a:p>
            <a:pPr algn="l">
              <a:lnSpc>
                <a:spcPts val="6719"/>
              </a:lnSpc>
            </a:pPr>
            <a:r>
              <a:rPr lang="en-US" sz="6399">
                <a:solidFill>
                  <a:srgbClr val="563A3A"/>
                </a:solidFill>
                <a:latin typeface="Glacial Indifference"/>
              </a:rPr>
              <a:t>The tongue has the power to direct. </a:t>
            </a:r>
            <a:r>
              <a:rPr lang="en-US" sz="6399">
                <a:solidFill>
                  <a:srgbClr val="563A3A"/>
                </a:solidFill>
                <a:latin typeface="Glacial Indifference Bold"/>
              </a:rPr>
              <a:t>3:3-4</a:t>
            </a:r>
          </a:p>
        </p:txBody>
      </p:sp>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723476" y="2613929"/>
            <a:ext cx="3908940" cy="5060117"/>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0971841" y="5143987"/>
            <a:ext cx="5810804" cy="4793913"/>
          </a:xfrm>
          <a:prstGeom prst="rect">
            <a:avLst/>
          </a:prstGeom>
        </p:spPr>
      </p:pic>
      <p:sp>
        <p:nvSpPr>
          <p:cNvPr id="7" name="TextBox 7"/>
          <p:cNvSpPr txBox="1"/>
          <p:nvPr/>
        </p:nvSpPr>
        <p:spPr>
          <a:xfrm>
            <a:off x="514350" y="1211606"/>
            <a:ext cx="17259300" cy="1238250"/>
          </a:xfrm>
          <a:prstGeom prst="rect">
            <a:avLst/>
          </a:prstGeom>
        </p:spPr>
        <p:txBody>
          <a:bodyPr lIns="0" tIns="0" rIns="0" bIns="0" rtlCol="0" anchor="t">
            <a:spAutoFit/>
          </a:bodyPr>
          <a:lstStyle/>
          <a:p>
            <a:pPr marL="0" lvl="0" indent="0" algn="ctr">
              <a:lnSpc>
                <a:spcPts val="9600"/>
              </a:lnSpc>
              <a:spcBef>
                <a:spcPct val="0"/>
              </a:spcBef>
            </a:pPr>
            <a:r>
              <a:rPr lang="en-US" sz="8000">
                <a:solidFill>
                  <a:srgbClr val="B2935B"/>
                </a:solidFill>
                <a:latin typeface="Glacial Indifference Bold"/>
              </a:rPr>
              <a:t>The tongue has great power</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TotalTime>
  <Words>809</Words>
  <Application>Microsoft Office PowerPoint</Application>
  <PresentationFormat>Custom</PresentationFormat>
  <Paragraphs>81</Paragraphs>
  <Slides>19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Glacial Indifference Bold</vt:lpstr>
      <vt:lpstr>Glacial Indifference Italics</vt:lpstr>
      <vt:lpstr>Bebas Neue</vt:lpstr>
      <vt:lpstr>Calibri</vt:lpstr>
      <vt:lpstr>Glacial Indifference</vt:lpstr>
      <vt:lpstr>Arial</vt:lpstr>
      <vt:lpstr>Playfair Display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6_James Faith in Action: PowerPoint</dc:title>
  <dc:creator>Molly Burke</dc:creator>
  <cp:lastModifiedBy>Molly Burke</cp:lastModifiedBy>
  <cp:revision>2</cp:revision>
  <dcterms:created xsi:type="dcterms:W3CDTF">2006-08-16T00:00:00Z</dcterms:created>
  <dcterms:modified xsi:type="dcterms:W3CDTF">2023-04-13T13:39:37Z</dcterms:modified>
  <dc:identifier>DAFf0oxscnk</dc:identifier>
</cp:coreProperties>
</file>