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8288000" cy="10287000"/>
  <p:notesSz cx="6858000" cy="9144000"/>
  <p:embeddedFontLst>
    <p:embeddedFont>
      <p:font typeface="Bebas Neue" panose="020B0606020202050201" pitchFamily="34" charset="0"/>
      <p:regular r:id="rId21"/>
    </p:embeddedFont>
    <p:embeddedFont>
      <p:font typeface="Calibri" panose="020F0502020204030204" pitchFamily="34" charset="0"/>
      <p:regular r:id="rId22"/>
      <p:bold r:id="rId23"/>
      <p:italic r:id="rId24"/>
      <p:boldItalic r:id="rId25"/>
    </p:embeddedFont>
    <p:embeddedFont>
      <p:font typeface="Glacial Indifference" panose="020B0604020202020204" charset="0"/>
      <p:regular r:id="rId26"/>
    </p:embeddedFont>
    <p:embeddedFont>
      <p:font typeface="Glacial Indifference Bold" panose="020B0604020202020204" charset="0"/>
      <p:regular r:id="rId27"/>
    </p:embeddedFont>
    <p:embeddedFont>
      <p:font typeface="Glacial Indifference Italics" panose="020B0604020202020204" charset="0"/>
      <p:regular r:id="rId28"/>
    </p:embeddedFont>
    <p:embeddedFont>
      <p:font typeface="Playfair Display Bold"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0" d="100"/>
          <a:sy n="60" d="100"/>
        </p:scale>
        <p:origin x="370"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3485039" y="8761129"/>
            <a:ext cx="11317922" cy="994342"/>
            <a:chOff x="0" y="0"/>
            <a:chExt cx="11737173" cy="1031175"/>
          </a:xfrm>
        </p:grpSpPr>
        <p:sp>
          <p:nvSpPr>
            <p:cNvPr id="3" name="Freeform 3"/>
            <p:cNvSpPr/>
            <p:nvPr/>
          </p:nvSpPr>
          <p:spPr>
            <a:xfrm>
              <a:off x="31750" y="31750"/>
              <a:ext cx="11673673" cy="967675"/>
            </a:xfrm>
            <a:custGeom>
              <a:avLst/>
              <a:gdLst/>
              <a:ahLst/>
              <a:cxnLst/>
              <a:rect l="l" t="t" r="r" b="b"/>
              <a:pathLst>
                <a:path w="11673673" h="967675">
                  <a:moveTo>
                    <a:pt x="11580963" y="967675"/>
                  </a:moveTo>
                  <a:lnTo>
                    <a:pt x="92710" y="967675"/>
                  </a:lnTo>
                  <a:cubicBezTo>
                    <a:pt x="41910" y="967675"/>
                    <a:pt x="0" y="925765"/>
                    <a:pt x="0" y="874965"/>
                  </a:cubicBezTo>
                  <a:lnTo>
                    <a:pt x="0" y="92710"/>
                  </a:lnTo>
                  <a:cubicBezTo>
                    <a:pt x="0" y="41910"/>
                    <a:pt x="41910" y="0"/>
                    <a:pt x="92710" y="0"/>
                  </a:cubicBezTo>
                  <a:lnTo>
                    <a:pt x="11579692" y="0"/>
                  </a:lnTo>
                  <a:cubicBezTo>
                    <a:pt x="11630492" y="0"/>
                    <a:pt x="11672403" y="41910"/>
                    <a:pt x="11672403" y="92710"/>
                  </a:cubicBezTo>
                  <a:lnTo>
                    <a:pt x="11672403" y="873695"/>
                  </a:lnTo>
                  <a:cubicBezTo>
                    <a:pt x="11673673" y="925765"/>
                    <a:pt x="11631763" y="967675"/>
                    <a:pt x="11580963" y="967675"/>
                  </a:cubicBezTo>
                  <a:close/>
                </a:path>
              </a:pathLst>
            </a:custGeom>
            <a:solidFill>
              <a:srgbClr val="FBF3E4"/>
            </a:solidFill>
          </p:spPr>
        </p:sp>
        <p:sp>
          <p:nvSpPr>
            <p:cNvPr id="4" name="Freeform 4"/>
            <p:cNvSpPr/>
            <p:nvPr/>
          </p:nvSpPr>
          <p:spPr>
            <a:xfrm>
              <a:off x="0" y="0"/>
              <a:ext cx="11737173" cy="1031175"/>
            </a:xfrm>
            <a:custGeom>
              <a:avLst/>
              <a:gdLst/>
              <a:ahLst/>
              <a:cxnLst/>
              <a:rect l="l" t="t" r="r" b="b"/>
              <a:pathLst>
                <a:path w="11737173" h="1031175">
                  <a:moveTo>
                    <a:pt x="11612713" y="59690"/>
                  </a:moveTo>
                  <a:cubicBezTo>
                    <a:pt x="11648273" y="59690"/>
                    <a:pt x="11677483" y="88900"/>
                    <a:pt x="11677483" y="124460"/>
                  </a:cubicBezTo>
                  <a:lnTo>
                    <a:pt x="11677483" y="906715"/>
                  </a:lnTo>
                  <a:cubicBezTo>
                    <a:pt x="11677483" y="942275"/>
                    <a:pt x="11648273" y="971485"/>
                    <a:pt x="11612713" y="971485"/>
                  </a:cubicBezTo>
                  <a:lnTo>
                    <a:pt x="124460" y="971485"/>
                  </a:lnTo>
                  <a:cubicBezTo>
                    <a:pt x="88900" y="971485"/>
                    <a:pt x="59690" y="942275"/>
                    <a:pt x="59690" y="906715"/>
                  </a:cubicBezTo>
                  <a:lnTo>
                    <a:pt x="59690" y="124460"/>
                  </a:lnTo>
                  <a:cubicBezTo>
                    <a:pt x="59690" y="88900"/>
                    <a:pt x="88900" y="59690"/>
                    <a:pt x="124460" y="59690"/>
                  </a:cubicBezTo>
                  <a:lnTo>
                    <a:pt x="11612713" y="59690"/>
                  </a:lnTo>
                  <a:moveTo>
                    <a:pt x="11612713" y="0"/>
                  </a:moveTo>
                  <a:lnTo>
                    <a:pt x="124460" y="0"/>
                  </a:lnTo>
                  <a:cubicBezTo>
                    <a:pt x="55880" y="0"/>
                    <a:pt x="0" y="55880"/>
                    <a:pt x="0" y="124460"/>
                  </a:cubicBezTo>
                  <a:lnTo>
                    <a:pt x="0" y="906715"/>
                  </a:lnTo>
                  <a:cubicBezTo>
                    <a:pt x="0" y="975295"/>
                    <a:pt x="55880" y="1031175"/>
                    <a:pt x="124460" y="1031175"/>
                  </a:cubicBezTo>
                  <a:lnTo>
                    <a:pt x="11612713" y="1031175"/>
                  </a:lnTo>
                  <a:cubicBezTo>
                    <a:pt x="11681293" y="1031175"/>
                    <a:pt x="11737173" y="975295"/>
                    <a:pt x="11737173" y="906715"/>
                  </a:cubicBezTo>
                  <a:lnTo>
                    <a:pt x="11737173" y="124460"/>
                  </a:lnTo>
                  <a:cubicBezTo>
                    <a:pt x="11737173" y="55880"/>
                    <a:pt x="11681293" y="0"/>
                    <a:pt x="11612713" y="0"/>
                  </a:cubicBezTo>
                  <a:close/>
                </a:path>
              </a:pathLst>
            </a:custGeom>
            <a:solidFill>
              <a:srgbClr val="B2935B"/>
            </a:solidFill>
          </p:spPr>
        </p:sp>
      </p:grpSp>
      <p:sp>
        <p:nvSpPr>
          <p:cNvPr id="5" name="TextBox 5"/>
          <p:cNvSpPr txBox="1"/>
          <p:nvPr/>
        </p:nvSpPr>
        <p:spPr>
          <a:xfrm>
            <a:off x="3846363" y="8948597"/>
            <a:ext cx="10645714" cy="630872"/>
          </a:xfrm>
          <a:prstGeom prst="rect">
            <a:avLst/>
          </a:prstGeom>
        </p:spPr>
        <p:txBody>
          <a:bodyPr lIns="0" tIns="0" rIns="0" bIns="0" rtlCol="0" anchor="t">
            <a:spAutoFit/>
          </a:bodyPr>
          <a:lstStyle/>
          <a:p>
            <a:pPr algn="ctr">
              <a:lnSpc>
                <a:spcPts val="5127"/>
              </a:lnSpc>
            </a:pPr>
            <a:r>
              <a:rPr lang="en-US" sz="3662" spc="549">
                <a:solidFill>
                  <a:srgbClr val="B2935B"/>
                </a:solidFill>
                <a:latin typeface="Bebas Neue"/>
              </a:rPr>
              <a:t>Lesson 5: Faith in Action Results in Good Works </a:t>
            </a:r>
          </a:p>
        </p:txBody>
      </p:sp>
      <p:sp>
        <p:nvSpPr>
          <p:cNvPr id="6" name="TextBox 6"/>
          <p:cNvSpPr txBox="1"/>
          <p:nvPr/>
        </p:nvSpPr>
        <p:spPr>
          <a:xfrm>
            <a:off x="1028700" y="952500"/>
            <a:ext cx="8115300" cy="581186"/>
          </a:xfrm>
          <a:prstGeom prst="rect">
            <a:avLst/>
          </a:prstGeom>
        </p:spPr>
        <p:txBody>
          <a:bodyPr lIns="0" tIns="0" rIns="0" bIns="0" rtlCol="0" anchor="t">
            <a:spAutoFit/>
          </a:bodyPr>
          <a:lstStyle/>
          <a:p>
            <a:pPr>
              <a:lnSpc>
                <a:spcPts val="4716"/>
              </a:lnSpc>
            </a:pPr>
            <a:r>
              <a:rPr lang="en-US" sz="3368">
                <a:solidFill>
                  <a:srgbClr val="B2935B"/>
                </a:solidFill>
                <a:latin typeface="Glacial Indifference Bold"/>
              </a:rPr>
              <a:t>Hillcrest Church of Christ | Spring 2023</a:t>
            </a:r>
          </a:p>
        </p:txBody>
      </p:sp>
      <p:grpSp>
        <p:nvGrpSpPr>
          <p:cNvPr id="7" name="Group 7"/>
          <p:cNvGrpSpPr/>
          <p:nvPr/>
        </p:nvGrpSpPr>
        <p:grpSpPr>
          <a:xfrm>
            <a:off x="4359326" y="1950650"/>
            <a:ext cx="9550297" cy="6693345"/>
            <a:chOff x="0" y="0"/>
            <a:chExt cx="12733729" cy="8924460"/>
          </a:xfrm>
        </p:grpSpPr>
        <p:pic>
          <p:nvPicPr>
            <p:cNvPr id="8" name="Picture 8"/>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8854457" y="2350655"/>
              <a:ext cx="2546421" cy="6346220"/>
            </a:xfrm>
            <a:prstGeom prst="rect">
              <a:avLst/>
            </a:prstGeom>
          </p:spPr>
        </p:pic>
        <p:sp>
          <p:nvSpPr>
            <p:cNvPr id="9" name="TextBox 9"/>
            <p:cNvSpPr txBox="1"/>
            <p:nvPr/>
          </p:nvSpPr>
          <p:spPr>
            <a:xfrm>
              <a:off x="2266258" y="3886098"/>
              <a:ext cx="10467472" cy="2804490"/>
            </a:xfrm>
            <a:prstGeom prst="rect">
              <a:avLst/>
            </a:prstGeom>
          </p:spPr>
          <p:txBody>
            <a:bodyPr lIns="0" tIns="0" rIns="0" bIns="0" rtlCol="0" anchor="t">
              <a:spAutoFit/>
            </a:bodyPr>
            <a:lstStyle/>
            <a:p>
              <a:pPr algn="just">
                <a:lnSpc>
                  <a:spcPts val="7575"/>
                </a:lnSpc>
              </a:pPr>
              <a:r>
                <a:rPr lang="en-US" sz="9238">
                  <a:solidFill>
                    <a:srgbClr val="563A3A"/>
                  </a:solidFill>
                  <a:latin typeface="Glacial Indifference Bold"/>
                </a:rPr>
                <a:t>FAITH IN</a:t>
              </a:r>
            </a:p>
            <a:p>
              <a:pPr algn="just">
                <a:lnSpc>
                  <a:spcPts val="7575"/>
                </a:lnSpc>
              </a:pPr>
              <a:r>
                <a:rPr lang="en-US" sz="9238">
                  <a:solidFill>
                    <a:srgbClr val="563A3A"/>
                  </a:solidFill>
                  <a:latin typeface="Glacial Indifference Bold"/>
                </a:rPr>
                <a:t>ACTION</a:t>
              </a:r>
            </a:p>
          </p:txBody>
        </p:sp>
        <p:sp>
          <p:nvSpPr>
            <p:cNvPr id="10" name="TextBox 10"/>
            <p:cNvSpPr txBox="1"/>
            <p:nvPr/>
          </p:nvSpPr>
          <p:spPr>
            <a:xfrm>
              <a:off x="0" y="752475"/>
              <a:ext cx="12421698" cy="3493664"/>
            </a:xfrm>
            <a:prstGeom prst="rect">
              <a:avLst/>
            </a:prstGeom>
          </p:spPr>
          <p:txBody>
            <a:bodyPr lIns="0" tIns="0" rIns="0" bIns="0" rtlCol="0" anchor="t">
              <a:spAutoFit/>
            </a:bodyPr>
            <a:lstStyle/>
            <a:p>
              <a:pPr algn="r">
                <a:lnSpc>
                  <a:spcPts val="17279"/>
                </a:lnSpc>
              </a:pPr>
              <a:r>
                <a:rPr lang="en-US" sz="21072">
                  <a:solidFill>
                    <a:srgbClr val="563A3A"/>
                  </a:solidFill>
                  <a:latin typeface="Playfair Display Bold"/>
                </a:rPr>
                <a:t>JAMES</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Dynamic faith delights</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4158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4826722" y="3761071"/>
            <a:ext cx="8634555" cy="1907608"/>
          </a:xfrm>
          <a:prstGeom prst="rect">
            <a:avLst/>
          </a:prstGeom>
        </p:spPr>
        <p:txBody>
          <a:bodyPr lIns="0" tIns="0" rIns="0" bIns="0" rtlCol="0" anchor="t">
            <a:spAutoFit/>
          </a:bodyPr>
          <a:lstStyle/>
          <a:p>
            <a:pPr algn="l">
              <a:lnSpc>
                <a:spcPts val="17268"/>
              </a:lnSpc>
            </a:pPr>
            <a:r>
              <a:rPr lang="en-US" sz="6907">
                <a:solidFill>
                  <a:srgbClr val="563A3A"/>
                </a:solidFill>
                <a:latin typeface="Glacial Indifference"/>
              </a:rPr>
              <a:t>What is dynamic faith?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Dynamic faith delights</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4158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241255" y="2859431"/>
            <a:ext cx="17796258" cy="7200872"/>
          </a:xfrm>
          <a:prstGeom prst="rect">
            <a:avLst/>
          </a:prstGeom>
        </p:spPr>
        <p:txBody>
          <a:bodyPr lIns="0" tIns="0" rIns="0" bIns="0" rtlCol="0" anchor="t">
            <a:spAutoFit/>
          </a:bodyPr>
          <a:lstStyle/>
          <a:p>
            <a:pPr>
              <a:lnSpc>
                <a:spcPts val="6309"/>
              </a:lnSpc>
            </a:pPr>
            <a:r>
              <a:rPr lang="en-US" sz="5007">
                <a:solidFill>
                  <a:srgbClr val="563A3A"/>
                </a:solidFill>
                <a:latin typeface="Glacial Indifference"/>
              </a:rPr>
              <a:t>Dynamic faith...</a:t>
            </a:r>
          </a:p>
          <a:p>
            <a:pPr marL="2159001" lvl="2" indent="-719667">
              <a:lnSpc>
                <a:spcPts val="6300"/>
              </a:lnSpc>
              <a:buFont typeface="Arial"/>
              <a:buChar char="⚬"/>
            </a:pPr>
            <a:r>
              <a:rPr lang="en-US" sz="5000">
                <a:solidFill>
                  <a:srgbClr val="563A3A"/>
                </a:solidFill>
                <a:latin typeface="Glacial Indifference"/>
              </a:rPr>
              <a:t>...is the complete working definition of faith: Belief+ Trust+Allegiance producing Obedience.</a:t>
            </a:r>
          </a:p>
          <a:p>
            <a:pPr marL="2159001" lvl="2" indent="-719667">
              <a:lnSpc>
                <a:spcPts val="6300"/>
              </a:lnSpc>
              <a:buFont typeface="Arial"/>
              <a:buChar char="⚬"/>
            </a:pPr>
            <a:r>
              <a:rPr lang="en-US" sz="5000">
                <a:solidFill>
                  <a:srgbClr val="563A3A"/>
                </a:solidFill>
                <a:latin typeface="Glacial Indifference"/>
              </a:rPr>
              <a:t>...is grounded in love </a:t>
            </a:r>
            <a:r>
              <a:rPr lang="en-US" sz="5000">
                <a:solidFill>
                  <a:srgbClr val="563A3A"/>
                </a:solidFill>
                <a:latin typeface="Glacial Indifference Bold"/>
              </a:rPr>
              <a:t>8, Galatians 5:6, 1 Corinthians 13:2-3.</a:t>
            </a:r>
          </a:p>
          <a:p>
            <a:pPr marL="2159001" lvl="2" indent="-719667">
              <a:lnSpc>
                <a:spcPts val="6300"/>
              </a:lnSpc>
              <a:buFont typeface="Arial"/>
              <a:buChar char="⚬"/>
            </a:pPr>
            <a:r>
              <a:rPr lang="en-US" sz="5000">
                <a:solidFill>
                  <a:srgbClr val="563A3A"/>
                </a:solidFill>
                <a:latin typeface="Glacial Indifference"/>
              </a:rPr>
              <a:t>...endures and produces perfection and completeness. </a:t>
            </a:r>
            <a:r>
              <a:rPr lang="en-US" sz="5000">
                <a:solidFill>
                  <a:srgbClr val="563A3A"/>
                </a:solidFill>
                <a:latin typeface="Glacial Indifference Bold"/>
              </a:rPr>
              <a:t>1:3-4.</a:t>
            </a:r>
          </a:p>
          <a:p>
            <a:pPr marL="2159001" lvl="2" indent="-719667" algn="l">
              <a:lnSpc>
                <a:spcPts val="6300"/>
              </a:lnSpc>
              <a:buFont typeface="Arial"/>
              <a:buChar char="⚬"/>
            </a:pPr>
            <a:r>
              <a:rPr lang="en-US" sz="5000">
                <a:solidFill>
                  <a:srgbClr val="563A3A"/>
                </a:solidFill>
                <a:latin typeface="Glacial Indifference"/>
              </a:rPr>
              <a:t>...is living and active and is united with the word            of God. </a:t>
            </a:r>
            <a:r>
              <a:rPr lang="en-US" sz="5000">
                <a:solidFill>
                  <a:srgbClr val="563A3A"/>
                </a:solidFill>
                <a:latin typeface="Glacial Indifference Bold"/>
              </a:rPr>
              <a:t>Hebrews</a:t>
            </a:r>
            <a:r>
              <a:rPr lang="en-US" sz="5000">
                <a:solidFill>
                  <a:srgbClr val="563A3A"/>
                </a:solidFill>
                <a:latin typeface="Glacial Indifference"/>
              </a:rPr>
              <a:t> </a:t>
            </a:r>
            <a:r>
              <a:rPr lang="en-US" sz="5000">
                <a:solidFill>
                  <a:srgbClr val="563A3A"/>
                </a:solidFill>
                <a:latin typeface="Glacial Indifference Bold"/>
              </a:rPr>
              <a:t>4:2, 12.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Dynamic faith delights</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4158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241255" y="2873473"/>
            <a:ext cx="17532395" cy="4000472"/>
          </a:xfrm>
          <a:prstGeom prst="rect">
            <a:avLst/>
          </a:prstGeom>
        </p:spPr>
        <p:txBody>
          <a:bodyPr lIns="0" tIns="0" rIns="0" bIns="0" rtlCol="0" anchor="t">
            <a:spAutoFit/>
          </a:bodyPr>
          <a:lstStyle/>
          <a:p>
            <a:pPr>
              <a:lnSpc>
                <a:spcPts val="6309"/>
              </a:lnSpc>
            </a:pPr>
            <a:r>
              <a:rPr lang="en-US" sz="5007">
                <a:solidFill>
                  <a:srgbClr val="563A3A"/>
                </a:solidFill>
                <a:latin typeface="Glacial Indifference"/>
              </a:rPr>
              <a:t>Dynamic faith...</a:t>
            </a:r>
          </a:p>
          <a:p>
            <a:pPr marL="2159001" lvl="2" indent="-719667">
              <a:lnSpc>
                <a:spcPts val="6300"/>
              </a:lnSpc>
              <a:buFont typeface="Arial"/>
              <a:buChar char="⚬"/>
            </a:pPr>
            <a:r>
              <a:rPr lang="en-US" sz="5000">
                <a:solidFill>
                  <a:srgbClr val="563A3A"/>
                </a:solidFill>
                <a:latin typeface="Glacial Indifference"/>
              </a:rPr>
              <a:t>...is not having faith in faith but in the Lord Jesus Christ in Whom our trust is held. </a:t>
            </a:r>
            <a:r>
              <a:rPr lang="en-US" sz="5000">
                <a:solidFill>
                  <a:srgbClr val="563A3A"/>
                </a:solidFill>
                <a:latin typeface="Glacial Indifference Bold"/>
              </a:rPr>
              <a:t>2:1</a:t>
            </a:r>
          </a:p>
          <a:p>
            <a:pPr marL="2159001" lvl="2" indent="-719667">
              <a:lnSpc>
                <a:spcPts val="6300"/>
              </a:lnSpc>
              <a:buFont typeface="Arial"/>
              <a:buChar char="⚬"/>
            </a:pPr>
            <a:r>
              <a:rPr lang="en-US" sz="5000">
                <a:solidFill>
                  <a:srgbClr val="563A3A"/>
                </a:solidFill>
                <a:latin typeface="Glacial Indifference"/>
              </a:rPr>
              <a:t>...believes in praying. </a:t>
            </a:r>
            <a:r>
              <a:rPr lang="en-US" sz="5000">
                <a:solidFill>
                  <a:srgbClr val="563A3A"/>
                </a:solidFill>
                <a:latin typeface="Glacial Indifference Bold"/>
              </a:rPr>
              <a:t>5:15, 1:5-6</a:t>
            </a:r>
          </a:p>
          <a:p>
            <a:pPr marL="2159001" lvl="2" indent="-719667" algn="l">
              <a:lnSpc>
                <a:spcPts val="6300"/>
              </a:lnSpc>
              <a:buFont typeface="Arial"/>
              <a:buChar char="⚬"/>
            </a:pPr>
            <a:r>
              <a:rPr lang="en-US" sz="5000">
                <a:solidFill>
                  <a:srgbClr val="563A3A"/>
                </a:solidFill>
                <a:latin typeface="Glacial Indifference"/>
              </a:rPr>
              <a:t>...results in good works; that’s why it delights! </a:t>
            </a:r>
            <a:r>
              <a:rPr lang="en-US" sz="5000">
                <a:solidFill>
                  <a:srgbClr val="563A3A"/>
                </a:solidFill>
                <a:latin typeface="Glacial Indifference Bold"/>
              </a:rPr>
              <a:t>22, 24, 26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Dynamic faith delights</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4158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764235" y="4101224"/>
            <a:ext cx="14759529" cy="2046452"/>
          </a:xfrm>
          <a:prstGeom prst="rect">
            <a:avLst/>
          </a:prstGeom>
        </p:spPr>
        <p:txBody>
          <a:bodyPr lIns="0" tIns="0" rIns="0" bIns="0" rtlCol="0" anchor="t">
            <a:spAutoFit/>
          </a:bodyPr>
          <a:lstStyle/>
          <a:p>
            <a:pPr algn="ctr">
              <a:lnSpc>
                <a:spcPts val="8110"/>
              </a:lnSpc>
            </a:pPr>
            <a:r>
              <a:rPr lang="en-US" sz="6436">
                <a:solidFill>
                  <a:srgbClr val="563A3A"/>
                </a:solidFill>
                <a:latin typeface="Glacial Indifference Bold"/>
              </a:rPr>
              <a:t>The obedience of faith is powerful and is the completion/fulfilling of faith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Examples of Dynamic Faith</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4158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749411" y="2986154"/>
            <a:ext cx="4283306" cy="1177133"/>
          </a:xfrm>
          <a:prstGeom prst="rect">
            <a:avLst/>
          </a:prstGeom>
        </p:spPr>
        <p:txBody>
          <a:bodyPr lIns="0" tIns="0" rIns="0" bIns="0" rtlCol="0" anchor="t">
            <a:spAutoFit/>
          </a:bodyPr>
          <a:lstStyle/>
          <a:p>
            <a:pPr algn="l">
              <a:lnSpc>
                <a:spcPts val="10314"/>
              </a:lnSpc>
            </a:pPr>
            <a:r>
              <a:rPr lang="en-US" sz="5007" u="sng">
                <a:solidFill>
                  <a:srgbClr val="563A3A"/>
                </a:solidFill>
                <a:latin typeface="Glacial Indifference"/>
              </a:rPr>
              <a:t>Abraham</a:t>
            </a:r>
          </a:p>
        </p:txBody>
      </p:sp>
      <p:sp>
        <p:nvSpPr>
          <p:cNvPr id="6" name="TextBox 6"/>
          <p:cNvSpPr txBox="1"/>
          <p:nvPr/>
        </p:nvSpPr>
        <p:spPr>
          <a:xfrm>
            <a:off x="10212012" y="2986154"/>
            <a:ext cx="5283865" cy="1177133"/>
          </a:xfrm>
          <a:prstGeom prst="rect">
            <a:avLst/>
          </a:prstGeom>
        </p:spPr>
        <p:txBody>
          <a:bodyPr lIns="0" tIns="0" rIns="0" bIns="0" rtlCol="0" anchor="t">
            <a:spAutoFit/>
          </a:bodyPr>
          <a:lstStyle/>
          <a:p>
            <a:pPr algn="l">
              <a:lnSpc>
                <a:spcPts val="10314"/>
              </a:lnSpc>
            </a:pPr>
            <a:r>
              <a:rPr lang="en-US" sz="5007" u="sng">
                <a:solidFill>
                  <a:srgbClr val="563A3A"/>
                </a:solidFill>
                <a:latin typeface="Glacial Indifference"/>
              </a:rPr>
              <a:t>Rahab</a:t>
            </a:r>
          </a:p>
        </p:txBody>
      </p:sp>
      <p:sp>
        <p:nvSpPr>
          <p:cNvPr id="7" name="TextBox 7"/>
          <p:cNvSpPr txBox="1"/>
          <p:nvPr/>
        </p:nvSpPr>
        <p:spPr>
          <a:xfrm>
            <a:off x="9640797" y="4106137"/>
            <a:ext cx="7618503" cy="5326787"/>
          </a:xfrm>
          <a:prstGeom prst="rect">
            <a:avLst/>
          </a:prstGeom>
        </p:spPr>
        <p:txBody>
          <a:bodyPr lIns="0" tIns="0" rIns="0" bIns="0" rtlCol="0" anchor="t">
            <a:spAutoFit/>
          </a:bodyPr>
          <a:lstStyle/>
          <a:p>
            <a:pPr marL="994707" lvl="1" indent="-497353">
              <a:lnSpc>
                <a:spcPts val="6035"/>
              </a:lnSpc>
              <a:buFont typeface="Arial"/>
              <a:buChar char="•"/>
            </a:pPr>
            <a:r>
              <a:rPr lang="en-US" sz="4607">
                <a:solidFill>
                  <a:srgbClr val="563A3A"/>
                </a:solidFill>
                <a:latin typeface="Glacial Indifference"/>
              </a:rPr>
              <a:t>Harlot of pagan (Gentile) nation who feared God</a:t>
            </a:r>
          </a:p>
          <a:p>
            <a:pPr marL="994707" lvl="1" indent="-497353">
              <a:lnSpc>
                <a:spcPts val="6035"/>
              </a:lnSpc>
              <a:buFont typeface="Arial"/>
              <a:buChar char="•"/>
            </a:pPr>
            <a:r>
              <a:rPr lang="en-US" sz="4607">
                <a:solidFill>
                  <a:srgbClr val="563A3A"/>
                </a:solidFill>
                <a:latin typeface="Glacial Indifference"/>
              </a:rPr>
              <a:t>Scandalous, impoverished, female</a:t>
            </a:r>
          </a:p>
          <a:p>
            <a:pPr marL="994707" lvl="1" indent="-497353" algn="l">
              <a:lnSpc>
                <a:spcPts val="6035"/>
              </a:lnSpc>
              <a:buFont typeface="Arial"/>
              <a:buChar char="•"/>
            </a:pPr>
            <a:r>
              <a:rPr lang="en-US" sz="4607">
                <a:solidFill>
                  <a:srgbClr val="563A3A"/>
                </a:solidFill>
                <a:latin typeface="Glacial Indifference"/>
              </a:rPr>
              <a:t>Stationary 'innkeeper' living in city devoted to destruction</a:t>
            </a:r>
          </a:p>
        </p:txBody>
      </p:sp>
      <p:sp>
        <p:nvSpPr>
          <p:cNvPr id="8" name="TextBox 8"/>
          <p:cNvSpPr txBox="1"/>
          <p:nvPr/>
        </p:nvSpPr>
        <p:spPr>
          <a:xfrm>
            <a:off x="1165751" y="4106137"/>
            <a:ext cx="8313336" cy="4564787"/>
          </a:xfrm>
          <a:prstGeom prst="rect">
            <a:avLst/>
          </a:prstGeom>
        </p:spPr>
        <p:txBody>
          <a:bodyPr lIns="0" tIns="0" rIns="0" bIns="0" rtlCol="0" anchor="t">
            <a:spAutoFit/>
          </a:bodyPr>
          <a:lstStyle/>
          <a:p>
            <a:pPr marL="994707" lvl="1" indent="-497353">
              <a:lnSpc>
                <a:spcPts val="6035"/>
              </a:lnSpc>
              <a:buFont typeface="Arial"/>
              <a:buChar char="•"/>
            </a:pPr>
            <a:r>
              <a:rPr lang="en-US" sz="4607">
                <a:solidFill>
                  <a:srgbClr val="563A3A"/>
                </a:solidFill>
                <a:latin typeface="Glacial Indifference"/>
              </a:rPr>
              <a:t>Father of Jewish Nation and friend of God</a:t>
            </a:r>
          </a:p>
          <a:p>
            <a:pPr marL="994707" lvl="1" indent="-497353">
              <a:lnSpc>
                <a:spcPts val="6035"/>
              </a:lnSpc>
              <a:buFont typeface="Arial"/>
              <a:buChar char="•"/>
            </a:pPr>
            <a:r>
              <a:rPr lang="en-US" sz="4607">
                <a:solidFill>
                  <a:srgbClr val="563A3A"/>
                </a:solidFill>
                <a:latin typeface="Glacial Indifference"/>
              </a:rPr>
              <a:t>Respected, very rich, patriarch</a:t>
            </a:r>
          </a:p>
          <a:p>
            <a:pPr marL="994707" lvl="1" indent="-497353" algn="l">
              <a:lnSpc>
                <a:spcPts val="6035"/>
              </a:lnSpc>
              <a:buFont typeface="Arial"/>
              <a:buChar char="•"/>
            </a:pPr>
            <a:r>
              <a:rPr lang="en-US" sz="4607">
                <a:solidFill>
                  <a:srgbClr val="563A3A"/>
                </a:solidFill>
                <a:latin typeface="Glacial Indifference"/>
              </a:rPr>
              <a:t>Nomad, living as alien in land of promise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Reconciling faith and works</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4158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802523" y="4233662"/>
            <a:ext cx="16456777" cy="2901586"/>
          </a:xfrm>
          <a:prstGeom prst="rect">
            <a:avLst/>
          </a:prstGeom>
        </p:spPr>
        <p:txBody>
          <a:bodyPr lIns="0" tIns="0" rIns="0" bIns="0" rtlCol="0" anchor="t">
            <a:spAutoFit/>
          </a:bodyPr>
          <a:lstStyle/>
          <a:p>
            <a:pPr marL="1081065" lvl="1" indent="-540532">
              <a:lnSpc>
                <a:spcPts val="10214"/>
              </a:lnSpc>
              <a:buFont typeface="Arial"/>
              <a:buChar char="•"/>
            </a:pPr>
            <a:r>
              <a:rPr lang="en-US" sz="5007">
                <a:solidFill>
                  <a:srgbClr val="563A3A"/>
                </a:solidFill>
                <a:latin typeface="Glacial Indifference"/>
              </a:rPr>
              <a:t>Faith alone and works (of the law)</a:t>
            </a:r>
          </a:p>
          <a:p>
            <a:pPr marL="1081065" lvl="1" indent="-540532" algn="l">
              <a:lnSpc>
                <a:spcPts val="5758"/>
              </a:lnSpc>
              <a:buFont typeface="Arial"/>
              <a:buChar char="•"/>
            </a:pPr>
            <a:r>
              <a:rPr lang="en-US" sz="5007">
                <a:solidFill>
                  <a:srgbClr val="563A3A"/>
                </a:solidFill>
                <a:latin typeface="Glacial Indifference Italics"/>
              </a:rPr>
              <a:t>And he believed the LORD, and He counted it to him as righteousness. </a:t>
            </a:r>
            <a:r>
              <a:rPr lang="en-US" sz="5007">
                <a:solidFill>
                  <a:srgbClr val="563A3A"/>
                </a:solidFill>
                <a:latin typeface="Glacial Indifference Bold"/>
              </a:rPr>
              <a:t>Genesis 15:6</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Reconciling faith and works</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4158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860025" y="2030756"/>
            <a:ext cx="4283306" cy="1177133"/>
          </a:xfrm>
          <a:prstGeom prst="rect">
            <a:avLst/>
          </a:prstGeom>
        </p:spPr>
        <p:txBody>
          <a:bodyPr lIns="0" tIns="0" rIns="0" bIns="0" rtlCol="0" anchor="t">
            <a:spAutoFit/>
          </a:bodyPr>
          <a:lstStyle/>
          <a:p>
            <a:pPr algn="l">
              <a:lnSpc>
                <a:spcPts val="10314"/>
              </a:lnSpc>
            </a:pPr>
            <a:r>
              <a:rPr lang="en-US" sz="5007" u="sng">
                <a:solidFill>
                  <a:srgbClr val="563A3A"/>
                </a:solidFill>
                <a:latin typeface="Glacial Indifference"/>
              </a:rPr>
              <a:t>Paul</a:t>
            </a:r>
          </a:p>
        </p:txBody>
      </p:sp>
      <p:sp>
        <p:nvSpPr>
          <p:cNvPr id="6" name="TextBox 6"/>
          <p:cNvSpPr txBox="1"/>
          <p:nvPr/>
        </p:nvSpPr>
        <p:spPr>
          <a:xfrm>
            <a:off x="9169589" y="2030756"/>
            <a:ext cx="5283865" cy="1177133"/>
          </a:xfrm>
          <a:prstGeom prst="rect">
            <a:avLst/>
          </a:prstGeom>
        </p:spPr>
        <p:txBody>
          <a:bodyPr lIns="0" tIns="0" rIns="0" bIns="0" rtlCol="0" anchor="t">
            <a:spAutoFit/>
          </a:bodyPr>
          <a:lstStyle/>
          <a:p>
            <a:pPr algn="l">
              <a:lnSpc>
                <a:spcPts val="10314"/>
              </a:lnSpc>
            </a:pPr>
            <a:r>
              <a:rPr lang="en-US" sz="5007" u="sng">
                <a:solidFill>
                  <a:srgbClr val="563A3A"/>
                </a:solidFill>
                <a:latin typeface="Glacial Indifference"/>
              </a:rPr>
              <a:t>James</a:t>
            </a:r>
          </a:p>
        </p:txBody>
      </p:sp>
      <p:sp>
        <p:nvSpPr>
          <p:cNvPr id="7" name="TextBox 7"/>
          <p:cNvSpPr txBox="1"/>
          <p:nvPr/>
        </p:nvSpPr>
        <p:spPr>
          <a:xfrm>
            <a:off x="8598374" y="3150739"/>
            <a:ext cx="9411346" cy="7140728"/>
          </a:xfrm>
          <a:prstGeom prst="rect">
            <a:avLst/>
          </a:prstGeom>
        </p:spPr>
        <p:txBody>
          <a:bodyPr lIns="0" tIns="0" rIns="0" bIns="0" rtlCol="0" anchor="t">
            <a:spAutoFit/>
          </a:bodyPr>
          <a:lstStyle/>
          <a:p>
            <a:pPr marL="929939" lvl="1" indent="-464969">
              <a:lnSpc>
                <a:spcPts val="5642"/>
              </a:lnSpc>
              <a:buFont typeface="Arial"/>
              <a:buChar char="•"/>
            </a:pPr>
            <a:r>
              <a:rPr lang="en-US" sz="4307">
                <a:solidFill>
                  <a:srgbClr val="563A3A"/>
                </a:solidFill>
                <a:latin typeface="Glacial Indifference"/>
              </a:rPr>
              <a:t>Writes to those who claim "faith" without action </a:t>
            </a:r>
            <a:r>
              <a:rPr lang="en-US" sz="4307">
                <a:solidFill>
                  <a:srgbClr val="563A3A"/>
                </a:solidFill>
                <a:latin typeface="Glacial Indifference Bold"/>
              </a:rPr>
              <a:t>(James 2:24)</a:t>
            </a:r>
          </a:p>
          <a:p>
            <a:pPr marL="929939" lvl="1" indent="-464969">
              <a:lnSpc>
                <a:spcPts val="5642"/>
              </a:lnSpc>
              <a:buFont typeface="Arial"/>
              <a:buChar char="•"/>
            </a:pPr>
            <a:r>
              <a:rPr lang="en-US" sz="4307">
                <a:solidFill>
                  <a:srgbClr val="563A3A"/>
                </a:solidFill>
                <a:latin typeface="Glacial Indifference"/>
              </a:rPr>
              <a:t>Uses </a:t>
            </a:r>
            <a:r>
              <a:rPr lang="en-US" sz="4307" u="sng">
                <a:solidFill>
                  <a:srgbClr val="563A3A"/>
                </a:solidFill>
                <a:latin typeface="Glacial Indifference"/>
              </a:rPr>
              <a:t>works</a:t>
            </a:r>
            <a:r>
              <a:rPr lang="en-US" sz="4307">
                <a:solidFill>
                  <a:srgbClr val="563A3A"/>
                </a:solidFill>
                <a:latin typeface="Glacial Indifference"/>
              </a:rPr>
              <a:t> as part of completing faith in an active tense</a:t>
            </a:r>
          </a:p>
          <a:p>
            <a:pPr marL="929939" lvl="1" indent="-464969">
              <a:lnSpc>
                <a:spcPts val="5642"/>
              </a:lnSpc>
              <a:buFont typeface="Arial"/>
              <a:buChar char="•"/>
            </a:pPr>
            <a:r>
              <a:rPr lang="en-US" sz="4307">
                <a:solidFill>
                  <a:srgbClr val="563A3A"/>
                </a:solidFill>
                <a:latin typeface="Glacial Indifference"/>
              </a:rPr>
              <a:t>Quotes </a:t>
            </a:r>
            <a:r>
              <a:rPr lang="en-US" sz="4307">
                <a:solidFill>
                  <a:srgbClr val="563A3A"/>
                </a:solidFill>
                <a:latin typeface="Glacial Indifference Bold"/>
              </a:rPr>
              <a:t>15:6 </a:t>
            </a:r>
            <a:r>
              <a:rPr lang="en-US" sz="4307">
                <a:solidFill>
                  <a:srgbClr val="563A3A"/>
                </a:solidFill>
                <a:latin typeface="Glacial Indifference"/>
              </a:rPr>
              <a:t>in correcting a professing Christian</a:t>
            </a:r>
          </a:p>
          <a:p>
            <a:pPr marL="929939" lvl="1" indent="-464969" algn="l">
              <a:lnSpc>
                <a:spcPts val="5642"/>
              </a:lnSpc>
              <a:buFont typeface="Arial"/>
              <a:buChar char="•"/>
            </a:pPr>
            <a:r>
              <a:rPr lang="en-US" sz="4307">
                <a:solidFill>
                  <a:srgbClr val="563A3A"/>
                </a:solidFill>
                <a:latin typeface="Glacial Indifference"/>
              </a:rPr>
              <a:t>Speaks toward a different verdict of Abraham's obedience in the offering of his son where           faith was perfected </a:t>
            </a:r>
          </a:p>
        </p:txBody>
      </p:sp>
      <p:sp>
        <p:nvSpPr>
          <p:cNvPr id="8" name="TextBox 8"/>
          <p:cNvSpPr txBox="1"/>
          <p:nvPr/>
        </p:nvSpPr>
        <p:spPr>
          <a:xfrm>
            <a:off x="276365" y="3150739"/>
            <a:ext cx="8493810" cy="6426353"/>
          </a:xfrm>
          <a:prstGeom prst="rect">
            <a:avLst/>
          </a:prstGeom>
        </p:spPr>
        <p:txBody>
          <a:bodyPr lIns="0" tIns="0" rIns="0" bIns="0" rtlCol="0" anchor="t">
            <a:spAutoFit/>
          </a:bodyPr>
          <a:lstStyle/>
          <a:p>
            <a:pPr marL="929939" lvl="1" indent="-464969">
              <a:lnSpc>
                <a:spcPts val="5642"/>
              </a:lnSpc>
              <a:buFont typeface="Arial"/>
              <a:buChar char="•"/>
            </a:pPr>
            <a:r>
              <a:rPr lang="en-US" sz="4307">
                <a:solidFill>
                  <a:srgbClr val="563A3A"/>
                </a:solidFill>
                <a:latin typeface="Glacial Indifference"/>
              </a:rPr>
              <a:t>Writes to correct legalism </a:t>
            </a:r>
            <a:r>
              <a:rPr lang="en-US" sz="4307">
                <a:solidFill>
                  <a:srgbClr val="563A3A"/>
                </a:solidFill>
                <a:latin typeface="Glacial Indifference Bold"/>
              </a:rPr>
              <a:t>(Romans 4:3)</a:t>
            </a:r>
          </a:p>
          <a:p>
            <a:pPr marL="929939" lvl="1" indent="-464969">
              <a:lnSpc>
                <a:spcPts val="5642"/>
              </a:lnSpc>
              <a:buFont typeface="Arial"/>
              <a:buChar char="•"/>
            </a:pPr>
            <a:r>
              <a:rPr lang="en-US" sz="4307">
                <a:solidFill>
                  <a:srgbClr val="563A3A"/>
                </a:solidFill>
                <a:latin typeface="Glacial Indifference"/>
              </a:rPr>
              <a:t>Uses </a:t>
            </a:r>
            <a:r>
              <a:rPr lang="en-US" sz="4307" u="sng">
                <a:solidFill>
                  <a:srgbClr val="563A3A"/>
                </a:solidFill>
                <a:latin typeface="Glacial Indifference"/>
              </a:rPr>
              <a:t>works </a:t>
            </a:r>
            <a:r>
              <a:rPr lang="en-US" sz="4307">
                <a:solidFill>
                  <a:srgbClr val="563A3A"/>
                </a:solidFill>
                <a:latin typeface="Glacial Indifference"/>
              </a:rPr>
              <a:t>in a legal sense, mostly works of the law</a:t>
            </a:r>
          </a:p>
          <a:p>
            <a:pPr marL="929939" lvl="1" indent="-464969">
              <a:lnSpc>
                <a:spcPts val="5642"/>
              </a:lnSpc>
              <a:buFont typeface="Arial"/>
              <a:buChar char="•"/>
            </a:pPr>
            <a:r>
              <a:rPr lang="en-US" sz="4307">
                <a:solidFill>
                  <a:srgbClr val="563A3A"/>
                </a:solidFill>
                <a:latin typeface="Glacial Indifference"/>
              </a:rPr>
              <a:t>Quotes </a:t>
            </a:r>
            <a:r>
              <a:rPr lang="en-US" sz="4307">
                <a:solidFill>
                  <a:srgbClr val="563A3A"/>
                </a:solidFill>
                <a:latin typeface="Glacial Indifference Bold"/>
              </a:rPr>
              <a:t>15:6</a:t>
            </a:r>
            <a:r>
              <a:rPr lang="en-US" sz="4307">
                <a:solidFill>
                  <a:srgbClr val="563A3A"/>
                </a:solidFill>
                <a:latin typeface="Glacial Indifference"/>
              </a:rPr>
              <a:t> as the beginning point of Christian life</a:t>
            </a:r>
          </a:p>
          <a:p>
            <a:pPr marL="929939" lvl="1" indent="-464969" algn="l">
              <a:lnSpc>
                <a:spcPts val="5642"/>
              </a:lnSpc>
              <a:buFont typeface="Arial"/>
              <a:buChar char="•"/>
            </a:pPr>
            <a:r>
              <a:rPr lang="en-US" sz="4307">
                <a:solidFill>
                  <a:srgbClr val="563A3A"/>
                </a:solidFill>
                <a:latin typeface="Glacial Indifference"/>
              </a:rPr>
              <a:t>Speaks toward Abraham's belief concerning God's promises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1948730" y="1171021"/>
            <a:ext cx="14878376"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a:rPr>
              <a:t>Discussion Questions</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4158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0" y="3021867"/>
            <a:ext cx="18288000" cy="5627116"/>
          </a:xfrm>
          <a:prstGeom prst="rect">
            <a:avLst/>
          </a:prstGeom>
        </p:spPr>
        <p:txBody>
          <a:bodyPr lIns="0" tIns="0" rIns="0" bIns="0" rtlCol="0" anchor="t">
            <a:spAutoFit/>
          </a:bodyPr>
          <a:lstStyle/>
          <a:p>
            <a:pPr marL="1185546" lvl="1" indent="-742950">
              <a:lnSpc>
                <a:spcPts val="6437"/>
              </a:lnSpc>
              <a:buFont typeface="+mj-lt"/>
              <a:buAutoNum type="arabicPeriod"/>
            </a:pPr>
            <a:r>
              <a:rPr lang="en-US" sz="4100" dirty="0">
                <a:solidFill>
                  <a:srgbClr val="563A3A"/>
                </a:solidFill>
                <a:latin typeface="Glacial Indifference"/>
              </a:rPr>
              <a:t>What is your reaction when people need help? How does this relate to your faith?</a:t>
            </a:r>
          </a:p>
          <a:p>
            <a:pPr marL="1185546" lvl="1" indent="-742950">
              <a:lnSpc>
                <a:spcPts val="6437"/>
              </a:lnSpc>
              <a:buFont typeface="+mj-lt"/>
              <a:buAutoNum type="arabicPeriod"/>
            </a:pPr>
            <a:r>
              <a:rPr lang="en-US" sz="4100" dirty="0">
                <a:solidFill>
                  <a:srgbClr val="563A3A"/>
                </a:solidFill>
                <a:latin typeface="Glacial Indifference"/>
              </a:rPr>
              <a:t>How can the phrase, "I’ll pray for you,” be a cop out? And how can you make sure that you do pray for people that you say you will pray for?</a:t>
            </a:r>
          </a:p>
          <a:p>
            <a:pPr marL="1185546" lvl="1" indent="-742950">
              <a:lnSpc>
                <a:spcPts val="6437"/>
              </a:lnSpc>
              <a:buFont typeface="+mj-lt"/>
              <a:buAutoNum type="arabicPeriod"/>
            </a:pPr>
            <a:r>
              <a:rPr lang="en-US" sz="4100" dirty="0">
                <a:solidFill>
                  <a:srgbClr val="563A3A"/>
                </a:solidFill>
                <a:latin typeface="Glacial Indifference"/>
              </a:rPr>
              <a:t>Is it possible to believe in God and yet not be saved?</a:t>
            </a:r>
          </a:p>
          <a:p>
            <a:pPr marL="1185546" lvl="1" indent="-742950">
              <a:lnSpc>
                <a:spcPts val="6437"/>
              </a:lnSpc>
              <a:buFont typeface="+mj-lt"/>
              <a:buAutoNum type="arabicPeriod"/>
            </a:pPr>
            <a:r>
              <a:rPr lang="en-US" sz="4100" dirty="0">
                <a:solidFill>
                  <a:srgbClr val="563A3A"/>
                </a:solidFill>
                <a:latin typeface="Glacial Indifference"/>
              </a:rPr>
              <a:t>What would you say is the biblical definition of faith? And why is getting that definition right so important?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1948730" y="1171021"/>
            <a:ext cx="14878376"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a:rPr>
              <a:t>Discussion Questions</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4158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0" y="3666180"/>
            <a:ext cx="17772168" cy="3198241"/>
          </a:xfrm>
          <a:prstGeom prst="rect">
            <a:avLst/>
          </a:prstGeom>
        </p:spPr>
        <p:txBody>
          <a:bodyPr lIns="0" tIns="0" rIns="0" bIns="0" rtlCol="0" anchor="t">
            <a:spAutoFit/>
          </a:bodyPr>
          <a:lstStyle/>
          <a:p>
            <a:pPr>
              <a:lnSpc>
                <a:spcPts val="6437"/>
              </a:lnSpc>
            </a:pPr>
            <a:r>
              <a:rPr lang="en-US" sz="4100">
                <a:solidFill>
                  <a:srgbClr val="563A3A"/>
                </a:solidFill>
                <a:latin typeface="Glacial Indifference"/>
              </a:rPr>
              <a:t>   5. In your faith journey, do you more closely associate with the journey of </a:t>
            </a:r>
          </a:p>
          <a:p>
            <a:pPr>
              <a:lnSpc>
                <a:spcPts val="6437"/>
              </a:lnSpc>
            </a:pPr>
            <a:r>
              <a:rPr lang="en-US" sz="4100">
                <a:solidFill>
                  <a:srgbClr val="563A3A"/>
                </a:solidFill>
                <a:latin typeface="Glacial Indifference"/>
              </a:rPr>
              <a:t>       Abraham or Rahab? Why?</a:t>
            </a:r>
          </a:p>
          <a:p>
            <a:pPr>
              <a:lnSpc>
                <a:spcPts val="6437"/>
              </a:lnSpc>
            </a:pPr>
            <a:r>
              <a:rPr lang="en-US" sz="4100">
                <a:solidFill>
                  <a:srgbClr val="563A3A"/>
                </a:solidFill>
                <a:latin typeface="Glacial Indifference"/>
              </a:rPr>
              <a:t>   6. In what areas can we better put our faith into practice?</a:t>
            </a:r>
          </a:p>
          <a:p>
            <a:pPr>
              <a:lnSpc>
                <a:spcPts val="6437"/>
              </a:lnSpc>
            </a:pPr>
            <a:r>
              <a:rPr lang="en-US" sz="4100">
                <a:solidFill>
                  <a:srgbClr val="563A3A"/>
                </a:solidFill>
                <a:latin typeface="Glacial Indifference"/>
              </a:rPr>
              <a:t>   7. What effect does genuine faith in Christ have on our lives?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437516" y="8352002"/>
            <a:ext cx="8115300" cy="581186"/>
          </a:xfrm>
          <a:prstGeom prst="rect">
            <a:avLst/>
          </a:prstGeom>
        </p:spPr>
        <p:txBody>
          <a:bodyPr lIns="0" tIns="0" rIns="0" bIns="0" rtlCol="0" anchor="t">
            <a:spAutoFit/>
          </a:bodyPr>
          <a:lstStyle/>
          <a:p>
            <a:pPr>
              <a:lnSpc>
                <a:spcPts val="4716"/>
              </a:lnSpc>
            </a:pPr>
            <a:r>
              <a:rPr lang="en-US" sz="3368">
                <a:solidFill>
                  <a:srgbClr val="B2935B"/>
                </a:solidFill>
                <a:latin typeface="Glacial Indifference Bold"/>
              </a:rPr>
              <a:t>Hillcrest Church of Christ | Spring 2023</a:t>
            </a:r>
          </a:p>
        </p:txBody>
      </p:sp>
      <p:grpSp>
        <p:nvGrpSpPr>
          <p:cNvPr id="3" name="Group 3"/>
          <p:cNvGrpSpPr/>
          <p:nvPr/>
        </p:nvGrpSpPr>
        <p:grpSpPr>
          <a:xfrm>
            <a:off x="4368851" y="1734857"/>
            <a:ext cx="9550297" cy="6693345"/>
            <a:chOff x="0" y="0"/>
            <a:chExt cx="12733729" cy="8924460"/>
          </a:xfrm>
        </p:grpSpPr>
        <p:pic>
          <p:nvPicPr>
            <p:cNvPr id="4" name="Picture 4"/>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8854457" y="2350655"/>
              <a:ext cx="2546421" cy="6346220"/>
            </a:xfrm>
            <a:prstGeom prst="rect">
              <a:avLst/>
            </a:prstGeom>
          </p:spPr>
        </p:pic>
        <p:sp>
          <p:nvSpPr>
            <p:cNvPr id="5" name="TextBox 5"/>
            <p:cNvSpPr txBox="1"/>
            <p:nvPr/>
          </p:nvSpPr>
          <p:spPr>
            <a:xfrm>
              <a:off x="2266258" y="3886098"/>
              <a:ext cx="10467472" cy="2804490"/>
            </a:xfrm>
            <a:prstGeom prst="rect">
              <a:avLst/>
            </a:prstGeom>
          </p:spPr>
          <p:txBody>
            <a:bodyPr lIns="0" tIns="0" rIns="0" bIns="0" rtlCol="0" anchor="t">
              <a:spAutoFit/>
            </a:bodyPr>
            <a:lstStyle/>
            <a:p>
              <a:pPr algn="just">
                <a:lnSpc>
                  <a:spcPts val="7575"/>
                </a:lnSpc>
              </a:pPr>
              <a:r>
                <a:rPr lang="en-US" sz="9238">
                  <a:solidFill>
                    <a:srgbClr val="563A3A"/>
                  </a:solidFill>
                  <a:latin typeface="Glacial Indifference Bold"/>
                </a:rPr>
                <a:t>FAITH IN</a:t>
              </a:r>
            </a:p>
            <a:p>
              <a:pPr algn="just">
                <a:lnSpc>
                  <a:spcPts val="7575"/>
                </a:lnSpc>
              </a:pPr>
              <a:r>
                <a:rPr lang="en-US" sz="9238">
                  <a:solidFill>
                    <a:srgbClr val="563A3A"/>
                  </a:solidFill>
                  <a:latin typeface="Glacial Indifference Bold"/>
                </a:rPr>
                <a:t>ACTION</a:t>
              </a:r>
            </a:p>
          </p:txBody>
        </p:sp>
        <p:sp>
          <p:nvSpPr>
            <p:cNvPr id="6" name="TextBox 6"/>
            <p:cNvSpPr txBox="1"/>
            <p:nvPr/>
          </p:nvSpPr>
          <p:spPr>
            <a:xfrm>
              <a:off x="0" y="752475"/>
              <a:ext cx="12421698" cy="3493664"/>
            </a:xfrm>
            <a:prstGeom prst="rect">
              <a:avLst/>
            </a:prstGeom>
          </p:spPr>
          <p:txBody>
            <a:bodyPr lIns="0" tIns="0" rIns="0" bIns="0" rtlCol="0" anchor="t">
              <a:spAutoFit/>
            </a:bodyPr>
            <a:lstStyle/>
            <a:p>
              <a:pPr algn="r">
                <a:lnSpc>
                  <a:spcPts val="17279"/>
                </a:lnSpc>
              </a:pPr>
              <a:r>
                <a:rPr lang="en-US" sz="21072">
                  <a:solidFill>
                    <a:srgbClr val="563A3A"/>
                  </a:solidFill>
                  <a:latin typeface="Playfair Display Bold"/>
                </a:rPr>
                <a:t>JAMES</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9656" y="1325350"/>
            <a:ext cx="16988687" cy="7750599"/>
          </a:xfrm>
          <a:prstGeom prst="rect">
            <a:avLst/>
          </a:prstGeom>
        </p:spPr>
      </p:pic>
      <p:grpSp>
        <p:nvGrpSpPr>
          <p:cNvPr id="3" name="Group 3"/>
          <p:cNvGrpSpPr/>
          <p:nvPr/>
        </p:nvGrpSpPr>
        <p:grpSpPr>
          <a:xfrm>
            <a:off x="5165496" y="706225"/>
            <a:ext cx="7837169" cy="1454211"/>
            <a:chOff x="0" y="0"/>
            <a:chExt cx="2064110" cy="383002"/>
          </a:xfrm>
        </p:grpSpPr>
        <p:sp>
          <p:nvSpPr>
            <p:cNvPr id="4" name="Freeform 4"/>
            <p:cNvSpPr/>
            <p:nvPr/>
          </p:nvSpPr>
          <p:spPr>
            <a:xfrm>
              <a:off x="0" y="0"/>
              <a:ext cx="2064110" cy="383002"/>
            </a:xfrm>
            <a:custGeom>
              <a:avLst/>
              <a:gdLst/>
              <a:ahLst/>
              <a:cxnLst/>
              <a:rect l="l" t="t" r="r" b="b"/>
              <a:pathLst>
                <a:path w="2064110" h="383002">
                  <a:moveTo>
                    <a:pt x="0" y="0"/>
                  </a:moveTo>
                  <a:lnTo>
                    <a:pt x="2064110" y="0"/>
                  </a:lnTo>
                  <a:lnTo>
                    <a:pt x="2064110" y="383002"/>
                  </a:lnTo>
                  <a:lnTo>
                    <a:pt x="0" y="383002"/>
                  </a:lnTo>
                  <a:close/>
                </a:path>
              </a:pathLst>
            </a:custGeom>
            <a:solidFill>
              <a:srgbClr val="FBF3E4"/>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3712371" y="696700"/>
            <a:ext cx="10863257"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James in a Box</a:t>
            </a:r>
          </a:p>
        </p:txBody>
      </p:sp>
      <p:sp>
        <p:nvSpPr>
          <p:cNvPr id="7" name="TextBox 7"/>
          <p:cNvSpPr txBox="1"/>
          <p:nvPr/>
        </p:nvSpPr>
        <p:spPr>
          <a:xfrm>
            <a:off x="1488698" y="1979461"/>
            <a:ext cx="15310604" cy="6559391"/>
          </a:xfrm>
          <a:prstGeom prst="rect">
            <a:avLst/>
          </a:prstGeom>
        </p:spPr>
        <p:txBody>
          <a:bodyPr lIns="0" tIns="0" rIns="0" bIns="0" rtlCol="0" anchor="t">
            <a:spAutoFit/>
          </a:bodyPr>
          <a:lstStyle/>
          <a:p>
            <a:pPr>
              <a:lnSpc>
                <a:spcPts val="7431"/>
              </a:lnSpc>
            </a:pPr>
            <a:r>
              <a:rPr lang="en-US" sz="4733">
                <a:solidFill>
                  <a:srgbClr val="563A3A"/>
                </a:solidFill>
                <a:latin typeface="Glacial Indifference"/>
              </a:rPr>
              <a:t>What use is it, my brethren, if a man says he has faith, but he has no works? Can that faith save him? If a brother or sister is without clothing and in need of daily food, and one of you says to them, “Go in peace, be warmed and be filled,” and yet you do not give them what is necessary for their body, what use is that? Even so faith, if it has no</a:t>
            </a:r>
          </a:p>
          <a:p>
            <a:pPr marL="0" lvl="1" indent="0">
              <a:lnSpc>
                <a:spcPts val="7431"/>
              </a:lnSpc>
              <a:spcBef>
                <a:spcPct val="0"/>
              </a:spcBef>
            </a:pPr>
            <a:r>
              <a:rPr lang="en-US" sz="4733">
                <a:solidFill>
                  <a:srgbClr val="563A3A"/>
                </a:solidFill>
                <a:latin typeface="Glacial Indifference"/>
              </a:rPr>
              <a:t>works, is dead, being by itself. </a:t>
            </a:r>
          </a:p>
        </p:txBody>
      </p:sp>
      <p:pic>
        <p:nvPicPr>
          <p:cNvPr id="8" name="Picture 8"/>
          <p:cNvPicPr>
            <a:picLocks noChangeAspect="1"/>
          </p:cNvPicPr>
          <p:nvPr/>
        </p:nvPicPr>
        <p:blipFill>
          <a:blip r:embed="rId4">
            <a:alphaModFix amt="5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67857">
            <a:off x="16666160" y="7780069"/>
            <a:ext cx="1186280" cy="2956462"/>
          </a:xfrm>
          <a:prstGeom prst="rect">
            <a:avLst/>
          </a:prstGeom>
        </p:spPr>
      </p:pic>
      <p:sp>
        <p:nvSpPr>
          <p:cNvPr id="9" name="TextBox 9"/>
          <p:cNvSpPr txBox="1"/>
          <p:nvPr/>
        </p:nvSpPr>
        <p:spPr>
          <a:xfrm>
            <a:off x="649656" y="8952125"/>
            <a:ext cx="5522544" cy="1102979"/>
          </a:xfrm>
          <a:prstGeom prst="rect">
            <a:avLst/>
          </a:prstGeom>
        </p:spPr>
        <p:txBody>
          <a:bodyPr wrap="square" lIns="0" tIns="0" rIns="0" bIns="0" rtlCol="0" anchor="t">
            <a:spAutoFit/>
          </a:bodyPr>
          <a:lstStyle/>
          <a:p>
            <a:pPr algn="ctr">
              <a:lnSpc>
                <a:spcPts val="9030"/>
              </a:lnSpc>
              <a:spcBef>
                <a:spcPct val="0"/>
              </a:spcBef>
            </a:pPr>
            <a:r>
              <a:rPr lang="en-US" sz="6450" dirty="0">
                <a:solidFill>
                  <a:srgbClr val="B2935B"/>
                </a:solidFill>
                <a:latin typeface="Glacial Indifference Bold"/>
              </a:rPr>
              <a:t>JAMES 2:14-26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9656" y="1325350"/>
            <a:ext cx="16988687" cy="7750599"/>
          </a:xfrm>
          <a:prstGeom prst="rect">
            <a:avLst/>
          </a:prstGeom>
        </p:spPr>
      </p:pic>
      <p:grpSp>
        <p:nvGrpSpPr>
          <p:cNvPr id="3" name="Group 3"/>
          <p:cNvGrpSpPr/>
          <p:nvPr/>
        </p:nvGrpSpPr>
        <p:grpSpPr>
          <a:xfrm>
            <a:off x="5165496" y="706225"/>
            <a:ext cx="7837169" cy="1454211"/>
            <a:chOff x="0" y="0"/>
            <a:chExt cx="2064110" cy="383002"/>
          </a:xfrm>
        </p:grpSpPr>
        <p:sp>
          <p:nvSpPr>
            <p:cNvPr id="4" name="Freeform 4"/>
            <p:cNvSpPr/>
            <p:nvPr/>
          </p:nvSpPr>
          <p:spPr>
            <a:xfrm>
              <a:off x="0" y="0"/>
              <a:ext cx="2064110" cy="383002"/>
            </a:xfrm>
            <a:custGeom>
              <a:avLst/>
              <a:gdLst/>
              <a:ahLst/>
              <a:cxnLst/>
              <a:rect l="l" t="t" r="r" b="b"/>
              <a:pathLst>
                <a:path w="2064110" h="383002">
                  <a:moveTo>
                    <a:pt x="0" y="0"/>
                  </a:moveTo>
                  <a:lnTo>
                    <a:pt x="2064110" y="0"/>
                  </a:lnTo>
                  <a:lnTo>
                    <a:pt x="2064110" y="383002"/>
                  </a:lnTo>
                  <a:lnTo>
                    <a:pt x="0" y="383002"/>
                  </a:lnTo>
                  <a:close/>
                </a:path>
              </a:pathLst>
            </a:custGeom>
            <a:solidFill>
              <a:srgbClr val="FBF3E4"/>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3712371" y="696700"/>
            <a:ext cx="10863257"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James in a Box</a:t>
            </a:r>
          </a:p>
        </p:txBody>
      </p:sp>
      <p:sp>
        <p:nvSpPr>
          <p:cNvPr id="7" name="TextBox 7"/>
          <p:cNvSpPr txBox="1"/>
          <p:nvPr/>
        </p:nvSpPr>
        <p:spPr>
          <a:xfrm>
            <a:off x="1488698" y="1979461"/>
            <a:ext cx="15310604" cy="7502366"/>
          </a:xfrm>
          <a:prstGeom prst="rect">
            <a:avLst/>
          </a:prstGeom>
        </p:spPr>
        <p:txBody>
          <a:bodyPr lIns="0" tIns="0" rIns="0" bIns="0" rtlCol="0" anchor="t">
            <a:spAutoFit/>
          </a:bodyPr>
          <a:lstStyle/>
          <a:p>
            <a:pPr>
              <a:lnSpc>
                <a:spcPts val="7431"/>
              </a:lnSpc>
            </a:pPr>
            <a:r>
              <a:rPr lang="en-US" sz="4733">
                <a:solidFill>
                  <a:srgbClr val="563A3A"/>
                </a:solidFill>
                <a:latin typeface="Glacial Indifference"/>
              </a:rPr>
              <a:t>But someone may well say, “You have faith, and I have</a:t>
            </a:r>
          </a:p>
          <a:p>
            <a:pPr>
              <a:lnSpc>
                <a:spcPts val="7431"/>
              </a:lnSpc>
            </a:pPr>
            <a:r>
              <a:rPr lang="en-US" sz="4733">
                <a:solidFill>
                  <a:srgbClr val="563A3A"/>
                </a:solidFill>
                <a:latin typeface="Glacial Indifference"/>
              </a:rPr>
              <a:t>works; show me your faith without the works, and I will show you my faith by my works.” You believe that God is one. You do well; the demons also believe, and shudder. But are you willing to recognize, you foolish fellow, that faith without works is useless? Was not Abraham our father justified by works, when he offered up Isaac his son </a:t>
            </a:r>
          </a:p>
          <a:p>
            <a:pPr marL="0" lvl="1" indent="0">
              <a:lnSpc>
                <a:spcPts val="7431"/>
              </a:lnSpc>
              <a:spcBef>
                <a:spcPct val="0"/>
              </a:spcBef>
            </a:pPr>
            <a:endParaRPr lang="en-US" sz="4733">
              <a:solidFill>
                <a:srgbClr val="563A3A"/>
              </a:solidFill>
              <a:latin typeface="Glacial Indifference"/>
            </a:endParaRPr>
          </a:p>
        </p:txBody>
      </p:sp>
      <p:pic>
        <p:nvPicPr>
          <p:cNvPr id="8" name="Picture 8"/>
          <p:cNvPicPr>
            <a:picLocks noChangeAspect="1"/>
          </p:cNvPicPr>
          <p:nvPr/>
        </p:nvPicPr>
        <p:blipFill>
          <a:blip r:embed="rId4">
            <a:alphaModFix amt="5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67857">
            <a:off x="16666160" y="7780069"/>
            <a:ext cx="1186280" cy="2956462"/>
          </a:xfrm>
          <a:prstGeom prst="rect">
            <a:avLst/>
          </a:prstGeom>
        </p:spPr>
      </p:pic>
      <p:sp>
        <p:nvSpPr>
          <p:cNvPr id="10" name="TextBox 9">
            <a:extLst>
              <a:ext uri="{FF2B5EF4-FFF2-40B4-BE49-F238E27FC236}">
                <a16:creationId xmlns:a16="http://schemas.microsoft.com/office/drawing/2014/main" id="{BD341F8E-7F7F-32E2-FE24-EC7F92019F5E}"/>
              </a:ext>
            </a:extLst>
          </p:cNvPr>
          <p:cNvSpPr txBox="1"/>
          <p:nvPr/>
        </p:nvSpPr>
        <p:spPr>
          <a:xfrm>
            <a:off x="649656" y="8952125"/>
            <a:ext cx="5522544" cy="1102979"/>
          </a:xfrm>
          <a:prstGeom prst="rect">
            <a:avLst/>
          </a:prstGeom>
        </p:spPr>
        <p:txBody>
          <a:bodyPr wrap="square" lIns="0" tIns="0" rIns="0" bIns="0" rtlCol="0" anchor="t">
            <a:spAutoFit/>
          </a:bodyPr>
          <a:lstStyle/>
          <a:p>
            <a:pPr algn="ctr">
              <a:lnSpc>
                <a:spcPts val="9030"/>
              </a:lnSpc>
              <a:spcBef>
                <a:spcPct val="0"/>
              </a:spcBef>
            </a:pPr>
            <a:r>
              <a:rPr lang="en-US" sz="6450" dirty="0">
                <a:solidFill>
                  <a:srgbClr val="B2935B"/>
                </a:solidFill>
                <a:latin typeface="Glacial Indifference Bold"/>
              </a:rPr>
              <a:t>JAMES 2:14-26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9656" y="1325350"/>
            <a:ext cx="16988687" cy="7750599"/>
          </a:xfrm>
          <a:prstGeom prst="rect">
            <a:avLst/>
          </a:prstGeom>
        </p:spPr>
      </p:pic>
      <p:grpSp>
        <p:nvGrpSpPr>
          <p:cNvPr id="3" name="Group 3"/>
          <p:cNvGrpSpPr/>
          <p:nvPr/>
        </p:nvGrpSpPr>
        <p:grpSpPr>
          <a:xfrm>
            <a:off x="5165496" y="706225"/>
            <a:ext cx="7837169" cy="1454211"/>
            <a:chOff x="0" y="0"/>
            <a:chExt cx="2064110" cy="383002"/>
          </a:xfrm>
        </p:grpSpPr>
        <p:sp>
          <p:nvSpPr>
            <p:cNvPr id="4" name="Freeform 4"/>
            <p:cNvSpPr/>
            <p:nvPr/>
          </p:nvSpPr>
          <p:spPr>
            <a:xfrm>
              <a:off x="0" y="0"/>
              <a:ext cx="2064110" cy="383002"/>
            </a:xfrm>
            <a:custGeom>
              <a:avLst/>
              <a:gdLst/>
              <a:ahLst/>
              <a:cxnLst/>
              <a:rect l="l" t="t" r="r" b="b"/>
              <a:pathLst>
                <a:path w="2064110" h="383002">
                  <a:moveTo>
                    <a:pt x="0" y="0"/>
                  </a:moveTo>
                  <a:lnTo>
                    <a:pt x="2064110" y="0"/>
                  </a:lnTo>
                  <a:lnTo>
                    <a:pt x="2064110" y="383002"/>
                  </a:lnTo>
                  <a:lnTo>
                    <a:pt x="0" y="383002"/>
                  </a:lnTo>
                  <a:close/>
                </a:path>
              </a:pathLst>
            </a:custGeom>
            <a:solidFill>
              <a:srgbClr val="FBF3E4"/>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3712371" y="696700"/>
            <a:ext cx="10863257"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James in a Box</a:t>
            </a:r>
          </a:p>
        </p:txBody>
      </p:sp>
      <p:sp>
        <p:nvSpPr>
          <p:cNvPr id="7" name="TextBox 7"/>
          <p:cNvSpPr txBox="1"/>
          <p:nvPr/>
        </p:nvSpPr>
        <p:spPr>
          <a:xfrm>
            <a:off x="1488698" y="1979461"/>
            <a:ext cx="15310604" cy="7502366"/>
          </a:xfrm>
          <a:prstGeom prst="rect">
            <a:avLst/>
          </a:prstGeom>
        </p:spPr>
        <p:txBody>
          <a:bodyPr lIns="0" tIns="0" rIns="0" bIns="0" rtlCol="0" anchor="t">
            <a:spAutoFit/>
          </a:bodyPr>
          <a:lstStyle/>
          <a:p>
            <a:pPr>
              <a:lnSpc>
                <a:spcPts val="7431"/>
              </a:lnSpc>
            </a:pPr>
            <a:r>
              <a:rPr lang="en-US" sz="4733">
                <a:solidFill>
                  <a:srgbClr val="563A3A"/>
                </a:solidFill>
                <a:latin typeface="Glacial Indifference"/>
              </a:rPr>
              <a:t>on the altar? You see that faith was working with his works, and as a result of the works, faith was perfected; and</a:t>
            </a:r>
          </a:p>
          <a:p>
            <a:pPr>
              <a:lnSpc>
                <a:spcPts val="7431"/>
              </a:lnSpc>
            </a:pPr>
            <a:r>
              <a:rPr lang="en-US" sz="4733">
                <a:solidFill>
                  <a:srgbClr val="563A3A"/>
                </a:solidFill>
                <a:latin typeface="Glacial Indifference"/>
              </a:rPr>
              <a:t>the Scripture was fulfilled which says, “AND ABRAHAM BELIEVED GOD, AND IT WAS RECKONED TO HIM AS RIGHTEOUSNESS,” and he was called the friend of God. You see that a man is justified by works, and not by faith alone. And in the same way was not Rahab </a:t>
            </a:r>
          </a:p>
          <a:p>
            <a:pPr marL="0" lvl="1" indent="0">
              <a:lnSpc>
                <a:spcPts val="7431"/>
              </a:lnSpc>
              <a:spcBef>
                <a:spcPct val="0"/>
              </a:spcBef>
            </a:pPr>
            <a:endParaRPr lang="en-US" sz="4733">
              <a:solidFill>
                <a:srgbClr val="563A3A"/>
              </a:solidFill>
              <a:latin typeface="Glacial Indifference"/>
            </a:endParaRPr>
          </a:p>
        </p:txBody>
      </p:sp>
      <p:pic>
        <p:nvPicPr>
          <p:cNvPr id="8" name="Picture 8"/>
          <p:cNvPicPr>
            <a:picLocks noChangeAspect="1"/>
          </p:cNvPicPr>
          <p:nvPr/>
        </p:nvPicPr>
        <p:blipFill>
          <a:blip r:embed="rId4">
            <a:alphaModFix amt="5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67857">
            <a:off x="16666160" y="7780069"/>
            <a:ext cx="1186280" cy="2956462"/>
          </a:xfrm>
          <a:prstGeom prst="rect">
            <a:avLst/>
          </a:prstGeom>
        </p:spPr>
      </p:pic>
      <p:sp>
        <p:nvSpPr>
          <p:cNvPr id="10" name="TextBox 9">
            <a:extLst>
              <a:ext uri="{FF2B5EF4-FFF2-40B4-BE49-F238E27FC236}">
                <a16:creationId xmlns:a16="http://schemas.microsoft.com/office/drawing/2014/main" id="{F8495CEB-C23D-8E06-5F8B-D847A77CB982}"/>
              </a:ext>
            </a:extLst>
          </p:cNvPr>
          <p:cNvSpPr txBox="1"/>
          <p:nvPr/>
        </p:nvSpPr>
        <p:spPr>
          <a:xfrm>
            <a:off x="649656" y="8952125"/>
            <a:ext cx="5522544" cy="1102979"/>
          </a:xfrm>
          <a:prstGeom prst="rect">
            <a:avLst/>
          </a:prstGeom>
        </p:spPr>
        <p:txBody>
          <a:bodyPr wrap="square" lIns="0" tIns="0" rIns="0" bIns="0" rtlCol="0" anchor="t">
            <a:spAutoFit/>
          </a:bodyPr>
          <a:lstStyle/>
          <a:p>
            <a:pPr algn="ctr">
              <a:lnSpc>
                <a:spcPts val="9030"/>
              </a:lnSpc>
              <a:spcBef>
                <a:spcPct val="0"/>
              </a:spcBef>
            </a:pPr>
            <a:r>
              <a:rPr lang="en-US" sz="6450" dirty="0">
                <a:solidFill>
                  <a:srgbClr val="B2935B"/>
                </a:solidFill>
                <a:latin typeface="Glacial Indifference Bold"/>
              </a:rPr>
              <a:t>JAMES 2:14-26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9656" y="1325350"/>
            <a:ext cx="16988687" cy="7750599"/>
          </a:xfrm>
          <a:prstGeom prst="rect">
            <a:avLst/>
          </a:prstGeom>
        </p:spPr>
      </p:pic>
      <p:grpSp>
        <p:nvGrpSpPr>
          <p:cNvPr id="3" name="Group 3"/>
          <p:cNvGrpSpPr/>
          <p:nvPr/>
        </p:nvGrpSpPr>
        <p:grpSpPr>
          <a:xfrm>
            <a:off x="5165496" y="706225"/>
            <a:ext cx="7837169" cy="1454211"/>
            <a:chOff x="0" y="0"/>
            <a:chExt cx="2064110" cy="383002"/>
          </a:xfrm>
        </p:grpSpPr>
        <p:sp>
          <p:nvSpPr>
            <p:cNvPr id="4" name="Freeform 4"/>
            <p:cNvSpPr/>
            <p:nvPr/>
          </p:nvSpPr>
          <p:spPr>
            <a:xfrm>
              <a:off x="0" y="0"/>
              <a:ext cx="2064110" cy="383002"/>
            </a:xfrm>
            <a:custGeom>
              <a:avLst/>
              <a:gdLst/>
              <a:ahLst/>
              <a:cxnLst/>
              <a:rect l="l" t="t" r="r" b="b"/>
              <a:pathLst>
                <a:path w="2064110" h="383002">
                  <a:moveTo>
                    <a:pt x="0" y="0"/>
                  </a:moveTo>
                  <a:lnTo>
                    <a:pt x="2064110" y="0"/>
                  </a:lnTo>
                  <a:lnTo>
                    <a:pt x="2064110" y="383002"/>
                  </a:lnTo>
                  <a:lnTo>
                    <a:pt x="0" y="383002"/>
                  </a:lnTo>
                  <a:close/>
                </a:path>
              </a:pathLst>
            </a:custGeom>
            <a:solidFill>
              <a:srgbClr val="FBF3E4"/>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3712371" y="696700"/>
            <a:ext cx="10863257"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James in a Box</a:t>
            </a:r>
          </a:p>
        </p:txBody>
      </p:sp>
      <p:sp>
        <p:nvSpPr>
          <p:cNvPr id="7" name="TextBox 7"/>
          <p:cNvSpPr txBox="1"/>
          <p:nvPr/>
        </p:nvSpPr>
        <p:spPr>
          <a:xfrm>
            <a:off x="1488698" y="3187780"/>
            <a:ext cx="15310604" cy="3730466"/>
          </a:xfrm>
          <a:prstGeom prst="rect">
            <a:avLst/>
          </a:prstGeom>
        </p:spPr>
        <p:txBody>
          <a:bodyPr lIns="0" tIns="0" rIns="0" bIns="0" rtlCol="0" anchor="t">
            <a:spAutoFit/>
          </a:bodyPr>
          <a:lstStyle/>
          <a:p>
            <a:pPr marL="0" lvl="1" indent="0">
              <a:lnSpc>
                <a:spcPts val="7431"/>
              </a:lnSpc>
              <a:spcBef>
                <a:spcPct val="0"/>
              </a:spcBef>
            </a:pPr>
            <a:r>
              <a:rPr lang="en-US" sz="4733">
                <a:solidFill>
                  <a:srgbClr val="563A3A"/>
                </a:solidFill>
                <a:latin typeface="Glacial Indifference"/>
              </a:rPr>
              <a:t>the harlot also justified by works, when she received the messengers and sent them out by another way? For just as the body without the spirit is dead, so also faith without works is dead.</a:t>
            </a:r>
          </a:p>
        </p:txBody>
      </p:sp>
      <p:pic>
        <p:nvPicPr>
          <p:cNvPr id="8" name="Picture 8"/>
          <p:cNvPicPr>
            <a:picLocks noChangeAspect="1"/>
          </p:cNvPicPr>
          <p:nvPr/>
        </p:nvPicPr>
        <p:blipFill>
          <a:blip r:embed="rId4">
            <a:alphaModFix amt="5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67857">
            <a:off x="16666160" y="7780069"/>
            <a:ext cx="1186280" cy="2956462"/>
          </a:xfrm>
          <a:prstGeom prst="rect">
            <a:avLst/>
          </a:prstGeom>
        </p:spPr>
      </p:pic>
      <p:sp>
        <p:nvSpPr>
          <p:cNvPr id="10" name="TextBox 9">
            <a:extLst>
              <a:ext uri="{FF2B5EF4-FFF2-40B4-BE49-F238E27FC236}">
                <a16:creationId xmlns:a16="http://schemas.microsoft.com/office/drawing/2014/main" id="{0685C08F-40B6-C647-BB13-9F4DA49273D9}"/>
              </a:ext>
            </a:extLst>
          </p:cNvPr>
          <p:cNvSpPr txBox="1"/>
          <p:nvPr/>
        </p:nvSpPr>
        <p:spPr>
          <a:xfrm>
            <a:off x="649656" y="8952125"/>
            <a:ext cx="5522544" cy="1102979"/>
          </a:xfrm>
          <a:prstGeom prst="rect">
            <a:avLst/>
          </a:prstGeom>
        </p:spPr>
        <p:txBody>
          <a:bodyPr wrap="square" lIns="0" tIns="0" rIns="0" bIns="0" rtlCol="0" anchor="t">
            <a:spAutoFit/>
          </a:bodyPr>
          <a:lstStyle/>
          <a:p>
            <a:pPr algn="ctr">
              <a:lnSpc>
                <a:spcPts val="9030"/>
              </a:lnSpc>
              <a:spcBef>
                <a:spcPct val="0"/>
              </a:spcBef>
            </a:pPr>
            <a:r>
              <a:rPr lang="en-US" sz="6450" dirty="0">
                <a:solidFill>
                  <a:srgbClr val="B2935B"/>
                </a:solidFill>
                <a:latin typeface="Glacial Indifference Bold"/>
              </a:rPr>
              <a:t>JAMES 2:14-26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Dead faith disappoints</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4158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5396485" y="3765882"/>
            <a:ext cx="7495030" cy="1907608"/>
          </a:xfrm>
          <a:prstGeom prst="rect">
            <a:avLst/>
          </a:prstGeom>
        </p:spPr>
        <p:txBody>
          <a:bodyPr lIns="0" tIns="0" rIns="0" bIns="0" rtlCol="0" anchor="t">
            <a:spAutoFit/>
          </a:bodyPr>
          <a:lstStyle/>
          <a:p>
            <a:pPr algn="l">
              <a:lnSpc>
                <a:spcPts val="17268"/>
              </a:lnSpc>
            </a:pPr>
            <a:r>
              <a:rPr lang="en-US" sz="6907">
                <a:solidFill>
                  <a:srgbClr val="563A3A"/>
                </a:solidFill>
                <a:latin typeface="Glacial Indifference"/>
              </a:rPr>
              <a:t>What is dead faith?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Dead faith disappoints</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4158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915612" y="3428386"/>
            <a:ext cx="17018045" cy="6400745"/>
          </a:xfrm>
          <a:prstGeom prst="rect">
            <a:avLst/>
          </a:prstGeom>
        </p:spPr>
        <p:txBody>
          <a:bodyPr lIns="0" tIns="0" rIns="0" bIns="0" rtlCol="0" anchor="t">
            <a:spAutoFit/>
          </a:bodyPr>
          <a:lstStyle/>
          <a:p>
            <a:pPr>
              <a:lnSpc>
                <a:spcPts val="6309"/>
              </a:lnSpc>
            </a:pPr>
            <a:r>
              <a:rPr lang="en-US" sz="5007" dirty="0">
                <a:solidFill>
                  <a:srgbClr val="563A3A"/>
                </a:solidFill>
                <a:latin typeface="Glacial Indifference"/>
              </a:rPr>
              <a:t>Dead faith...</a:t>
            </a:r>
          </a:p>
          <a:p>
            <a:pPr marL="2162129" lvl="2" indent="-720710">
              <a:lnSpc>
                <a:spcPts val="6309"/>
              </a:lnSpc>
              <a:buFont typeface="Arial"/>
              <a:buChar char="⚬"/>
            </a:pPr>
            <a:r>
              <a:rPr lang="en-US" sz="5007" dirty="0">
                <a:solidFill>
                  <a:srgbClr val="563A3A"/>
                </a:solidFill>
                <a:latin typeface="Glacial Indifference"/>
              </a:rPr>
              <a:t>...is the noun “faith” absent of action. </a:t>
            </a:r>
            <a:r>
              <a:rPr lang="en-US" sz="5007" dirty="0">
                <a:solidFill>
                  <a:srgbClr val="563A3A"/>
                </a:solidFill>
                <a:latin typeface="Glacial Indifference Bold"/>
              </a:rPr>
              <a:t>14</a:t>
            </a:r>
          </a:p>
          <a:p>
            <a:pPr marL="2162129" lvl="2" indent="-720710">
              <a:lnSpc>
                <a:spcPts val="6309"/>
              </a:lnSpc>
              <a:buFont typeface="Arial"/>
              <a:buChar char="⚬"/>
            </a:pPr>
            <a:r>
              <a:rPr lang="en-US" sz="5007" dirty="0">
                <a:solidFill>
                  <a:srgbClr val="563A3A"/>
                </a:solidFill>
                <a:latin typeface="Glacial Indifference"/>
              </a:rPr>
              <a:t>...is “speaking” to one in need but not willing to give   to that need. </a:t>
            </a:r>
            <a:r>
              <a:rPr lang="en-US" sz="5007" dirty="0">
                <a:solidFill>
                  <a:srgbClr val="563A3A"/>
                </a:solidFill>
                <a:latin typeface="Glacial Indifference Bold"/>
              </a:rPr>
              <a:t>15-16</a:t>
            </a:r>
          </a:p>
          <a:p>
            <a:pPr marL="2162129" lvl="2" indent="-720710">
              <a:lnSpc>
                <a:spcPts val="6309"/>
              </a:lnSpc>
              <a:buFont typeface="Arial"/>
              <a:buChar char="⚬"/>
            </a:pPr>
            <a:r>
              <a:rPr lang="en-US" sz="5007" dirty="0">
                <a:solidFill>
                  <a:srgbClr val="563A3A"/>
                </a:solidFill>
                <a:latin typeface="Glacial Indifference"/>
              </a:rPr>
              <a:t>...lies dormant in its coffin, all by itself. </a:t>
            </a:r>
            <a:r>
              <a:rPr lang="en-US" sz="5007" dirty="0">
                <a:solidFill>
                  <a:srgbClr val="563A3A"/>
                </a:solidFill>
                <a:latin typeface="Glacial Indifference Bold"/>
              </a:rPr>
              <a:t>17</a:t>
            </a:r>
          </a:p>
          <a:p>
            <a:pPr marL="2162129" lvl="2" indent="-720710">
              <a:lnSpc>
                <a:spcPts val="6309"/>
              </a:lnSpc>
              <a:buFont typeface="Arial"/>
              <a:buChar char="⚬"/>
            </a:pPr>
            <a:r>
              <a:rPr lang="en-US" sz="5007" dirty="0">
                <a:solidFill>
                  <a:srgbClr val="563A3A"/>
                </a:solidFill>
                <a:latin typeface="Glacial Indifference"/>
              </a:rPr>
              <a:t>...has nothing to show for itself. </a:t>
            </a:r>
            <a:r>
              <a:rPr lang="en-US" sz="5007" dirty="0">
                <a:solidFill>
                  <a:srgbClr val="563A3A"/>
                </a:solidFill>
                <a:latin typeface="Glacial Indifference Bold"/>
              </a:rPr>
              <a:t>18</a:t>
            </a:r>
          </a:p>
          <a:p>
            <a:pPr marL="2162129" lvl="2" indent="-720710">
              <a:lnSpc>
                <a:spcPts val="6309"/>
              </a:lnSpc>
              <a:buFont typeface="Arial"/>
              <a:buChar char="⚬"/>
            </a:pPr>
            <a:r>
              <a:rPr lang="en-US" sz="5007" dirty="0">
                <a:solidFill>
                  <a:srgbClr val="563A3A"/>
                </a:solidFill>
                <a:latin typeface="Glacial Indifference"/>
              </a:rPr>
              <a:t>...is belief only, which even the demons possess. </a:t>
            </a:r>
            <a:r>
              <a:rPr lang="en-US" sz="5007" dirty="0">
                <a:solidFill>
                  <a:srgbClr val="563A3A"/>
                </a:solidFill>
                <a:latin typeface="Glacial Indifference Bold"/>
              </a:rPr>
              <a:t>19</a:t>
            </a:r>
          </a:p>
          <a:p>
            <a:pPr marL="2162129" lvl="2" indent="-720710" algn="l">
              <a:lnSpc>
                <a:spcPts val="6309"/>
              </a:lnSpc>
              <a:buFont typeface="Arial"/>
              <a:buChar char="⚬"/>
            </a:pPr>
            <a:r>
              <a:rPr lang="en-US" sz="5007" dirty="0">
                <a:solidFill>
                  <a:srgbClr val="563A3A"/>
                </a:solidFill>
                <a:latin typeface="Glacial Indifference"/>
              </a:rPr>
              <a:t>...is useless; that’s why it disappoints! </a:t>
            </a:r>
            <a:r>
              <a:rPr lang="en-US" sz="5007" dirty="0">
                <a:solidFill>
                  <a:srgbClr val="563A3A"/>
                </a:solidFill>
                <a:latin typeface="Glacial Indifference Bold"/>
              </a:rPr>
              <a:t>20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Dead faith disappoints</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4158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2083858" y="4101224"/>
            <a:ext cx="14120283" cy="2046452"/>
          </a:xfrm>
          <a:prstGeom prst="rect">
            <a:avLst/>
          </a:prstGeom>
        </p:spPr>
        <p:txBody>
          <a:bodyPr lIns="0" tIns="0" rIns="0" bIns="0" rtlCol="0" anchor="t">
            <a:spAutoFit/>
          </a:bodyPr>
          <a:lstStyle/>
          <a:p>
            <a:pPr algn="ctr">
              <a:lnSpc>
                <a:spcPts val="8110"/>
              </a:lnSpc>
            </a:pPr>
            <a:r>
              <a:rPr lang="en-US" sz="6436">
                <a:solidFill>
                  <a:srgbClr val="563A3A"/>
                </a:solidFill>
                <a:latin typeface="Glacial Indifference Bold"/>
              </a:rPr>
              <a:t>Works of charity and mercy are absent from non-genuine faith.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Examples of Dead Faith</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4158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0218708" y="2986154"/>
            <a:ext cx="4283306" cy="1177133"/>
          </a:xfrm>
          <a:prstGeom prst="rect">
            <a:avLst/>
          </a:prstGeom>
        </p:spPr>
        <p:txBody>
          <a:bodyPr lIns="0" tIns="0" rIns="0" bIns="0" rtlCol="0" anchor="t">
            <a:spAutoFit/>
          </a:bodyPr>
          <a:lstStyle/>
          <a:p>
            <a:pPr algn="l">
              <a:lnSpc>
                <a:spcPts val="10314"/>
              </a:lnSpc>
            </a:pPr>
            <a:r>
              <a:rPr lang="en-US" sz="5007" u="sng">
                <a:solidFill>
                  <a:srgbClr val="563A3A"/>
                </a:solidFill>
                <a:latin typeface="Glacial Indifference"/>
              </a:rPr>
              <a:t>Foolish Fellows</a:t>
            </a:r>
          </a:p>
        </p:txBody>
      </p:sp>
      <p:sp>
        <p:nvSpPr>
          <p:cNvPr id="6" name="TextBox 6"/>
          <p:cNvSpPr txBox="1"/>
          <p:nvPr/>
        </p:nvSpPr>
        <p:spPr>
          <a:xfrm>
            <a:off x="1701402" y="2986154"/>
            <a:ext cx="5283865" cy="1177133"/>
          </a:xfrm>
          <a:prstGeom prst="rect">
            <a:avLst/>
          </a:prstGeom>
        </p:spPr>
        <p:txBody>
          <a:bodyPr lIns="0" tIns="0" rIns="0" bIns="0" rtlCol="0" anchor="t">
            <a:spAutoFit/>
          </a:bodyPr>
          <a:lstStyle/>
          <a:p>
            <a:pPr algn="l">
              <a:lnSpc>
                <a:spcPts val="10314"/>
              </a:lnSpc>
            </a:pPr>
            <a:r>
              <a:rPr lang="en-US" sz="5007" u="sng">
                <a:solidFill>
                  <a:srgbClr val="563A3A"/>
                </a:solidFill>
                <a:latin typeface="Glacial Indifference"/>
              </a:rPr>
              <a:t>Deceiving Demons</a:t>
            </a:r>
          </a:p>
        </p:txBody>
      </p:sp>
      <p:sp>
        <p:nvSpPr>
          <p:cNvPr id="7" name="TextBox 7"/>
          <p:cNvSpPr txBox="1"/>
          <p:nvPr/>
        </p:nvSpPr>
        <p:spPr>
          <a:xfrm>
            <a:off x="9640797" y="4106137"/>
            <a:ext cx="7618503" cy="5326787"/>
          </a:xfrm>
          <a:prstGeom prst="rect">
            <a:avLst/>
          </a:prstGeom>
        </p:spPr>
        <p:txBody>
          <a:bodyPr lIns="0" tIns="0" rIns="0" bIns="0" rtlCol="0" anchor="t">
            <a:spAutoFit/>
          </a:bodyPr>
          <a:lstStyle/>
          <a:p>
            <a:pPr marL="994707" lvl="1" indent="-497353">
              <a:lnSpc>
                <a:spcPts val="6035"/>
              </a:lnSpc>
              <a:buFont typeface="Arial"/>
              <a:buChar char="•"/>
            </a:pPr>
            <a:r>
              <a:rPr lang="en-US" sz="4607">
                <a:solidFill>
                  <a:srgbClr val="563A3A"/>
                </a:solidFill>
                <a:latin typeface="Glacial Indifference"/>
              </a:rPr>
              <a:t>Pew Sitters that substitute words for deeds</a:t>
            </a:r>
          </a:p>
          <a:p>
            <a:pPr marL="994707" lvl="1" indent="-497353">
              <a:lnSpc>
                <a:spcPts val="6035"/>
              </a:lnSpc>
              <a:buFont typeface="Arial"/>
              <a:buChar char="•"/>
            </a:pPr>
            <a:r>
              <a:rPr lang="en-US" sz="4607">
                <a:solidFill>
                  <a:srgbClr val="563A3A"/>
                </a:solidFill>
                <a:latin typeface="Glacial Indifference"/>
              </a:rPr>
              <a:t>Guilty of the law of Christ by neglect </a:t>
            </a:r>
            <a:r>
              <a:rPr lang="en-US" sz="4607">
                <a:solidFill>
                  <a:srgbClr val="563A3A"/>
                </a:solidFill>
                <a:latin typeface="Glacial Indifference Bold"/>
              </a:rPr>
              <a:t>2:10; 4:17</a:t>
            </a:r>
          </a:p>
          <a:p>
            <a:pPr marL="994707" lvl="1" indent="-497353" algn="l">
              <a:lnSpc>
                <a:spcPts val="6035"/>
              </a:lnSpc>
              <a:buFont typeface="Arial"/>
              <a:buChar char="•"/>
            </a:pPr>
            <a:r>
              <a:rPr lang="en-US" sz="4607">
                <a:solidFill>
                  <a:srgbClr val="563A3A"/>
                </a:solidFill>
                <a:latin typeface="Glacial Indifference"/>
              </a:rPr>
              <a:t>Useless in taking care of the physical needs of brothers and sisters</a:t>
            </a:r>
          </a:p>
        </p:txBody>
      </p:sp>
      <p:sp>
        <p:nvSpPr>
          <p:cNvPr id="8" name="TextBox 8"/>
          <p:cNvSpPr txBox="1"/>
          <p:nvPr/>
        </p:nvSpPr>
        <p:spPr>
          <a:xfrm>
            <a:off x="1165751" y="4106137"/>
            <a:ext cx="8313336" cy="5326787"/>
          </a:xfrm>
          <a:prstGeom prst="rect">
            <a:avLst/>
          </a:prstGeom>
        </p:spPr>
        <p:txBody>
          <a:bodyPr lIns="0" tIns="0" rIns="0" bIns="0" rtlCol="0" anchor="t">
            <a:spAutoFit/>
          </a:bodyPr>
          <a:lstStyle/>
          <a:p>
            <a:pPr marL="994707" lvl="1" indent="-497353">
              <a:lnSpc>
                <a:spcPts val="6035"/>
              </a:lnSpc>
              <a:buFont typeface="Arial"/>
              <a:buChar char="•"/>
            </a:pPr>
            <a:r>
              <a:rPr lang="en-US" sz="4607">
                <a:solidFill>
                  <a:srgbClr val="563A3A"/>
                </a:solidFill>
                <a:latin typeface="Glacial Indifference"/>
              </a:rPr>
              <a:t>Evil beings that have correct theology but evil actions</a:t>
            </a:r>
          </a:p>
          <a:p>
            <a:pPr marL="994707" lvl="1" indent="-497353">
              <a:lnSpc>
                <a:spcPts val="6035"/>
              </a:lnSpc>
              <a:buFont typeface="Arial"/>
              <a:buChar char="•"/>
            </a:pPr>
            <a:r>
              <a:rPr lang="en-US" sz="4607">
                <a:solidFill>
                  <a:srgbClr val="563A3A"/>
                </a:solidFill>
                <a:latin typeface="Glacial Indifference"/>
              </a:rPr>
              <a:t>Guilty of rebellion to their Divine Creator by choice</a:t>
            </a:r>
          </a:p>
          <a:p>
            <a:pPr marL="994707" lvl="1" indent="-497353" algn="l">
              <a:lnSpc>
                <a:spcPts val="6035"/>
              </a:lnSpc>
              <a:buFont typeface="Arial"/>
              <a:buChar char="•"/>
            </a:pPr>
            <a:r>
              <a:rPr lang="en-US" sz="4607">
                <a:solidFill>
                  <a:srgbClr val="563A3A"/>
                </a:solidFill>
                <a:latin typeface="Glacial Indifference"/>
              </a:rPr>
              <a:t>Effective in bringing disorder to those who do not submit and resist </a:t>
            </a:r>
            <a:r>
              <a:rPr lang="en-US" sz="4607">
                <a:solidFill>
                  <a:srgbClr val="563A3A"/>
                </a:solidFill>
                <a:latin typeface="Glacial Indifference Bold"/>
              </a:rPr>
              <a:t>4:7</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996</Words>
  <Application>Microsoft Office PowerPoint</Application>
  <PresentationFormat>Custom</PresentationFormat>
  <Paragraphs>93</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Glacial Indifference Italics</vt:lpstr>
      <vt:lpstr>Arial</vt:lpstr>
      <vt:lpstr>Calibri</vt:lpstr>
      <vt:lpstr>Playfair Display Bold</vt:lpstr>
      <vt:lpstr>Bebas Neue</vt:lpstr>
      <vt:lpstr>Glacial Indifference Bold</vt:lpstr>
      <vt:lpstr>Glacial Indifference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5_James Faith in Action: PowerPoint</dc:title>
  <dc:creator>Molly Burke</dc:creator>
  <cp:lastModifiedBy>Molly Burke</cp:lastModifiedBy>
  <cp:revision>2</cp:revision>
  <dcterms:created xsi:type="dcterms:W3CDTF">2006-08-16T00:00:00Z</dcterms:created>
  <dcterms:modified xsi:type="dcterms:W3CDTF">2023-04-06T15:11:09Z</dcterms:modified>
  <dc:identifier>DAFezh0uYro</dc:identifier>
</cp:coreProperties>
</file>