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Bebas Neue" panose="020B0606020202050201" pitchFamily="34" charset="0"/>
      <p:regular r:id="rId20"/>
    </p:embeddedFont>
    <p:embeddedFont>
      <p:font typeface="Calibri" panose="020F0502020204030204" pitchFamily="34" charset="0"/>
      <p:regular r:id="rId21"/>
      <p:bold r:id="rId22"/>
      <p:italic r:id="rId23"/>
      <p:boldItalic r:id="rId24"/>
    </p:embeddedFont>
    <p:embeddedFont>
      <p:font typeface="Glacial Indifference" panose="020B0604020202020204" charset="0"/>
      <p:regular r:id="rId25"/>
    </p:embeddedFont>
    <p:embeddedFont>
      <p:font typeface="Glacial Indifference Bold" panose="020B0604020202020204" charset="0"/>
      <p:regular r:id="rId26"/>
    </p:embeddedFont>
    <p:embeddedFont>
      <p:font typeface="Glacial Indifference Bold Italics" panose="020B0604020202020204" charset="0"/>
      <p:regular r:id="rId27"/>
    </p:embeddedFont>
    <p:embeddedFont>
      <p:font typeface="Glacial Indifference Italics" panose="020B0604020202020204" charset="0"/>
      <p:regular r:id="rId28"/>
    </p:embeddedFont>
    <p:embeddedFont>
      <p:font typeface="Playfair Display Bol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0" d="100"/>
          <a:sy n="60" d="100"/>
        </p:scale>
        <p:origin x="37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3485039" y="8761129"/>
            <a:ext cx="11317922" cy="994342"/>
            <a:chOff x="0" y="0"/>
            <a:chExt cx="11737173" cy="1031175"/>
          </a:xfrm>
        </p:grpSpPr>
        <p:sp>
          <p:nvSpPr>
            <p:cNvPr id="3" name="Freeform 3"/>
            <p:cNvSpPr/>
            <p:nvPr/>
          </p:nvSpPr>
          <p:spPr>
            <a:xfrm>
              <a:off x="31750" y="31750"/>
              <a:ext cx="11673673" cy="967675"/>
            </a:xfrm>
            <a:custGeom>
              <a:avLst/>
              <a:gdLst/>
              <a:ahLst/>
              <a:cxnLst/>
              <a:rect l="l" t="t" r="r" b="b"/>
              <a:pathLst>
                <a:path w="11673673" h="967675">
                  <a:moveTo>
                    <a:pt x="11580963" y="967675"/>
                  </a:moveTo>
                  <a:lnTo>
                    <a:pt x="92710" y="967675"/>
                  </a:lnTo>
                  <a:cubicBezTo>
                    <a:pt x="41910" y="967675"/>
                    <a:pt x="0" y="925765"/>
                    <a:pt x="0" y="874965"/>
                  </a:cubicBezTo>
                  <a:lnTo>
                    <a:pt x="0" y="92710"/>
                  </a:lnTo>
                  <a:cubicBezTo>
                    <a:pt x="0" y="41910"/>
                    <a:pt x="41910" y="0"/>
                    <a:pt x="92710" y="0"/>
                  </a:cubicBezTo>
                  <a:lnTo>
                    <a:pt x="11579692" y="0"/>
                  </a:lnTo>
                  <a:cubicBezTo>
                    <a:pt x="11630492" y="0"/>
                    <a:pt x="11672403" y="41910"/>
                    <a:pt x="11672403" y="92710"/>
                  </a:cubicBezTo>
                  <a:lnTo>
                    <a:pt x="11672403" y="873695"/>
                  </a:lnTo>
                  <a:cubicBezTo>
                    <a:pt x="11673673" y="925765"/>
                    <a:pt x="11631763" y="967675"/>
                    <a:pt x="11580963" y="967675"/>
                  </a:cubicBezTo>
                  <a:close/>
                </a:path>
              </a:pathLst>
            </a:custGeom>
            <a:solidFill>
              <a:srgbClr val="FBF3E4"/>
            </a:solidFill>
          </p:spPr>
        </p:sp>
        <p:sp>
          <p:nvSpPr>
            <p:cNvPr id="4" name="Freeform 4"/>
            <p:cNvSpPr/>
            <p:nvPr/>
          </p:nvSpPr>
          <p:spPr>
            <a:xfrm>
              <a:off x="0" y="0"/>
              <a:ext cx="11737173" cy="1031175"/>
            </a:xfrm>
            <a:custGeom>
              <a:avLst/>
              <a:gdLst/>
              <a:ahLst/>
              <a:cxnLst/>
              <a:rect l="l" t="t" r="r" b="b"/>
              <a:pathLst>
                <a:path w="11737173" h="1031175">
                  <a:moveTo>
                    <a:pt x="11612713" y="59690"/>
                  </a:moveTo>
                  <a:cubicBezTo>
                    <a:pt x="11648273" y="59690"/>
                    <a:pt x="11677483" y="88900"/>
                    <a:pt x="11677483" y="124460"/>
                  </a:cubicBezTo>
                  <a:lnTo>
                    <a:pt x="11677483" y="906715"/>
                  </a:lnTo>
                  <a:cubicBezTo>
                    <a:pt x="11677483" y="942275"/>
                    <a:pt x="11648273" y="971485"/>
                    <a:pt x="11612713" y="971485"/>
                  </a:cubicBezTo>
                  <a:lnTo>
                    <a:pt x="124460" y="971485"/>
                  </a:lnTo>
                  <a:cubicBezTo>
                    <a:pt x="88900" y="971485"/>
                    <a:pt x="59690" y="942275"/>
                    <a:pt x="59690" y="906715"/>
                  </a:cubicBezTo>
                  <a:lnTo>
                    <a:pt x="59690" y="124460"/>
                  </a:lnTo>
                  <a:cubicBezTo>
                    <a:pt x="59690" y="88900"/>
                    <a:pt x="88900" y="59690"/>
                    <a:pt x="124460" y="59690"/>
                  </a:cubicBezTo>
                  <a:lnTo>
                    <a:pt x="11612713" y="59690"/>
                  </a:lnTo>
                  <a:moveTo>
                    <a:pt x="11612713" y="0"/>
                  </a:moveTo>
                  <a:lnTo>
                    <a:pt x="124460" y="0"/>
                  </a:lnTo>
                  <a:cubicBezTo>
                    <a:pt x="55880" y="0"/>
                    <a:pt x="0" y="55880"/>
                    <a:pt x="0" y="124460"/>
                  </a:cubicBezTo>
                  <a:lnTo>
                    <a:pt x="0" y="906715"/>
                  </a:lnTo>
                  <a:cubicBezTo>
                    <a:pt x="0" y="975295"/>
                    <a:pt x="55880" y="1031175"/>
                    <a:pt x="124460" y="1031175"/>
                  </a:cubicBezTo>
                  <a:lnTo>
                    <a:pt x="11612713" y="1031175"/>
                  </a:lnTo>
                  <a:cubicBezTo>
                    <a:pt x="11681293" y="1031175"/>
                    <a:pt x="11737173" y="975295"/>
                    <a:pt x="11737173" y="906715"/>
                  </a:cubicBezTo>
                  <a:lnTo>
                    <a:pt x="11737173" y="124460"/>
                  </a:lnTo>
                  <a:cubicBezTo>
                    <a:pt x="11737173" y="55880"/>
                    <a:pt x="11681293" y="0"/>
                    <a:pt x="11612713" y="0"/>
                  </a:cubicBezTo>
                  <a:close/>
                </a:path>
              </a:pathLst>
            </a:custGeom>
            <a:solidFill>
              <a:srgbClr val="B2935B"/>
            </a:solidFill>
          </p:spPr>
        </p:sp>
      </p:grpSp>
      <p:sp>
        <p:nvSpPr>
          <p:cNvPr id="5" name="TextBox 5"/>
          <p:cNvSpPr txBox="1"/>
          <p:nvPr/>
        </p:nvSpPr>
        <p:spPr>
          <a:xfrm>
            <a:off x="3846363" y="8948597"/>
            <a:ext cx="10645714" cy="630872"/>
          </a:xfrm>
          <a:prstGeom prst="rect">
            <a:avLst/>
          </a:prstGeom>
        </p:spPr>
        <p:txBody>
          <a:bodyPr lIns="0" tIns="0" rIns="0" bIns="0" rtlCol="0" anchor="t">
            <a:spAutoFit/>
          </a:bodyPr>
          <a:lstStyle/>
          <a:p>
            <a:pPr algn="ctr">
              <a:lnSpc>
                <a:spcPts val="5127"/>
              </a:lnSpc>
            </a:pPr>
            <a:r>
              <a:rPr lang="en-US" sz="3662" spc="549">
                <a:solidFill>
                  <a:srgbClr val="B2935B"/>
                </a:solidFill>
                <a:latin typeface="Bebas Neue"/>
              </a:rPr>
              <a:t>Lesson 4: Faith in Action seeks to love others</a:t>
            </a:r>
          </a:p>
        </p:txBody>
      </p:sp>
      <p:sp>
        <p:nvSpPr>
          <p:cNvPr id="6" name="TextBox 6"/>
          <p:cNvSpPr txBox="1"/>
          <p:nvPr/>
        </p:nvSpPr>
        <p:spPr>
          <a:xfrm>
            <a:off x="1028700" y="952500"/>
            <a:ext cx="8115300" cy="581186"/>
          </a:xfrm>
          <a:prstGeom prst="rect">
            <a:avLst/>
          </a:prstGeom>
        </p:spPr>
        <p:txBody>
          <a:bodyPr lIns="0" tIns="0" rIns="0" bIns="0" rtlCol="0" anchor="t">
            <a:spAutoFit/>
          </a:bodyPr>
          <a:lstStyle/>
          <a:p>
            <a:pPr>
              <a:lnSpc>
                <a:spcPts val="4716"/>
              </a:lnSpc>
            </a:pPr>
            <a:r>
              <a:rPr lang="en-US" sz="3368">
                <a:solidFill>
                  <a:srgbClr val="B2935B"/>
                </a:solidFill>
                <a:latin typeface="Glacial Indifference Bold"/>
              </a:rPr>
              <a:t>Hillcrest Church of Christ | Spring 2023</a:t>
            </a:r>
          </a:p>
        </p:txBody>
      </p:sp>
      <p:grpSp>
        <p:nvGrpSpPr>
          <p:cNvPr id="7" name="Group 7"/>
          <p:cNvGrpSpPr/>
          <p:nvPr/>
        </p:nvGrpSpPr>
        <p:grpSpPr>
          <a:xfrm>
            <a:off x="4359326" y="1950650"/>
            <a:ext cx="9550297" cy="6693345"/>
            <a:chOff x="0" y="0"/>
            <a:chExt cx="12733729" cy="8924460"/>
          </a:xfrm>
        </p:grpSpPr>
        <p:pic>
          <p:nvPicPr>
            <p:cNvPr id="8" name="Picture 8"/>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8854457" y="2350655"/>
              <a:ext cx="2546421" cy="6346220"/>
            </a:xfrm>
            <a:prstGeom prst="rect">
              <a:avLst/>
            </a:prstGeom>
          </p:spPr>
        </p:pic>
        <p:sp>
          <p:nvSpPr>
            <p:cNvPr id="9" name="TextBox 9"/>
            <p:cNvSpPr txBox="1"/>
            <p:nvPr/>
          </p:nvSpPr>
          <p:spPr>
            <a:xfrm>
              <a:off x="2266258" y="3886098"/>
              <a:ext cx="10467472" cy="2804490"/>
            </a:xfrm>
            <a:prstGeom prst="rect">
              <a:avLst/>
            </a:prstGeom>
          </p:spPr>
          <p:txBody>
            <a:bodyPr lIns="0" tIns="0" rIns="0" bIns="0" rtlCol="0" anchor="t">
              <a:spAutoFit/>
            </a:bodyPr>
            <a:lstStyle/>
            <a:p>
              <a:pPr algn="just">
                <a:lnSpc>
                  <a:spcPts val="7575"/>
                </a:lnSpc>
              </a:pPr>
              <a:r>
                <a:rPr lang="en-US" sz="9238">
                  <a:solidFill>
                    <a:srgbClr val="563A3A"/>
                  </a:solidFill>
                  <a:latin typeface="Glacial Indifference Bold"/>
                </a:rPr>
                <a:t>FAITH IN</a:t>
              </a:r>
            </a:p>
            <a:p>
              <a:pPr algn="just">
                <a:lnSpc>
                  <a:spcPts val="7575"/>
                </a:lnSpc>
              </a:pPr>
              <a:r>
                <a:rPr lang="en-US" sz="9238">
                  <a:solidFill>
                    <a:srgbClr val="563A3A"/>
                  </a:solidFill>
                  <a:latin typeface="Glacial Indifference Bold"/>
                </a:rPr>
                <a:t>ACTION</a:t>
              </a:r>
            </a:p>
          </p:txBody>
        </p:sp>
        <p:sp>
          <p:nvSpPr>
            <p:cNvPr id="10" name="TextBox 10"/>
            <p:cNvSpPr txBox="1"/>
            <p:nvPr/>
          </p:nvSpPr>
          <p:spPr>
            <a:xfrm>
              <a:off x="0" y="752475"/>
              <a:ext cx="12421698" cy="3493664"/>
            </a:xfrm>
            <a:prstGeom prst="rect">
              <a:avLst/>
            </a:prstGeom>
          </p:spPr>
          <p:txBody>
            <a:bodyPr lIns="0" tIns="0" rIns="0" bIns="0" rtlCol="0" anchor="t">
              <a:spAutoFit/>
            </a:bodyPr>
            <a:lstStyle/>
            <a:p>
              <a:pPr algn="r">
                <a:lnSpc>
                  <a:spcPts val="17279"/>
                </a:lnSpc>
              </a:pPr>
              <a:r>
                <a:rPr lang="en-US" sz="21072">
                  <a:solidFill>
                    <a:srgbClr val="563A3A"/>
                  </a:solidFill>
                  <a:latin typeface="Playfair Display Bold"/>
                </a:rPr>
                <a:t>JAMES</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Favoritism is Foolish</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915612" y="3744187"/>
            <a:ext cx="16456777" cy="3929858"/>
          </a:xfrm>
          <a:prstGeom prst="rect">
            <a:avLst/>
          </a:prstGeom>
        </p:spPr>
        <p:txBody>
          <a:bodyPr lIns="0" tIns="0" rIns="0" bIns="0" rtlCol="0" anchor="t">
            <a:spAutoFit/>
          </a:bodyPr>
          <a:lstStyle/>
          <a:p>
            <a:pPr marL="1081065" lvl="1" indent="-540532">
              <a:lnSpc>
                <a:spcPts val="10314"/>
              </a:lnSpc>
              <a:buFont typeface="Arial"/>
              <a:buChar char="•"/>
            </a:pPr>
            <a:r>
              <a:rPr lang="en-US" sz="5007">
                <a:solidFill>
                  <a:srgbClr val="563A3A"/>
                </a:solidFill>
                <a:latin typeface="Glacial Indifference"/>
              </a:rPr>
              <a:t>God chose the poor to be rich in faith </a:t>
            </a:r>
            <a:r>
              <a:rPr lang="en-US" sz="5007">
                <a:solidFill>
                  <a:srgbClr val="563A3A"/>
                </a:solidFill>
                <a:latin typeface="Glacial Indifference Bold"/>
              </a:rPr>
              <a:t>(2:5)</a:t>
            </a:r>
          </a:p>
          <a:p>
            <a:pPr marL="1081065" lvl="1" indent="-540532">
              <a:lnSpc>
                <a:spcPts val="5708"/>
              </a:lnSpc>
              <a:buFont typeface="Arial"/>
              <a:buChar char="•"/>
            </a:pPr>
            <a:r>
              <a:rPr lang="en-US" sz="5007">
                <a:solidFill>
                  <a:srgbClr val="563A3A"/>
                </a:solidFill>
                <a:latin typeface="Glacial Indifference"/>
              </a:rPr>
              <a:t>The rich oppress you and blaspheme the name </a:t>
            </a:r>
          </a:p>
          <a:p>
            <a:pPr>
              <a:lnSpc>
                <a:spcPts val="5708"/>
              </a:lnSpc>
            </a:pPr>
            <a:r>
              <a:rPr lang="en-US" sz="5007">
                <a:solidFill>
                  <a:srgbClr val="563A3A"/>
                </a:solidFill>
                <a:latin typeface="Glacial Indifference"/>
              </a:rPr>
              <a:t>       you wear </a:t>
            </a:r>
            <a:r>
              <a:rPr lang="en-US" sz="5007">
                <a:solidFill>
                  <a:srgbClr val="563A3A"/>
                </a:solidFill>
                <a:latin typeface="Glacial Indifference Bold"/>
              </a:rPr>
              <a:t>(2:6-7)</a:t>
            </a:r>
          </a:p>
          <a:p>
            <a:pPr marL="1081065" lvl="1" indent="-540532" algn="l">
              <a:lnSpc>
                <a:spcPts val="10314"/>
              </a:lnSpc>
              <a:buFont typeface="Arial"/>
              <a:buChar char="•"/>
            </a:pPr>
            <a:r>
              <a:rPr lang="en-US" sz="5007">
                <a:solidFill>
                  <a:srgbClr val="563A3A"/>
                </a:solidFill>
                <a:latin typeface="Glacial Indifference"/>
              </a:rPr>
              <a:t>Favoritism violates the Royal Law </a:t>
            </a:r>
            <a:r>
              <a:rPr lang="en-US" sz="5007">
                <a:solidFill>
                  <a:srgbClr val="563A3A"/>
                </a:solidFill>
                <a:latin typeface="Glacial Indifference Bold"/>
              </a:rPr>
              <a:t>(2:8)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2457450"/>
          </a:xfrm>
          <a:prstGeom prst="rect">
            <a:avLst/>
          </a:prstGeom>
        </p:spPr>
        <p:txBody>
          <a:bodyPr lIns="0" tIns="0" rIns="0" bIns="0" rtlCol="0" anchor="t">
            <a:spAutoFit/>
          </a:bodyPr>
          <a:lstStyle/>
          <a:p>
            <a:pPr algn="ctr">
              <a:lnSpc>
                <a:spcPts val="9600"/>
              </a:lnSpc>
            </a:pPr>
            <a:r>
              <a:rPr lang="en-US" sz="8000">
                <a:solidFill>
                  <a:srgbClr val="B2935B"/>
                </a:solidFill>
                <a:latin typeface="Glacial Indifference Bold"/>
              </a:rPr>
              <a:t>Why favoritism is sin</a:t>
            </a:r>
          </a:p>
          <a:p>
            <a:pPr marL="0" lvl="0" indent="0" algn="ctr">
              <a:lnSpc>
                <a:spcPts val="9600"/>
              </a:lnSpc>
              <a:spcBef>
                <a:spcPct val="0"/>
              </a:spcBef>
            </a:pPr>
            <a:r>
              <a:rPr lang="en-US" sz="8000">
                <a:solidFill>
                  <a:srgbClr val="563A3A"/>
                </a:solidFill>
                <a:latin typeface="Glacial Indifference Bold"/>
              </a:rPr>
              <a:t>Just </a:t>
            </a:r>
            <a:r>
              <a:rPr lang="en-US" sz="8000">
                <a:solidFill>
                  <a:srgbClr val="563A3A"/>
                </a:solidFill>
                <a:latin typeface="Glacial Indifference Bold Italics"/>
              </a:rPr>
              <a:t>don't</a:t>
            </a:r>
            <a:r>
              <a:rPr lang="en-US" sz="8000">
                <a:solidFill>
                  <a:srgbClr val="563A3A"/>
                </a:solidFill>
                <a:latin typeface="Glacial Indifference Bold"/>
              </a:rPr>
              <a:t> do it!</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802523" y="4233662"/>
            <a:ext cx="16456777" cy="2466202"/>
          </a:xfrm>
          <a:prstGeom prst="rect">
            <a:avLst/>
          </a:prstGeom>
        </p:spPr>
        <p:txBody>
          <a:bodyPr lIns="0" tIns="0" rIns="0" bIns="0" rtlCol="0" anchor="t">
            <a:spAutoFit/>
          </a:bodyPr>
          <a:lstStyle/>
          <a:p>
            <a:pPr marL="1081065" lvl="1" indent="-540532">
              <a:lnSpc>
                <a:spcPts val="10214"/>
              </a:lnSpc>
              <a:buFont typeface="Arial"/>
              <a:buChar char="•"/>
            </a:pPr>
            <a:r>
              <a:rPr lang="en-US" sz="5007">
                <a:solidFill>
                  <a:srgbClr val="563A3A"/>
                </a:solidFill>
                <a:latin typeface="Glacial Indifference"/>
              </a:rPr>
              <a:t>Favoritism (partiality) is sinning </a:t>
            </a:r>
            <a:r>
              <a:rPr lang="en-US" sz="5007">
                <a:solidFill>
                  <a:srgbClr val="563A3A"/>
                </a:solidFill>
                <a:latin typeface="Glacial Indifference Bold"/>
              </a:rPr>
              <a:t>(2:9)</a:t>
            </a:r>
          </a:p>
          <a:p>
            <a:pPr marL="1081065" lvl="1" indent="-540532" algn="l">
              <a:lnSpc>
                <a:spcPts val="10214"/>
              </a:lnSpc>
              <a:buFont typeface="Arial"/>
              <a:buChar char="•"/>
            </a:pPr>
            <a:r>
              <a:rPr lang="en-US" sz="5007">
                <a:solidFill>
                  <a:srgbClr val="563A3A"/>
                </a:solidFill>
                <a:latin typeface="Glacial Indifference"/>
              </a:rPr>
              <a:t>Favoritism is not a "small" or "minor" sin </a:t>
            </a:r>
            <a:r>
              <a:rPr lang="en-US" sz="5007">
                <a:solidFill>
                  <a:srgbClr val="563A3A"/>
                </a:solidFill>
                <a:latin typeface="Glacial Indifference Bold"/>
              </a:rPr>
              <a:t>(2:10-11)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24574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Speak and act as those judged under the law of liberty</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514350" y="4116731"/>
            <a:ext cx="16456777" cy="2263784"/>
          </a:xfrm>
          <a:prstGeom prst="rect">
            <a:avLst/>
          </a:prstGeom>
        </p:spPr>
        <p:txBody>
          <a:bodyPr lIns="0" tIns="0" rIns="0" bIns="0" rtlCol="0" anchor="t">
            <a:spAutoFit/>
          </a:bodyPr>
          <a:lstStyle/>
          <a:p>
            <a:pPr marL="1081065" lvl="1" indent="-540532">
              <a:lnSpc>
                <a:spcPts val="5958"/>
              </a:lnSpc>
              <a:buFont typeface="Arial"/>
              <a:buChar char="•"/>
            </a:pPr>
            <a:r>
              <a:rPr lang="en-US" sz="5007">
                <a:solidFill>
                  <a:srgbClr val="563A3A"/>
                </a:solidFill>
                <a:latin typeface="Glacial Indifference"/>
              </a:rPr>
              <a:t>James concludes this section by inserting the concept of mercy</a:t>
            </a:r>
          </a:p>
          <a:p>
            <a:pPr marL="2162129" lvl="2" indent="-720710" algn="l">
              <a:lnSpc>
                <a:spcPts val="5958"/>
              </a:lnSpc>
              <a:buFont typeface="Arial"/>
              <a:buChar char="⚬"/>
            </a:pPr>
            <a:r>
              <a:rPr lang="en-US" sz="5007">
                <a:solidFill>
                  <a:srgbClr val="563A3A"/>
                </a:solidFill>
                <a:latin typeface="Glacial Indifference"/>
              </a:rPr>
              <a:t>What role does </a:t>
            </a:r>
            <a:r>
              <a:rPr lang="en-US" sz="5007">
                <a:solidFill>
                  <a:srgbClr val="563A3A"/>
                </a:solidFill>
                <a:latin typeface="Glacial Indifference Italics"/>
              </a:rPr>
              <a:t>mercy</a:t>
            </a:r>
            <a:r>
              <a:rPr lang="en-US" sz="5007">
                <a:solidFill>
                  <a:srgbClr val="563A3A"/>
                </a:solidFill>
                <a:latin typeface="Glacial Indifference"/>
              </a:rPr>
              <a:t> play in seeking to love others?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24574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Speak and act as those judged under the law of liberty</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514350" y="4116731"/>
            <a:ext cx="16456777" cy="4521209"/>
          </a:xfrm>
          <a:prstGeom prst="rect">
            <a:avLst/>
          </a:prstGeom>
        </p:spPr>
        <p:txBody>
          <a:bodyPr lIns="0" tIns="0" rIns="0" bIns="0" rtlCol="0" anchor="t">
            <a:spAutoFit/>
          </a:bodyPr>
          <a:lstStyle/>
          <a:p>
            <a:pPr marL="1081065" lvl="1" indent="-540532">
              <a:lnSpc>
                <a:spcPts val="5958"/>
              </a:lnSpc>
              <a:buFont typeface="Arial"/>
              <a:buChar char="•"/>
            </a:pPr>
            <a:r>
              <a:rPr lang="en-US" sz="5007">
                <a:solidFill>
                  <a:srgbClr val="563A3A"/>
                </a:solidFill>
                <a:latin typeface="Glacial Indifference"/>
              </a:rPr>
              <a:t>James concludes this section by inserting the concept of mercy</a:t>
            </a:r>
          </a:p>
          <a:p>
            <a:pPr marL="2162129" lvl="2" indent="-720710" algn="l">
              <a:lnSpc>
                <a:spcPts val="5958"/>
              </a:lnSpc>
              <a:buFont typeface="Arial"/>
              <a:buChar char="⚬"/>
            </a:pPr>
            <a:r>
              <a:rPr lang="en-US" sz="5007">
                <a:solidFill>
                  <a:srgbClr val="563A3A"/>
                </a:solidFill>
                <a:latin typeface="Glacial Indifference"/>
              </a:rPr>
              <a:t>In verse 4, one spoke and acted in a way that did not align with righteousness, but with evil. Verse 12 reminds us to be merciful with what we say and do to others because we too will be judged.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24574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Speak and act as those judged under the law of liberty</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514350" y="4116731"/>
            <a:ext cx="16456777" cy="3768734"/>
          </a:xfrm>
          <a:prstGeom prst="rect">
            <a:avLst/>
          </a:prstGeom>
        </p:spPr>
        <p:txBody>
          <a:bodyPr lIns="0" tIns="0" rIns="0" bIns="0" rtlCol="0" anchor="t">
            <a:spAutoFit/>
          </a:bodyPr>
          <a:lstStyle/>
          <a:p>
            <a:pPr marL="1081065" lvl="1" indent="-540532">
              <a:lnSpc>
                <a:spcPts val="5958"/>
              </a:lnSpc>
              <a:buFont typeface="Arial"/>
              <a:buChar char="•"/>
            </a:pPr>
            <a:r>
              <a:rPr lang="en-US" sz="5007">
                <a:solidFill>
                  <a:srgbClr val="563A3A"/>
                </a:solidFill>
                <a:latin typeface="Glacial Indifference"/>
              </a:rPr>
              <a:t>James concludes this section by inserting the concept of mercy</a:t>
            </a:r>
          </a:p>
          <a:p>
            <a:pPr marL="2162129" lvl="2" indent="-720710">
              <a:lnSpc>
                <a:spcPts val="5958"/>
              </a:lnSpc>
              <a:buFont typeface="Arial"/>
              <a:buChar char="⚬"/>
            </a:pPr>
            <a:r>
              <a:rPr lang="en-US" sz="5007">
                <a:solidFill>
                  <a:srgbClr val="563A3A"/>
                </a:solidFill>
                <a:latin typeface="Glacial Indifference"/>
              </a:rPr>
              <a:t>Compare James 2:13 with Matthew 6:14. What do you think is being emphasized in these texts?</a:t>
            </a:r>
          </a:p>
          <a:p>
            <a:pPr algn="l">
              <a:lnSpc>
                <a:spcPts val="5958"/>
              </a:lnSpc>
            </a:pPr>
            <a:endParaRPr lang="en-US" sz="5007">
              <a:solidFill>
                <a:srgbClr val="563A3A"/>
              </a:solidFill>
              <a:latin typeface="Glacial Indifferenc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24574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Speak and act as those judged under the law of liberty</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514350" y="4116731"/>
            <a:ext cx="16456777" cy="5273684"/>
          </a:xfrm>
          <a:prstGeom prst="rect">
            <a:avLst/>
          </a:prstGeom>
        </p:spPr>
        <p:txBody>
          <a:bodyPr lIns="0" tIns="0" rIns="0" bIns="0" rtlCol="0" anchor="t">
            <a:spAutoFit/>
          </a:bodyPr>
          <a:lstStyle/>
          <a:p>
            <a:pPr marL="1081065" lvl="1" indent="-540532">
              <a:lnSpc>
                <a:spcPts val="5958"/>
              </a:lnSpc>
              <a:buFont typeface="Arial"/>
              <a:buChar char="•"/>
            </a:pPr>
            <a:r>
              <a:rPr lang="en-US" sz="5007">
                <a:solidFill>
                  <a:srgbClr val="563A3A"/>
                </a:solidFill>
                <a:latin typeface="Glacial Indifference"/>
              </a:rPr>
              <a:t>James concludes this section by inserting the concept of mercy</a:t>
            </a:r>
          </a:p>
          <a:p>
            <a:pPr marL="2162129" lvl="2" indent="-720710">
              <a:lnSpc>
                <a:spcPts val="5958"/>
              </a:lnSpc>
              <a:buFont typeface="Arial"/>
              <a:buChar char="⚬"/>
            </a:pPr>
            <a:r>
              <a:rPr lang="en-US" sz="5007">
                <a:solidFill>
                  <a:srgbClr val="563A3A"/>
                </a:solidFill>
                <a:latin typeface="Glacial Indifference"/>
              </a:rPr>
              <a:t>When we live out our faith as those who are to be judged rather than as those who are to judge, </a:t>
            </a:r>
            <a:r>
              <a:rPr lang="en-US" sz="5007">
                <a:solidFill>
                  <a:srgbClr val="563A3A"/>
                </a:solidFill>
                <a:latin typeface="Glacial Indifference Italics"/>
              </a:rPr>
              <a:t>how does that affect our judgments? The way we love others?</a:t>
            </a:r>
          </a:p>
          <a:p>
            <a:pPr algn="l">
              <a:lnSpc>
                <a:spcPts val="5958"/>
              </a:lnSpc>
            </a:pPr>
            <a:endParaRPr lang="en-US" sz="5007">
              <a:solidFill>
                <a:srgbClr val="563A3A"/>
              </a:solidFill>
              <a:latin typeface="Glacial Indifference Itali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948730" y="1171021"/>
            <a:ext cx="14878376"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a:rPr>
              <a:t>Discussion Questions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0" y="3021867"/>
            <a:ext cx="18288000" cy="4817491"/>
          </a:xfrm>
          <a:prstGeom prst="rect">
            <a:avLst/>
          </a:prstGeom>
        </p:spPr>
        <p:txBody>
          <a:bodyPr lIns="0" tIns="0" rIns="0" bIns="0" rtlCol="0" anchor="t">
            <a:spAutoFit/>
          </a:bodyPr>
          <a:lstStyle/>
          <a:p>
            <a:pPr marL="1185546" lvl="1" indent="-742950">
              <a:lnSpc>
                <a:spcPts val="6437"/>
              </a:lnSpc>
              <a:buFont typeface="+mj-lt"/>
              <a:buAutoNum type="arabicPeriod"/>
            </a:pPr>
            <a:r>
              <a:rPr lang="en-US" sz="4100" dirty="0">
                <a:solidFill>
                  <a:srgbClr val="563A3A"/>
                </a:solidFill>
                <a:latin typeface="Glacial Indifference"/>
              </a:rPr>
              <a:t>Is today’s passage teaching that physical wealth is bad? Why or why not?</a:t>
            </a:r>
          </a:p>
          <a:p>
            <a:pPr marL="1185546" lvl="1" indent="-742950">
              <a:lnSpc>
                <a:spcPts val="6437"/>
              </a:lnSpc>
              <a:buFont typeface="+mj-lt"/>
              <a:buAutoNum type="arabicPeriod"/>
            </a:pPr>
            <a:r>
              <a:rPr lang="en-US" sz="4100" dirty="0">
                <a:solidFill>
                  <a:srgbClr val="563A3A"/>
                </a:solidFill>
                <a:latin typeface="Glacial Indifference"/>
              </a:rPr>
              <a:t>Is there a difference between blasphemy of the Holy Spirit and blaspheming the name of Christ? See Matthew 12:31-32.</a:t>
            </a:r>
          </a:p>
          <a:p>
            <a:pPr marL="1185546" lvl="1" indent="-742950">
              <a:lnSpc>
                <a:spcPts val="6437"/>
              </a:lnSpc>
              <a:buFont typeface="+mj-lt"/>
              <a:buAutoNum type="arabicPeriod"/>
            </a:pPr>
            <a:r>
              <a:rPr lang="en-US" sz="4100" dirty="0">
                <a:solidFill>
                  <a:srgbClr val="563A3A"/>
                </a:solidFill>
                <a:latin typeface="Glacial Indifference"/>
              </a:rPr>
              <a:t>What actions does a church intentionally do if they want to love both the poor and the rich? And what safeguards do they need to put in place to protect them from showing partiality to one group over another?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948730" y="1171021"/>
            <a:ext cx="14878376"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a:rPr>
              <a:t>Discussion Questions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0" y="3666180"/>
            <a:ext cx="17772168" cy="4850687"/>
          </a:xfrm>
          <a:prstGeom prst="rect">
            <a:avLst/>
          </a:prstGeom>
        </p:spPr>
        <p:txBody>
          <a:bodyPr lIns="0" tIns="0" rIns="0" bIns="0" rtlCol="0" anchor="t">
            <a:spAutoFit/>
          </a:bodyPr>
          <a:lstStyle/>
          <a:p>
            <a:pPr marL="442596" lvl="1">
              <a:lnSpc>
                <a:spcPts val="6437"/>
              </a:lnSpc>
            </a:pPr>
            <a:r>
              <a:rPr lang="en-US" sz="4100" dirty="0">
                <a:solidFill>
                  <a:srgbClr val="563A3A"/>
                </a:solidFill>
                <a:latin typeface="Glacial Indifference"/>
              </a:rPr>
              <a:t>4.	  Besides partiality between rich and poor, what other areas in the church 	  do we need to be aware of in order not to make prejudicial distinctions?</a:t>
            </a:r>
          </a:p>
          <a:p>
            <a:pPr marL="442596" lvl="1">
              <a:lnSpc>
                <a:spcPts val="6437"/>
              </a:lnSpc>
            </a:pPr>
            <a:r>
              <a:rPr lang="en-US" sz="4100" dirty="0">
                <a:solidFill>
                  <a:srgbClr val="563A3A"/>
                </a:solidFill>
                <a:latin typeface="Glacial Indifference"/>
              </a:rPr>
              <a:t>5.  Are there areas in righteous judgment with biblical imperatives that we 	   	  should judge within the church?</a:t>
            </a:r>
          </a:p>
          <a:p>
            <a:pPr marL="442596" lvl="1">
              <a:lnSpc>
                <a:spcPts val="6437"/>
              </a:lnSpc>
            </a:pPr>
            <a:r>
              <a:rPr lang="en-US" sz="4100" dirty="0">
                <a:solidFill>
                  <a:srgbClr val="563A3A"/>
                </a:solidFill>
                <a:latin typeface="Glacial Indifference"/>
              </a:rPr>
              <a:t>6.  How do we as individuals practice these principles? Can we think of 	      	  scenarios where we need to grow in this area?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437516" y="8352002"/>
            <a:ext cx="8115300" cy="581186"/>
          </a:xfrm>
          <a:prstGeom prst="rect">
            <a:avLst/>
          </a:prstGeom>
        </p:spPr>
        <p:txBody>
          <a:bodyPr lIns="0" tIns="0" rIns="0" bIns="0" rtlCol="0" anchor="t">
            <a:spAutoFit/>
          </a:bodyPr>
          <a:lstStyle/>
          <a:p>
            <a:pPr>
              <a:lnSpc>
                <a:spcPts val="4716"/>
              </a:lnSpc>
            </a:pPr>
            <a:r>
              <a:rPr lang="en-US" sz="3368">
                <a:solidFill>
                  <a:srgbClr val="B2935B"/>
                </a:solidFill>
                <a:latin typeface="Glacial Indifference Bold"/>
              </a:rPr>
              <a:t>Hillcrest Church of Christ | Spring 2023</a:t>
            </a:r>
          </a:p>
        </p:txBody>
      </p:sp>
      <p:grpSp>
        <p:nvGrpSpPr>
          <p:cNvPr id="3" name="Group 3"/>
          <p:cNvGrpSpPr/>
          <p:nvPr/>
        </p:nvGrpSpPr>
        <p:grpSpPr>
          <a:xfrm>
            <a:off x="4368851" y="1734857"/>
            <a:ext cx="9550297" cy="6693345"/>
            <a:chOff x="0" y="0"/>
            <a:chExt cx="12733729" cy="8924460"/>
          </a:xfrm>
        </p:grpSpPr>
        <p:pic>
          <p:nvPicPr>
            <p:cNvPr id="4" name="Picture 4"/>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8854457" y="2350655"/>
              <a:ext cx="2546421" cy="6346220"/>
            </a:xfrm>
            <a:prstGeom prst="rect">
              <a:avLst/>
            </a:prstGeom>
          </p:spPr>
        </p:pic>
        <p:sp>
          <p:nvSpPr>
            <p:cNvPr id="5" name="TextBox 5"/>
            <p:cNvSpPr txBox="1"/>
            <p:nvPr/>
          </p:nvSpPr>
          <p:spPr>
            <a:xfrm>
              <a:off x="2266258" y="3886098"/>
              <a:ext cx="10467472" cy="2804490"/>
            </a:xfrm>
            <a:prstGeom prst="rect">
              <a:avLst/>
            </a:prstGeom>
          </p:spPr>
          <p:txBody>
            <a:bodyPr lIns="0" tIns="0" rIns="0" bIns="0" rtlCol="0" anchor="t">
              <a:spAutoFit/>
            </a:bodyPr>
            <a:lstStyle/>
            <a:p>
              <a:pPr algn="just">
                <a:lnSpc>
                  <a:spcPts val="7575"/>
                </a:lnSpc>
              </a:pPr>
              <a:r>
                <a:rPr lang="en-US" sz="9238">
                  <a:solidFill>
                    <a:srgbClr val="563A3A"/>
                  </a:solidFill>
                  <a:latin typeface="Glacial Indifference Bold"/>
                </a:rPr>
                <a:t>FAITH IN</a:t>
              </a:r>
            </a:p>
            <a:p>
              <a:pPr algn="just">
                <a:lnSpc>
                  <a:spcPts val="7575"/>
                </a:lnSpc>
              </a:pPr>
              <a:r>
                <a:rPr lang="en-US" sz="9238">
                  <a:solidFill>
                    <a:srgbClr val="563A3A"/>
                  </a:solidFill>
                  <a:latin typeface="Glacial Indifference Bold"/>
                </a:rPr>
                <a:t>ACTION</a:t>
              </a:r>
            </a:p>
          </p:txBody>
        </p:sp>
        <p:sp>
          <p:nvSpPr>
            <p:cNvPr id="6" name="TextBox 6"/>
            <p:cNvSpPr txBox="1"/>
            <p:nvPr/>
          </p:nvSpPr>
          <p:spPr>
            <a:xfrm>
              <a:off x="0" y="752475"/>
              <a:ext cx="12421698" cy="3493664"/>
            </a:xfrm>
            <a:prstGeom prst="rect">
              <a:avLst/>
            </a:prstGeom>
          </p:spPr>
          <p:txBody>
            <a:bodyPr lIns="0" tIns="0" rIns="0" bIns="0" rtlCol="0" anchor="t">
              <a:spAutoFit/>
            </a:bodyPr>
            <a:lstStyle/>
            <a:p>
              <a:pPr algn="r">
                <a:lnSpc>
                  <a:spcPts val="17279"/>
                </a:lnSpc>
              </a:pPr>
              <a:r>
                <a:rPr lang="en-US" sz="21072">
                  <a:solidFill>
                    <a:srgbClr val="563A3A"/>
                  </a:solidFill>
                  <a:latin typeface="Playfair Display Bold"/>
                </a:rPr>
                <a:t>JAMES</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8" y="1979461"/>
            <a:ext cx="15310604" cy="6559390"/>
          </a:xfrm>
          <a:prstGeom prst="rect">
            <a:avLst/>
          </a:prstGeom>
        </p:spPr>
        <p:txBody>
          <a:bodyPr lIns="0" tIns="0" rIns="0" bIns="0" rtlCol="0" anchor="t">
            <a:spAutoFit/>
          </a:bodyPr>
          <a:lstStyle/>
          <a:p>
            <a:pPr marL="0" lvl="1" indent="0">
              <a:lnSpc>
                <a:spcPts val="7431"/>
              </a:lnSpc>
              <a:spcBef>
                <a:spcPct val="0"/>
              </a:spcBef>
            </a:pPr>
            <a:r>
              <a:rPr lang="en-US" sz="4733">
                <a:solidFill>
                  <a:srgbClr val="563A3A"/>
                </a:solidFill>
                <a:latin typeface="Glacial Indifference"/>
              </a:rPr>
              <a:t>My brothers and sisters, do not hold your faith in our glorious Lord Jesus Christ with an attitude of personal favoritism. For if a man comes into your assembly with a gold ring and is dressed in bright clothes, and a poor man in dirty clothes also comes in, and you pay special attention to the one who is wearing the bright clothes, and say, “You sit here in a good place,” and you say to </a:t>
            </a:r>
          </a:p>
        </p:txBody>
      </p:sp>
      <p:sp>
        <p:nvSpPr>
          <p:cNvPr id="8" name="TextBox 8"/>
          <p:cNvSpPr txBox="1"/>
          <p:nvPr/>
        </p:nvSpPr>
        <p:spPr>
          <a:xfrm>
            <a:off x="649656" y="8952125"/>
            <a:ext cx="4688443"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2:1-13</a:t>
            </a:r>
          </a:p>
        </p:txBody>
      </p:sp>
      <p:pic>
        <p:nvPicPr>
          <p:cNvPr id="9" name="Picture 9"/>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8" y="1979461"/>
            <a:ext cx="15310604" cy="6559390"/>
          </a:xfrm>
          <a:prstGeom prst="rect">
            <a:avLst/>
          </a:prstGeom>
        </p:spPr>
        <p:txBody>
          <a:bodyPr lIns="0" tIns="0" rIns="0" bIns="0" rtlCol="0" anchor="t">
            <a:spAutoFit/>
          </a:bodyPr>
          <a:lstStyle/>
          <a:p>
            <a:pPr marL="0" lvl="1" indent="0">
              <a:lnSpc>
                <a:spcPts val="7431"/>
              </a:lnSpc>
              <a:spcBef>
                <a:spcPct val="0"/>
              </a:spcBef>
            </a:pPr>
            <a:r>
              <a:rPr lang="en-US" sz="4733">
                <a:solidFill>
                  <a:srgbClr val="563A3A"/>
                </a:solidFill>
                <a:latin typeface="Glacial Indifference"/>
              </a:rPr>
              <a:t>the poor man, “You stand over there, or sit down by my footstool,” have you not made distinctions among yourselves, and become judges with evil motives? Listen, my beloved brothers and sisters: did God not choose the poor of this world to be rich in faith and heirs of the kingdom which He promised to those who love Him? But you have dishonored the poor man. Is it not the rich </a:t>
            </a: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9" name="TextBox 9"/>
          <p:cNvSpPr txBox="1"/>
          <p:nvPr/>
        </p:nvSpPr>
        <p:spPr>
          <a:xfrm>
            <a:off x="649656" y="8952125"/>
            <a:ext cx="4688443"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2:1-13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8" y="1979461"/>
            <a:ext cx="15310604" cy="6559390"/>
          </a:xfrm>
          <a:prstGeom prst="rect">
            <a:avLst/>
          </a:prstGeom>
        </p:spPr>
        <p:txBody>
          <a:bodyPr lIns="0" tIns="0" rIns="0" bIns="0" rtlCol="0" anchor="t">
            <a:spAutoFit/>
          </a:bodyPr>
          <a:lstStyle/>
          <a:p>
            <a:pPr marL="0" lvl="1" indent="0">
              <a:lnSpc>
                <a:spcPts val="7431"/>
              </a:lnSpc>
              <a:spcBef>
                <a:spcPct val="0"/>
              </a:spcBef>
            </a:pPr>
            <a:r>
              <a:rPr lang="en-US" sz="4733">
                <a:solidFill>
                  <a:srgbClr val="563A3A"/>
                </a:solidFill>
                <a:latin typeface="Glacial Indifference"/>
              </a:rPr>
              <a:t>who oppress you and personally drag you into court? Do they not blaspheme the good name by which you have been called? If, however, you are fulfilling the royal law according to the Scripture, “You shall love your neighbor as yourself,” you are doing well. But if you show partiality, you are committing sin and are convicted by the Law as violators. </a:t>
            </a: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9" name="TextBox 9"/>
          <p:cNvSpPr txBox="1"/>
          <p:nvPr/>
        </p:nvSpPr>
        <p:spPr>
          <a:xfrm>
            <a:off x="649656" y="8952125"/>
            <a:ext cx="4688443"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2:1-13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8" y="2716292"/>
            <a:ext cx="15310604" cy="4673440"/>
          </a:xfrm>
          <a:prstGeom prst="rect">
            <a:avLst/>
          </a:prstGeom>
        </p:spPr>
        <p:txBody>
          <a:bodyPr lIns="0" tIns="0" rIns="0" bIns="0" rtlCol="0" anchor="t">
            <a:spAutoFit/>
          </a:bodyPr>
          <a:lstStyle/>
          <a:p>
            <a:pPr marL="0" lvl="1" indent="0">
              <a:lnSpc>
                <a:spcPts val="7431"/>
              </a:lnSpc>
              <a:spcBef>
                <a:spcPct val="0"/>
              </a:spcBef>
            </a:pPr>
            <a:r>
              <a:rPr lang="en-US" sz="4733">
                <a:solidFill>
                  <a:srgbClr val="563A3A"/>
                </a:solidFill>
                <a:latin typeface="Glacial Indifference"/>
              </a:rPr>
              <a:t>For whoever keeps the whole Law, yet stumbles in one point, has become guilty of all. For He who said, “Do not commit adultery,” also said, “Do not murder.” Now if you do not commit adultery, but do murder, you have become a violator of the Law. </a:t>
            </a: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9" name="TextBox 9"/>
          <p:cNvSpPr txBox="1"/>
          <p:nvPr/>
        </p:nvSpPr>
        <p:spPr>
          <a:xfrm>
            <a:off x="649656" y="8952125"/>
            <a:ext cx="4688443"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2:1-13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8" y="3659267"/>
            <a:ext cx="15310604" cy="2787490"/>
          </a:xfrm>
          <a:prstGeom prst="rect">
            <a:avLst/>
          </a:prstGeom>
        </p:spPr>
        <p:txBody>
          <a:bodyPr lIns="0" tIns="0" rIns="0" bIns="0" rtlCol="0" anchor="t">
            <a:spAutoFit/>
          </a:bodyPr>
          <a:lstStyle/>
          <a:p>
            <a:pPr marL="0" lvl="1" indent="0">
              <a:lnSpc>
                <a:spcPts val="7431"/>
              </a:lnSpc>
              <a:spcBef>
                <a:spcPct val="0"/>
              </a:spcBef>
            </a:pPr>
            <a:r>
              <a:rPr lang="en-US" sz="4733">
                <a:solidFill>
                  <a:srgbClr val="563A3A"/>
                </a:solidFill>
                <a:latin typeface="Glacial Indifference"/>
              </a:rPr>
              <a:t>So speak, and so act, as those who are to be judged by the law of freedom. For judgment will be merciless to one who has shown no mercy; mercy triumphs over judgment.</a:t>
            </a: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9" name="TextBox 9"/>
          <p:cNvSpPr txBox="1"/>
          <p:nvPr/>
        </p:nvSpPr>
        <p:spPr>
          <a:xfrm>
            <a:off x="649656" y="8952125"/>
            <a:ext cx="4688443"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2:1-13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graphicFrame>
        <p:nvGraphicFramePr>
          <p:cNvPr id="3" name="Table 3"/>
          <p:cNvGraphicFramePr>
            <a:graphicFrameLocks noGrp="1"/>
          </p:cNvGraphicFramePr>
          <p:nvPr/>
        </p:nvGraphicFramePr>
        <p:xfrm>
          <a:off x="0" y="207370"/>
          <a:ext cx="18202293" cy="9872256"/>
        </p:xfrm>
        <a:graphic>
          <a:graphicData uri="http://schemas.openxmlformats.org/drawingml/2006/table">
            <a:tbl>
              <a:tblPr/>
              <a:tblGrid>
                <a:gridCol w="1334870">
                  <a:extLst>
                    <a:ext uri="{9D8B030D-6E8A-4147-A177-3AD203B41FA5}">
                      <a16:colId xmlns:a16="http://schemas.microsoft.com/office/drawing/2014/main" val="20000"/>
                    </a:ext>
                  </a:extLst>
                </a:gridCol>
                <a:gridCol w="1084386">
                  <a:extLst>
                    <a:ext uri="{9D8B030D-6E8A-4147-A177-3AD203B41FA5}">
                      <a16:colId xmlns:a16="http://schemas.microsoft.com/office/drawing/2014/main" val="20001"/>
                    </a:ext>
                  </a:extLst>
                </a:gridCol>
                <a:gridCol w="2340038">
                  <a:extLst>
                    <a:ext uri="{9D8B030D-6E8A-4147-A177-3AD203B41FA5}">
                      <a16:colId xmlns:a16="http://schemas.microsoft.com/office/drawing/2014/main" val="20002"/>
                    </a:ext>
                  </a:extLst>
                </a:gridCol>
                <a:gridCol w="1903142">
                  <a:extLst>
                    <a:ext uri="{9D8B030D-6E8A-4147-A177-3AD203B41FA5}">
                      <a16:colId xmlns:a16="http://schemas.microsoft.com/office/drawing/2014/main" val="20003"/>
                    </a:ext>
                  </a:extLst>
                </a:gridCol>
                <a:gridCol w="2024900">
                  <a:extLst>
                    <a:ext uri="{9D8B030D-6E8A-4147-A177-3AD203B41FA5}">
                      <a16:colId xmlns:a16="http://schemas.microsoft.com/office/drawing/2014/main" val="20004"/>
                    </a:ext>
                  </a:extLst>
                </a:gridCol>
                <a:gridCol w="2905980">
                  <a:extLst>
                    <a:ext uri="{9D8B030D-6E8A-4147-A177-3AD203B41FA5}">
                      <a16:colId xmlns:a16="http://schemas.microsoft.com/office/drawing/2014/main" val="20005"/>
                    </a:ext>
                  </a:extLst>
                </a:gridCol>
                <a:gridCol w="2770651">
                  <a:extLst>
                    <a:ext uri="{9D8B030D-6E8A-4147-A177-3AD203B41FA5}">
                      <a16:colId xmlns:a16="http://schemas.microsoft.com/office/drawing/2014/main" val="20006"/>
                    </a:ext>
                  </a:extLst>
                </a:gridCol>
                <a:gridCol w="1989089">
                  <a:extLst>
                    <a:ext uri="{9D8B030D-6E8A-4147-A177-3AD203B41FA5}">
                      <a16:colId xmlns:a16="http://schemas.microsoft.com/office/drawing/2014/main" val="20007"/>
                    </a:ext>
                  </a:extLst>
                </a:gridCol>
                <a:gridCol w="1849237">
                  <a:extLst>
                    <a:ext uri="{9D8B030D-6E8A-4147-A177-3AD203B41FA5}">
                      <a16:colId xmlns:a16="http://schemas.microsoft.com/office/drawing/2014/main" val="20008"/>
                    </a:ext>
                  </a:extLst>
                </a:gridCol>
              </a:tblGrid>
              <a:tr h="617016">
                <a:tc>
                  <a:txBody>
                    <a:bodyPr/>
                    <a:lstStyle/>
                    <a:p>
                      <a:pPr algn="ctr">
                        <a:lnSpc>
                          <a:spcPts val="2898"/>
                        </a:lnSpc>
                        <a:defRPr/>
                      </a:pPr>
                      <a:r>
                        <a:rPr lang="en-US" sz="2070">
                          <a:solidFill>
                            <a:srgbClr val="563A3A"/>
                          </a:solidFill>
                          <a:latin typeface="Glacial Indifference Bold"/>
                        </a:rPr>
                        <a:t>Scripture</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Bold"/>
                        </a:rPr>
                        <a:t>A</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Bold"/>
                        </a:rPr>
                        <a:t>B</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Bold"/>
                        </a:rPr>
                        <a:t>C</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Bold"/>
                        </a:rPr>
                        <a:t>D</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Bold"/>
                        </a:rPr>
                        <a:t>E</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Bold"/>
                        </a:rPr>
                        <a:t>F</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Bold"/>
                        </a:rPr>
                        <a:t>G</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Bold"/>
                        </a:rPr>
                        <a:t>H</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00"/>
                  </a:ext>
                </a:extLst>
              </a:tr>
              <a:tr h="617016">
                <a:tc>
                  <a:txBody>
                    <a:bodyPr/>
                    <a:lstStyle/>
                    <a:p>
                      <a:pPr algn="ctr">
                        <a:lnSpc>
                          <a:spcPts val="2898"/>
                        </a:lnSpc>
                        <a:defRPr/>
                      </a:pPr>
                      <a:r>
                        <a:rPr lang="en-US" sz="2070">
                          <a:solidFill>
                            <a:srgbClr val="563A3A"/>
                          </a:solidFill>
                          <a:latin typeface="Glacial Indifference"/>
                        </a:rPr>
                        <a:t>1:1</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Opening</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01"/>
                  </a:ext>
                </a:extLst>
              </a:tr>
              <a:tr h="617016">
                <a:tc>
                  <a:txBody>
                    <a:bodyPr/>
                    <a:lstStyle/>
                    <a:p>
                      <a:pPr algn="ctr">
                        <a:lnSpc>
                          <a:spcPts val="2898"/>
                        </a:lnSpc>
                        <a:defRPr/>
                      </a:pPr>
                      <a:r>
                        <a:rPr lang="en-US" sz="2070">
                          <a:solidFill>
                            <a:srgbClr val="563A3A"/>
                          </a:solidFill>
                          <a:latin typeface="Glacial Indifference"/>
                        </a:rPr>
                        <a:t>1:2-8</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Joy in Trials</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02"/>
                  </a:ext>
                </a:extLst>
              </a:tr>
              <a:tr h="617016">
                <a:tc>
                  <a:txBody>
                    <a:bodyPr/>
                    <a:lstStyle/>
                    <a:p>
                      <a:pPr algn="ctr">
                        <a:lnSpc>
                          <a:spcPts val="2898"/>
                        </a:lnSpc>
                        <a:defRPr/>
                      </a:pPr>
                      <a:r>
                        <a:rPr lang="en-US" sz="2070">
                          <a:solidFill>
                            <a:srgbClr val="563A3A"/>
                          </a:solidFill>
                          <a:latin typeface="Glacial Indifference"/>
                        </a:rPr>
                        <a:t>1:9-11</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Fleeting Rich</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03"/>
                  </a:ext>
                </a:extLst>
              </a:tr>
              <a:tr h="617016">
                <a:tc>
                  <a:txBody>
                    <a:bodyPr/>
                    <a:lstStyle/>
                    <a:p>
                      <a:pPr algn="ctr">
                        <a:lnSpc>
                          <a:spcPts val="2898"/>
                        </a:lnSpc>
                        <a:defRPr/>
                      </a:pPr>
                      <a:r>
                        <a:rPr lang="en-US" sz="2070">
                          <a:solidFill>
                            <a:srgbClr val="563A3A"/>
                          </a:solidFill>
                          <a:latin typeface="Glacial Indifference"/>
                        </a:rPr>
                        <a:t>1:12-16</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Lustfulness</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04"/>
                  </a:ext>
                </a:extLst>
              </a:tr>
              <a:tr h="617016">
                <a:tc>
                  <a:txBody>
                    <a:bodyPr/>
                    <a:lstStyle/>
                    <a:p>
                      <a:pPr algn="ctr">
                        <a:lnSpc>
                          <a:spcPts val="2898"/>
                        </a:lnSpc>
                        <a:defRPr/>
                      </a:pPr>
                      <a:r>
                        <a:rPr lang="en-US" sz="2070">
                          <a:solidFill>
                            <a:srgbClr val="563A3A"/>
                          </a:solidFill>
                          <a:latin typeface="Glacial Indifference"/>
                        </a:rPr>
                        <a:t>1:17-25</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Perfect Gift from Above</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05"/>
                  </a:ext>
                </a:extLst>
              </a:tr>
              <a:tr h="617016">
                <a:tc>
                  <a:txBody>
                    <a:bodyPr/>
                    <a:lstStyle/>
                    <a:p>
                      <a:pPr algn="ctr">
                        <a:lnSpc>
                          <a:spcPts val="2898"/>
                        </a:lnSpc>
                        <a:defRPr/>
                      </a:pPr>
                      <a:r>
                        <a:rPr lang="en-US" sz="2070">
                          <a:solidFill>
                            <a:srgbClr val="563A3A"/>
                          </a:solidFill>
                          <a:latin typeface="Glacial Indifference"/>
                        </a:rPr>
                        <a:t>1:26</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Restraining the Tongue</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06"/>
                  </a:ext>
                </a:extLst>
              </a:tr>
              <a:tr h="617016">
                <a:tc>
                  <a:txBody>
                    <a:bodyPr/>
                    <a:lstStyle/>
                    <a:p>
                      <a:pPr algn="ctr">
                        <a:lnSpc>
                          <a:spcPts val="2898"/>
                        </a:lnSpc>
                        <a:defRPr/>
                      </a:pPr>
                      <a:r>
                        <a:rPr lang="en-US" sz="2070">
                          <a:solidFill>
                            <a:srgbClr val="563A3A"/>
                          </a:solidFill>
                          <a:latin typeface="Glacial Indifference"/>
                        </a:rPr>
                        <a:t>1:27</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Religion in Deed</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07"/>
                  </a:ext>
                </a:extLst>
              </a:tr>
              <a:tr h="617016">
                <a:tc>
                  <a:txBody>
                    <a:bodyPr/>
                    <a:lstStyle/>
                    <a:p>
                      <a:pPr algn="ctr">
                        <a:lnSpc>
                          <a:spcPts val="2898"/>
                        </a:lnSpc>
                        <a:defRPr/>
                      </a:pPr>
                      <a:r>
                        <a:rPr lang="en-US" sz="2070">
                          <a:solidFill>
                            <a:srgbClr val="563A3A"/>
                          </a:solidFill>
                          <a:latin typeface="Glacial Indifference"/>
                        </a:rPr>
                        <a:t>2:1-13</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Sin of Partiality</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08"/>
                  </a:ext>
                </a:extLst>
              </a:tr>
              <a:tr h="617016">
                <a:tc>
                  <a:txBody>
                    <a:bodyPr/>
                    <a:lstStyle/>
                    <a:p>
                      <a:pPr algn="ctr">
                        <a:lnSpc>
                          <a:spcPts val="2898"/>
                        </a:lnSpc>
                        <a:defRPr/>
                      </a:pPr>
                      <a:r>
                        <a:rPr lang="en-US" sz="2070">
                          <a:solidFill>
                            <a:srgbClr val="563A3A"/>
                          </a:solidFill>
                          <a:latin typeface="Glacial Indifference"/>
                        </a:rPr>
                        <a:t>2:14-26</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Faith &amp; Works</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09"/>
                  </a:ext>
                </a:extLst>
              </a:tr>
              <a:tr h="617016">
                <a:tc>
                  <a:txBody>
                    <a:bodyPr/>
                    <a:lstStyle/>
                    <a:p>
                      <a:pPr algn="ctr">
                        <a:lnSpc>
                          <a:spcPts val="2898"/>
                        </a:lnSpc>
                        <a:defRPr/>
                      </a:pPr>
                      <a:r>
                        <a:rPr lang="en-US" sz="2070">
                          <a:solidFill>
                            <a:srgbClr val="563A3A"/>
                          </a:solidFill>
                          <a:latin typeface="Glacial Indifference"/>
                        </a:rPr>
                        <a:t>3:1-12</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Restoring the Tongue</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10"/>
                  </a:ext>
                </a:extLst>
              </a:tr>
              <a:tr h="617016">
                <a:tc>
                  <a:txBody>
                    <a:bodyPr/>
                    <a:lstStyle/>
                    <a:p>
                      <a:pPr algn="ctr">
                        <a:lnSpc>
                          <a:spcPts val="2898"/>
                        </a:lnSpc>
                        <a:defRPr/>
                      </a:pPr>
                      <a:r>
                        <a:rPr lang="en-US" sz="2070">
                          <a:solidFill>
                            <a:srgbClr val="563A3A"/>
                          </a:solidFill>
                          <a:latin typeface="Glacial Indifference"/>
                        </a:rPr>
                        <a:t>3:13-18</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Wisdom from Above</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11"/>
                  </a:ext>
                </a:extLst>
              </a:tr>
              <a:tr h="617016">
                <a:tc>
                  <a:txBody>
                    <a:bodyPr/>
                    <a:lstStyle/>
                    <a:p>
                      <a:pPr algn="ctr">
                        <a:lnSpc>
                          <a:spcPts val="2898"/>
                        </a:lnSpc>
                        <a:defRPr/>
                      </a:pPr>
                      <a:r>
                        <a:rPr lang="en-US" sz="2070">
                          <a:solidFill>
                            <a:srgbClr val="563A3A"/>
                          </a:solidFill>
                          <a:latin typeface="Glacial Indifference"/>
                        </a:rPr>
                        <a:t>4:1-12</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Lustfulness &amp; Sin</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12"/>
                  </a:ext>
                </a:extLst>
              </a:tr>
              <a:tr h="617016">
                <a:tc>
                  <a:txBody>
                    <a:bodyPr/>
                    <a:lstStyle/>
                    <a:p>
                      <a:pPr algn="ctr">
                        <a:lnSpc>
                          <a:spcPts val="2898"/>
                        </a:lnSpc>
                        <a:defRPr/>
                      </a:pPr>
                      <a:r>
                        <a:rPr lang="en-US" sz="2070">
                          <a:solidFill>
                            <a:srgbClr val="563A3A"/>
                          </a:solidFill>
                          <a:latin typeface="Glacial Indifference"/>
                        </a:rPr>
                        <a:t>4:13-5:6</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Fleeting Wealth</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13"/>
                  </a:ext>
                </a:extLst>
              </a:tr>
              <a:tr h="617016">
                <a:tc>
                  <a:txBody>
                    <a:bodyPr/>
                    <a:lstStyle/>
                    <a:p>
                      <a:pPr algn="ctr">
                        <a:lnSpc>
                          <a:spcPts val="2898"/>
                        </a:lnSpc>
                        <a:defRPr/>
                      </a:pPr>
                      <a:r>
                        <a:rPr lang="en-US" sz="2070">
                          <a:solidFill>
                            <a:srgbClr val="563A3A"/>
                          </a:solidFill>
                          <a:latin typeface="Glacial Indifference"/>
                        </a:rPr>
                        <a:t>5:7-18</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Patient in Suffering</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14"/>
                  </a:ext>
                </a:extLst>
              </a:tr>
              <a:tr h="617016">
                <a:tc>
                  <a:txBody>
                    <a:bodyPr/>
                    <a:lstStyle/>
                    <a:p>
                      <a:pPr algn="ctr">
                        <a:lnSpc>
                          <a:spcPts val="2898"/>
                        </a:lnSpc>
                        <a:defRPr/>
                      </a:pPr>
                      <a:r>
                        <a:rPr lang="en-US" sz="2070">
                          <a:solidFill>
                            <a:srgbClr val="563A3A"/>
                          </a:solidFill>
                          <a:latin typeface="Glacial Indifference"/>
                        </a:rPr>
                        <a:t>5:19-20</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Closing</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4" name="AutoShape 4"/>
          <p:cNvSpPr/>
          <p:nvPr/>
        </p:nvSpPr>
        <p:spPr>
          <a:xfrm rot="-5400000">
            <a:off x="-1916109" y="5407458"/>
            <a:ext cx="7663584" cy="0"/>
          </a:xfrm>
          <a:prstGeom prst="line">
            <a:avLst/>
          </a:prstGeom>
          <a:ln w="38100" cap="flat">
            <a:solidFill>
              <a:srgbClr val="563A3A"/>
            </a:solidFill>
            <a:prstDash val="solid"/>
            <a:headEnd type="none" w="sm" len="sm"/>
            <a:tailEnd type="none" w="sm" len="sm"/>
          </a:ln>
        </p:spPr>
      </p:sp>
      <p:sp>
        <p:nvSpPr>
          <p:cNvPr id="5" name="AutoShape 5"/>
          <p:cNvSpPr/>
          <p:nvPr/>
        </p:nvSpPr>
        <p:spPr>
          <a:xfrm rot="-5400000">
            <a:off x="15218065" y="5435248"/>
            <a:ext cx="334426" cy="0"/>
          </a:xfrm>
          <a:prstGeom prst="line">
            <a:avLst/>
          </a:prstGeom>
          <a:ln w="38100" cap="flat">
            <a:solidFill>
              <a:srgbClr val="563A3A"/>
            </a:solidFill>
            <a:prstDash val="solid"/>
            <a:headEnd type="none" w="sm" len="sm"/>
            <a:tailEnd type="none" w="sm" len="sm"/>
          </a:ln>
        </p:spPr>
      </p:sp>
      <p:sp>
        <p:nvSpPr>
          <p:cNvPr id="6" name="AutoShape 6"/>
          <p:cNvSpPr/>
          <p:nvPr/>
        </p:nvSpPr>
        <p:spPr>
          <a:xfrm rot="-5400000">
            <a:off x="356004" y="5434164"/>
            <a:ext cx="6221481" cy="0"/>
          </a:xfrm>
          <a:prstGeom prst="line">
            <a:avLst/>
          </a:prstGeom>
          <a:ln w="38100" cap="flat">
            <a:solidFill>
              <a:srgbClr val="563A3A"/>
            </a:solidFill>
            <a:prstDash val="solid"/>
            <a:headEnd type="none" w="sm" len="sm"/>
            <a:tailEnd type="none" w="sm" len="sm"/>
          </a:ln>
        </p:spPr>
      </p:sp>
      <p:sp>
        <p:nvSpPr>
          <p:cNvPr id="7" name="AutoShape 7"/>
          <p:cNvSpPr/>
          <p:nvPr/>
        </p:nvSpPr>
        <p:spPr>
          <a:xfrm rot="-5400000">
            <a:off x="3294638" y="5488694"/>
            <a:ext cx="4957517" cy="0"/>
          </a:xfrm>
          <a:prstGeom prst="line">
            <a:avLst/>
          </a:prstGeom>
          <a:ln w="38100" cap="flat">
            <a:solidFill>
              <a:srgbClr val="563A3A"/>
            </a:solidFill>
            <a:prstDash val="solid"/>
            <a:headEnd type="none" w="sm" len="sm"/>
            <a:tailEnd type="none" w="sm" len="sm"/>
          </a:ln>
        </p:spPr>
      </p:sp>
      <p:sp>
        <p:nvSpPr>
          <p:cNvPr id="8" name="AutoShape 8"/>
          <p:cNvSpPr/>
          <p:nvPr/>
        </p:nvSpPr>
        <p:spPr>
          <a:xfrm rot="-5400000">
            <a:off x="5787868" y="5479778"/>
            <a:ext cx="3800997" cy="0"/>
          </a:xfrm>
          <a:prstGeom prst="line">
            <a:avLst/>
          </a:prstGeom>
          <a:ln w="38100" cap="flat">
            <a:solidFill>
              <a:srgbClr val="563A3A"/>
            </a:solidFill>
            <a:prstDash val="solid"/>
            <a:headEnd type="none" w="sm" len="sm"/>
            <a:tailEnd type="none" w="sm" len="sm"/>
          </a:ln>
        </p:spPr>
      </p:sp>
      <p:sp>
        <p:nvSpPr>
          <p:cNvPr id="9" name="AutoShape 9"/>
          <p:cNvSpPr/>
          <p:nvPr/>
        </p:nvSpPr>
        <p:spPr>
          <a:xfrm rot="-5399999">
            <a:off x="8833742" y="5435248"/>
            <a:ext cx="2571807" cy="0"/>
          </a:xfrm>
          <a:prstGeom prst="line">
            <a:avLst/>
          </a:prstGeom>
          <a:ln w="38100" cap="flat">
            <a:solidFill>
              <a:srgbClr val="563A3A"/>
            </a:solidFill>
            <a:prstDash val="solid"/>
            <a:headEnd type="none" w="sm" len="sm"/>
            <a:tailEnd type="none" w="sm" len="sm"/>
          </a:ln>
        </p:spPr>
      </p:sp>
      <p:sp>
        <p:nvSpPr>
          <p:cNvPr id="10" name="AutoShape 10"/>
          <p:cNvSpPr/>
          <p:nvPr/>
        </p:nvSpPr>
        <p:spPr>
          <a:xfrm rot="-5400000">
            <a:off x="12315204" y="5424980"/>
            <a:ext cx="1361625" cy="0"/>
          </a:xfrm>
          <a:prstGeom prst="line">
            <a:avLst/>
          </a:prstGeom>
          <a:ln w="38100" cap="flat">
            <a:solidFill>
              <a:srgbClr val="563A3A"/>
            </a:solidFill>
            <a:prstDash val="solid"/>
            <a:headEnd type="none" w="sm" len="sm"/>
            <a:tailEnd type="none" w="sm" len="sm"/>
          </a:ln>
        </p:spPr>
      </p:sp>
      <p:sp>
        <p:nvSpPr>
          <p:cNvPr id="11" name="TextBox 11"/>
          <p:cNvSpPr txBox="1"/>
          <p:nvPr/>
        </p:nvSpPr>
        <p:spPr>
          <a:xfrm>
            <a:off x="8887954" y="1170898"/>
            <a:ext cx="8828546" cy="895350"/>
          </a:xfrm>
          <a:prstGeom prst="rect">
            <a:avLst/>
          </a:prstGeom>
        </p:spPr>
        <p:txBody>
          <a:bodyPr lIns="0" tIns="0" rIns="0" bIns="0" rtlCol="0" anchor="t">
            <a:spAutoFit/>
          </a:bodyPr>
          <a:lstStyle/>
          <a:p>
            <a:pPr marL="0" lvl="0" indent="0" algn="ctr">
              <a:lnSpc>
                <a:spcPts val="7080"/>
              </a:lnSpc>
              <a:spcBef>
                <a:spcPct val="0"/>
              </a:spcBef>
            </a:pPr>
            <a:r>
              <a:rPr lang="en-US" sz="5900">
                <a:solidFill>
                  <a:srgbClr val="563A3A"/>
                </a:solidFill>
                <a:latin typeface="Glacial Indifference Bold"/>
              </a:rPr>
              <a:t>James as a chiastic book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graphicFrame>
        <p:nvGraphicFramePr>
          <p:cNvPr id="3" name="Table 3"/>
          <p:cNvGraphicFramePr>
            <a:graphicFrameLocks noGrp="1"/>
          </p:cNvGraphicFramePr>
          <p:nvPr/>
        </p:nvGraphicFramePr>
        <p:xfrm>
          <a:off x="0" y="207370"/>
          <a:ext cx="18202293" cy="10036882"/>
        </p:xfrm>
        <a:graphic>
          <a:graphicData uri="http://schemas.openxmlformats.org/drawingml/2006/table">
            <a:tbl>
              <a:tblPr/>
              <a:tblGrid>
                <a:gridCol w="1334870">
                  <a:extLst>
                    <a:ext uri="{9D8B030D-6E8A-4147-A177-3AD203B41FA5}">
                      <a16:colId xmlns:a16="http://schemas.microsoft.com/office/drawing/2014/main" val="20000"/>
                    </a:ext>
                  </a:extLst>
                </a:gridCol>
                <a:gridCol w="1084386">
                  <a:extLst>
                    <a:ext uri="{9D8B030D-6E8A-4147-A177-3AD203B41FA5}">
                      <a16:colId xmlns:a16="http://schemas.microsoft.com/office/drawing/2014/main" val="20001"/>
                    </a:ext>
                  </a:extLst>
                </a:gridCol>
                <a:gridCol w="2340038">
                  <a:extLst>
                    <a:ext uri="{9D8B030D-6E8A-4147-A177-3AD203B41FA5}">
                      <a16:colId xmlns:a16="http://schemas.microsoft.com/office/drawing/2014/main" val="20002"/>
                    </a:ext>
                  </a:extLst>
                </a:gridCol>
                <a:gridCol w="1903142">
                  <a:extLst>
                    <a:ext uri="{9D8B030D-6E8A-4147-A177-3AD203B41FA5}">
                      <a16:colId xmlns:a16="http://schemas.microsoft.com/office/drawing/2014/main" val="20003"/>
                    </a:ext>
                  </a:extLst>
                </a:gridCol>
                <a:gridCol w="2024900">
                  <a:extLst>
                    <a:ext uri="{9D8B030D-6E8A-4147-A177-3AD203B41FA5}">
                      <a16:colId xmlns:a16="http://schemas.microsoft.com/office/drawing/2014/main" val="20004"/>
                    </a:ext>
                  </a:extLst>
                </a:gridCol>
                <a:gridCol w="2905980">
                  <a:extLst>
                    <a:ext uri="{9D8B030D-6E8A-4147-A177-3AD203B41FA5}">
                      <a16:colId xmlns:a16="http://schemas.microsoft.com/office/drawing/2014/main" val="20005"/>
                    </a:ext>
                  </a:extLst>
                </a:gridCol>
                <a:gridCol w="2770651">
                  <a:extLst>
                    <a:ext uri="{9D8B030D-6E8A-4147-A177-3AD203B41FA5}">
                      <a16:colId xmlns:a16="http://schemas.microsoft.com/office/drawing/2014/main" val="20006"/>
                    </a:ext>
                  </a:extLst>
                </a:gridCol>
                <a:gridCol w="1989089">
                  <a:extLst>
                    <a:ext uri="{9D8B030D-6E8A-4147-A177-3AD203B41FA5}">
                      <a16:colId xmlns:a16="http://schemas.microsoft.com/office/drawing/2014/main" val="20007"/>
                    </a:ext>
                  </a:extLst>
                </a:gridCol>
                <a:gridCol w="1849237">
                  <a:extLst>
                    <a:ext uri="{9D8B030D-6E8A-4147-A177-3AD203B41FA5}">
                      <a16:colId xmlns:a16="http://schemas.microsoft.com/office/drawing/2014/main" val="20008"/>
                    </a:ext>
                  </a:extLst>
                </a:gridCol>
              </a:tblGrid>
              <a:tr h="617006">
                <a:tc>
                  <a:txBody>
                    <a:bodyPr/>
                    <a:lstStyle/>
                    <a:p>
                      <a:pPr algn="ctr">
                        <a:lnSpc>
                          <a:spcPts val="2898"/>
                        </a:lnSpc>
                        <a:defRPr/>
                      </a:pPr>
                      <a:r>
                        <a:rPr lang="en-US" sz="2070">
                          <a:solidFill>
                            <a:srgbClr val="563A3A"/>
                          </a:solidFill>
                          <a:latin typeface="Glacial Indifference Bold"/>
                        </a:rPr>
                        <a:t>Scripture</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Bold"/>
                        </a:rPr>
                        <a:t>A</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Bold"/>
                        </a:rPr>
                        <a:t>B</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Bold"/>
                        </a:rPr>
                        <a:t>C</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Bold"/>
                        </a:rPr>
                        <a:t>D</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Bold"/>
                        </a:rPr>
                        <a:t>E</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Bold"/>
                        </a:rPr>
                        <a:t>F</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Bold"/>
                        </a:rPr>
                        <a:t>G</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Bold"/>
                        </a:rPr>
                        <a:t>H</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00"/>
                  </a:ext>
                </a:extLst>
              </a:tr>
              <a:tr h="617006">
                <a:tc>
                  <a:txBody>
                    <a:bodyPr/>
                    <a:lstStyle/>
                    <a:p>
                      <a:pPr algn="ctr">
                        <a:lnSpc>
                          <a:spcPts val="2898"/>
                        </a:lnSpc>
                        <a:defRPr/>
                      </a:pPr>
                      <a:r>
                        <a:rPr lang="en-US" sz="2070">
                          <a:solidFill>
                            <a:srgbClr val="563A3A"/>
                          </a:solidFill>
                          <a:latin typeface="Glacial Indifference"/>
                        </a:rPr>
                        <a:t>1:1</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Opening</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01"/>
                  </a:ext>
                </a:extLst>
              </a:tr>
              <a:tr h="617006">
                <a:tc>
                  <a:txBody>
                    <a:bodyPr/>
                    <a:lstStyle/>
                    <a:p>
                      <a:pPr algn="ctr">
                        <a:lnSpc>
                          <a:spcPts val="2898"/>
                        </a:lnSpc>
                        <a:defRPr/>
                      </a:pPr>
                      <a:r>
                        <a:rPr lang="en-US" sz="2070">
                          <a:solidFill>
                            <a:srgbClr val="563A3A"/>
                          </a:solidFill>
                          <a:latin typeface="Glacial Indifference"/>
                        </a:rPr>
                        <a:t>1:2-8</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Joy in Trials</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02"/>
                  </a:ext>
                </a:extLst>
              </a:tr>
              <a:tr h="617006">
                <a:tc>
                  <a:txBody>
                    <a:bodyPr/>
                    <a:lstStyle/>
                    <a:p>
                      <a:pPr algn="ctr">
                        <a:lnSpc>
                          <a:spcPts val="2898"/>
                        </a:lnSpc>
                        <a:defRPr/>
                      </a:pPr>
                      <a:r>
                        <a:rPr lang="en-US" sz="2070">
                          <a:solidFill>
                            <a:srgbClr val="563A3A"/>
                          </a:solidFill>
                          <a:latin typeface="Glacial Indifference"/>
                        </a:rPr>
                        <a:t>1:9-11</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Fleeting Rich</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03"/>
                  </a:ext>
                </a:extLst>
              </a:tr>
              <a:tr h="617006">
                <a:tc>
                  <a:txBody>
                    <a:bodyPr/>
                    <a:lstStyle/>
                    <a:p>
                      <a:pPr algn="ctr">
                        <a:lnSpc>
                          <a:spcPts val="2898"/>
                        </a:lnSpc>
                        <a:defRPr/>
                      </a:pPr>
                      <a:r>
                        <a:rPr lang="en-US" sz="2070">
                          <a:solidFill>
                            <a:srgbClr val="563A3A"/>
                          </a:solidFill>
                          <a:latin typeface="Glacial Indifference"/>
                        </a:rPr>
                        <a:t>1:12-16</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Lustfulness</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04"/>
                  </a:ext>
                </a:extLst>
              </a:tr>
              <a:tr h="617006">
                <a:tc>
                  <a:txBody>
                    <a:bodyPr/>
                    <a:lstStyle/>
                    <a:p>
                      <a:pPr algn="ctr">
                        <a:lnSpc>
                          <a:spcPts val="2898"/>
                        </a:lnSpc>
                        <a:defRPr/>
                      </a:pPr>
                      <a:r>
                        <a:rPr lang="en-US" sz="2070">
                          <a:solidFill>
                            <a:srgbClr val="563A3A"/>
                          </a:solidFill>
                          <a:latin typeface="Glacial Indifference"/>
                        </a:rPr>
                        <a:t>1:17-25</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Perfect Gift from Above</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05"/>
                  </a:ext>
                </a:extLst>
              </a:tr>
              <a:tr h="617006">
                <a:tc>
                  <a:txBody>
                    <a:bodyPr/>
                    <a:lstStyle/>
                    <a:p>
                      <a:pPr algn="ctr">
                        <a:lnSpc>
                          <a:spcPts val="2898"/>
                        </a:lnSpc>
                        <a:defRPr/>
                      </a:pPr>
                      <a:r>
                        <a:rPr lang="en-US" sz="2070">
                          <a:solidFill>
                            <a:srgbClr val="563A3A"/>
                          </a:solidFill>
                          <a:latin typeface="Glacial Indifference"/>
                        </a:rPr>
                        <a:t>1:26</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Restraining the Tongue</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06"/>
                  </a:ext>
                </a:extLst>
              </a:tr>
              <a:tr h="617006">
                <a:tc>
                  <a:txBody>
                    <a:bodyPr/>
                    <a:lstStyle/>
                    <a:p>
                      <a:pPr algn="ctr">
                        <a:lnSpc>
                          <a:spcPts val="2898"/>
                        </a:lnSpc>
                        <a:defRPr/>
                      </a:pPr>
                      <a:r>
                        <a:rPr lang="en-US" sz="2070">
                          <a:solidFill>
                            <a:srgbClr val="563A3A"/>
                          </a:solidFill>
                          <a:latin typeface="Glacial Indifference"/>
                        </a:rPr>
                        <a:t>1:27</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Religion in Deed</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07"/>
                  </a:ext>
                </a:extLst>
              </a:tr>
              <a:tr h="781792">
                <a:tc>
                  <a:txBody>
                    <a:bodyPr/>
                    <a:lstStyle/>
                    <a:p>
                      <a:pPr algn="ctr">
                        <a:lnSpc>
                          <a:spcPts val="2898"/>
                        </a:lnSpc>
                        <a:defRPr/>
                      </a:pPr>
                      <a:r>
                        <a:rPr lang="en-US" sz="2070">
                          <a:solidFill>
                            <a:srgbClr val="563A3A"/>
                          </a:solidFill>
                          <a:latin typeface="Glacial Indifference"/>
                        </a:rPr>
                        <a:t>2:1-13</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Bold Italics"/>
                        </a:rPr>
                        <a:t>Sin of Partiality</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08"/>
                  </a:ext>
                </a:extLst>
              </a:tr>
              <a:tr h="617006">
                <a:tc>
                  <a:txBody>
                    <a:bodyPr/>
                    <a:lstStyle/>
                    <a:p>
                      <a:pPr algn="ctr">
                        <a:lnSpc>
                          <a:spcPts val="2898"/>
                        </a:lnSpc>
                        <a:defRPr/>
                      </a:pPr>
                      <a:r>
                        <a:rPr lang="en-US" sz="2070">
                          <a:solidFill>
                            <a:srgbClr val="563A3A"/>
                          </a:solidFill>
                          <a:latin typeface="Glacial Indifference"/>
                        </a:rPr>
                        <a:t>2:14-26</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Faith &amp; Works</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09"/>
                  </a:ext>
                </a:extLst>
              </a:tr>
              <a:tr h="617006">
                <a:tc>
                  <a:txBody>
                    <a:bodyPr/>
                    <a:lstStyle/>
                    <a:p>
                      <a:pPr algn="ctr">
                        <a:lnSpc>
                          <a:spcPts val="2898"/>
                        </a:lnSpc>
                        <a:defRPr/>
                      </a:pPr>
                      <a:r>
                        <a:rPr lang="en-US" sz="2070">
                          <a:solidFill>
                            <a:srgbClr val="563A3A"/>
                          </a:solidFill>
                          <a:latin typeface="Glacial Indifference"/>
                        </a:rPr>
                        <a:t>3:1-12</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Restoring the Tongue</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10"/>
                  </a:ext>
                </a:extLst>
              </a:tr>
              <a:tr h="617006">
                <a:tc>
                  <a:txBody>
                    <a:bodyPr/>
                    <a:lstStyle/>
                    <a:p>
                      <a:pPr algn="ctr">
                        <a:lnSpc>
                          <a:spcPts val="2898"/>
                        </a:lnSpc>
                        <a:defRPr/>
                      </a:pPr>
                      <a:r>
                        <a:rPr lang="en-US" sz="2070">
                          <a:solidFill>
                            <a:srgbClr val="563A3A"/>
                          </a:solidFill>
                          <a:latin typeface="Glacial Indifference"/>
                        </a:rPr>
                        <a:t>3:13-18</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Wisdom from Above</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11"/>
                  </a:ext>
                </a:extLst>
              </a:tr>
              <a:tr h="617006">
                <a:tc>
                  <a:txBody>
                    <a:bodyPr/>
                    <a:lstStyle/>
                    <a:p>
                      <a:pPr algn="ctr">
                        <a:lnSpc>
                          <a:spcPts val="2898"/>
                        </a:lnSpc>
                        <a:defRPr/>
                      </a:pPr>
                      <a:r>
                        <a:rPr lang="en-US" sz="2070">
                          <a:solidFill>
                            <a:srgbClr val="563A3A"/>
                          </a:solidFill>
                          <a:latin typeface="Glacial Indifference"/>
                        </a:rPr>
                        <a:t>4:1-12</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Lustfulness &amp; Sin</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12"/>
                  </a:ext>
                </a:extLst>
              </a:tr>
              <a:tr h="617006">
                <a:tc>
                  <a:txBody>
                    <a:bodyPr/>
                    <a:lstStyle/>
                    <a:p>
                      <a:pPr algn="ctr">
                        <a:lnSpc>
                          <a:spcPts val="2898"/>
                        </a:lnSpc>
                        <a:defRPr/>
                      </a:pPr>
                      <a:r>
                        <a:rPr lang="en-US" sz="2070">
                          <a:solidFill>
                            <a:srgbClr val="563A3A"/>
                          </a:solidFill>
                          <a:latin typeface="Glacial Indifference"/>
                        </a:rPr>
                        <a:t>4:13-5:6</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Fleeting Wealth</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13"/>
                  </a:ext>
                </a:extLst>
              </a:tr>
              <a:tr h="617006">
                <a:tc>
                  <a:txBody>
                    <a:bodyPr/>
                    <a:lstStyle/>
                    <a:p>
                      <a:pPr algn="ctr">
                        <a:lnSpc>
                          <a:spcPts val="2898"/>
                        </a:lnSpc>
                        <a:defRPr/>
                      </a:pPr>
                      <a:r>
                        <a:rPr lang="en-US" sz="2070">
                          <a:solidFill>
                            <a:srgbClr val="563A3A"/>
                          </a:solidFill>
                          <a:latin typeface="Glacial Indifference"/>
                        </a:rPr>
                        <a:t>5:7-18</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Patient in Suffering</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14"/>
                  </a:ext>
                </a:extLst>
              </a:tr>
              <a:tr h="617006">
                <a:tc>
                  <a:txBody>
                    <a:bodyPr/>
                    <a:lstStyle/>
                    <a:p>
                      <a:pPr algn="ctr">
                        <a:lnSpc>
                          <a:spcPts val="2898"/>
                        </a:lnSpc>
                        <a:defRPr/>
                      </a:pPr>
                      <a:r>
                        <a:rPr lang="en-US" sz="2070">
                          <a:solidFill>
                            <a:srgbClr val="563A3A"/>
                          </a:solidFill>
                          <a:latin typeface="Glacial Indifference"/>
                        </a:rPr>
                        <a:t>5:19-20</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r>
                        <a:rPr lang="en-US" sz="2070">
                          <a:solidFill>
                            <a:srgbClr val="563A3A"/>
                          </a:solidFill>
                          <a:latin typeface="Glacial Indifference Italics"/>
                        </a:rPr>
                        <a:t>Closing</a:t>
                      </a: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tc>
                  <a:txBody>
                    <a:bodyPr/>
                    <a:lstStyle/>
                    <a:p>
                      <a:pPr algn="ctr">
                        <a:lnSpc>
                          <a:spcPts val="2898"/>
                        </a:lnSpc>
                        <a:defRPr/>
                      </a:pPr>
                      <a:endParaRPr lang="en-US" sz="1100"/>
                    </a:p>
                  </a:txBody>
                  <a:tcPr marL="19050" marR="19050" marT="19050" marB="19050" anchor="ctr">
                    <a:lnL w="9525" cap="flat" cmpd="sng" algn="ctr">
                      <a:solidFill>
                        <a:srgbClr val="B2935B"/>
                      </a:solidFill>
                      <a:prstDash val="solid"/>
                      <a:round/>
                      <a:headEnd type="none" w="med" len="med"/>
                      <a:tailEnd type="none" w="med" len="med"/>
                    </a:lnL>
                    <a:lnR w="9525" cap="flat" cmpd="sng" algn="ctr">
                      <a:solidFill>
                        <a:srgbClr val="B2935B"/>
                      </a:solidFill>
                      <a:prstDash val="solid"/>
                      <a:round/>
                      <a:headEnd type="none" w="med" len="med"/>
                      <a:tailEnd type="none" w="med" len="med"/>
                    </a:lnR>
                    <a:lnT w="9525" cap="flat" cmpd="sng" algn="ctr">
                      <a:solidFill>
                        <a:srgbClr val="B2935B"/>
                      </a:solidFill>
                      <a:prstDash val="solid"/>
                      <a:round/>
                      <a:headEnd type="none" w="med" len="med"/>
                      <a:tailEnd type="none" w="med" len="med"/>
                    </a:lnT>
                    <a:lnB w="9525" cap="flat" cmpd="sng" algn="ctr">
                      <a:solidFill>
                        <a:srgbClr val="B2935B"/>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4" name="AutoShape 4"/>
          <p:cNvSpPr/>
          <p:nvPr/>
        </p:nvSpPr>
        <p:spPr>
          <a:xfrm rot="-5400000">
            <a:off x="-1916109" y="5407458"/>
            <a:ext cx="7663584" cy="0"/>
          </a:xfrm>
          <a:prstGeom prst="line">
            <a:avLst/>
          </a:prstGeom>
          <a:ln w="38100" cap="flat">
            <a:solidFill>
              <a:srgbClr val="563A3A"/>
            </a:solidFill>
            <a:prstDash val="solid"/>
            <a:headEnd type="none" w="sm" len="sm"/>
            <a:tailEnd type="none" w="sm" len="sm"/>
          </a:ln>
        </p:spPr>
      </p:sp>
      <p:sp>
        <p:nvSpPr>
          <p:cNvPr id="5" name="AutoShape 5"/>
          <p:cNvSpPr/>
          <p:nvPr/>
        </p:nvSpPr>
        <p:spPr>
          <a:xfrm rot="-5400000">
            <a:off x="15218065" y="5435248"/>
            <a:ext cx="334426" cy="0"/>
          </a:xfrm>
          <a:prstGeom prst="line">
            <a:avLst/>
          </a:prstGeom>
          <a:ln w="38100" cap="flat">
            <a:solidFill>
              <a:srgbClr val="563A3A"/>
            </a:solidFill>
            <a:prstDash val="solid"/>
            <a:headEnd type="none" w="sm" len="sm"/>
            <a:tailEnd type="none" w="sm" len="sm"/>
          </a:ln>
        </p:spPr>
      </p:sp>
      <p:sp>
        <p:nvSpPr>
          <p:cNvPr id="6" name="AutoShape 6"/>
          <p:cNvSpPr/>
          <p:nvPr/>
        </p:nvSpPr>
        <p:spPr>
          <a:xfrm rot="-5400000">
            <a:off x="356004" y="5434164"/>
            <a:ext cx="6221481" cy="0"/>
          </a:xfrm>
          <a:prstGeom prst="line">
            <a:avLst/>
          </a:prstGeom>
          <a:ln w="38100" cap="flat">
            <a:solidFill>
              <a:srgbClr val="563A3A"/>
            </a:solidFill>
            <a:prstDash val="solid"/>
            <a:headEnd type="none" w="sm" len="sm"/>
            <a:tailEnd type="none" w="sm" len="sm"/>
          </a:ln>
        </p:spPr>
      </p:sp>
      <p:sp>
        <p:nvSpPr>
          <p:cNvPr id="7" name="AutoShape 7"/>
          <p:cNvSpPr/>
          <p:nvPr/>
        </p:nvSpPr>
        <p:spPr>
          <a:xfrm rot="-5400000">
            <a:off x="3294638" y="5488694"/>
            <a:ext cx="4957517" cy="0"/>
          </a:xfrm>
          <a:prstGeom prst="line">
            <a:avLst/>
          </a:prstGeom>
          <a:ln w="38100" cap="flat">
            <a:solidFill>
              <a:srgbClr val="563A3A"/>
            </a:solidFill>
            <a:prstDash val="solid"/>
            <a:headEnd type="none" w="sm" len="sm"/>
            <a:tailEnd type="none" w="sm" len="sm"/>
          </a:ln>
        </p:spPr>
      </p:sp>
      <p:sp>
        <p:nvSpPr>
          <p:cNvPr id="8" name="AutoShape 8"/>
          <p:cNvSpPr/>
          <p:nvPr/>
        </p:nvSpPr>
        <p:spPr>
          <a:xfrm rot="-5400000">
            <a:off x="5787868" y="5479778"/>
            <a:ext cx="3800997" cy="0"/>
          </a:xfrm>
          <a:prstGeom prst="line">
            <a:avLst/>
          </a:prstGeom>
          <a:ln w="38100" cap="flat">
            <a:solidFill>
              <a:srgbClr val="563A3A"/>
            </a:solidFill>
            <a:prstDash val="solid"/>
            <a:headEnd type="none" w="sm" len="sm"/>
            <a:tailEnd type="none" w="sm" len="sm"/>
          </a:ln>
        </p:spPr>
      </p:sp>
      <p:sp>
        <p:nvSpPr>
          <p:cNvPr id="9" name="AutoShape 9"/>
          <p:cNvSpPr/>
          <p:nvPr/>
        </p:nvSpPr>
        <p:spPr>
          <a:xfrm rot="-5399999">
            <a:off x="8833742" y="5435248"/>
            <a:ext cx="2571807" cy="0"/>
          </a:xfrm>
          <a:prstGeom prst="line">
            <a:avLst/>
          </a:prstGeom>
          <a:ln w="38100" cap="flat">
            <a:solidFill>
              <a:srgbClr val="563A3A"/>
            </a:solidFill>
            <a:prstDash val="solid"/>
            <a:headEnd type="none" w="sm" len="sm"/>
            <a:tailEnd type="none" w="sm" len="sm"/>
          </a:ln>
        </p:spPr>
      </p:sp>
      <p:sp>
        <p:nvSpPr>
          <p:cNvPr id="10" name="AutoShape 10"/>
          <p:cNvSpPr/>
          <p:nvPr/>
        </p:nvSpPr>
        <p:spPr>
          <a:xfrm rot="-5400000">
            <a:off x="12315204" y="5424980"/>
            <a:ext cx="1361625" cy="0"/>
          </a:xfrm>
          <a:prstGeom prst="line">
            <a:avLst/>
          </a:prstGeom>
          <a:ln w="38100" cap="flat">
            <a:solidFill>
              <a:srgbClr val="563A3A"/>
            </a:solidFill>
            <a:prstDash val="solid"/>
            <a:headEnd type="none" w="sm" len="sm"/>
            <a:tailEnd type="none" w="sm" len="sm"/>
          </a:ln>
        </p:spPr>
      </p:sp>
      <p:sp>
        <p:nvSpPr>
          <p:cNvPr id="11" name="TextBox 11"/>
          <p:cNvSpPr txBox="1"/>
          <p:nvPr/>
        </p:nvSpPr>
        <p:spPr>
          <a:xfrm>
            <a:off x="7190941" y="1019175"/>
            <a:ext cx="10805707" cy="1381125"/>
          </a:xfrm>
          <a:prstGeom prst="rect">
            <a:avLst/>
          </a:prstGeom>
        </p:spPr>
        <p:txBody>
          <a:bodyPr lIns="0" tIns="0" rIns="0" bIns="0" rtlCol="0" anchor="t">
            <a:spAutoFit/>
          </a:bodyPr>
          <a:lstStyle/>
          <a:p>
            <a:pPr marL="0" lvl="0" indent="0" algn="ctr">
              <a:lnSpc>
                <a:spcPts val="5400"/>
              </a:lnSpc>
              <a:spcBef>
                <a:spcPct val="0"/>
              </a:spcBef>
            </a:pPr>
            <a:r>
              <a:rPr lang="en-US" sz="4500">
                <a:solidFill>
                  <a:srgbClr val="563A3A"/>
                </a:solidFill>
                <a:latin typeface="Glacial Indifference Bold"/>
              </a:rPr>
              <a:t>From a chiastic structuring of this letter, James 2:1-13 would be the very heart.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Don't judge a book by it's cover</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915612" y="2837836"/>
            <a:ext cx="16456777" cy="6489000"/>
          </a:xfrm>
          <a:prstGeom prst="rect">
            <a:avLst/>
          </a:prstGeom>
        </p:spPr>
        <p:txBody>
          <a:bodyPr lIns="0" tIns="0" rIns="0" bIns="0" rtlCol="0" anchor="t">
            <a:spAutoFit/>
          </a:bodyPr>
          <a:lstStyle/>
          <a:p>
            <a:pPr marL="1081065" lvl="1" indent="-540532">
              <a:lnSpc>
                <a:spcPts val="12518"/>
              </a:lnSpc>
              <a:buFont typeface="Arial"/>
              <a:buChar char="•"/>
            </a:pPr>
            <a:r>
              <a:rPr lang="en-US" sz="5007">
                <a:solidFill>
                  <a:srgbClr val="563A3A"/>
                </a:solidFill>
                <a:latin typeface="Glacial Indifference"/>
              </a:rPr>
              <a:t>We have all made decisions based on the things we see</a:t>
            </a:r>
          </a:p>
          <a:p>
            <a:pPr marL="1081065" lvl="1" indent="-540532">
              <a:lnSpc>
                <a:spcPts val="7410"/>
              </a:lnSpc>
              <a:buFont typeface="Arial"/>
              <a:buChar char="•"/>
            </a:pPr>
            <a:r>
              <a:rPr lang="en-US" sz="5007">
                <a:solidFill>
                  <a:srgbClr val="563A3A"/>
                </a:solidFill>
                <a:latin typeface="Glacial Indifference"/>
              </a:rPr>
              <a:t>Scriptures from the Old Testament on partiality.</a:t>
            </a:r>
          </a:p>
          <a:p>
            <a:pPr marL="2162129" lvl="2" indent="-720710">
              <a:lnSpc>
                <a:spcPts val="11616"/>
              </a:lnSpc>
              <a:buFont typeface="Arial"/>
              <a:buChar char="⚬"/>
            </a:pPr>
            <a:r>
              <a:rPr lang="en-US" sz="5007">
                <a:solidFill>
                  <a:srgbClr val="563A3A"/>
                </a:solidFill>
                <a:latin typeface="Glacial Indifference Italics"/>
              </a:rPr>
              <a:t>Leviticus 19:15; 1 Samuel 16:7; Proverbs 22:2</a:t>
            </a:r>
          </a:p>
          <a:p>
            <a:pPr marL="1081065" lvl="1" indent="-540532">
              <a:lnSpc>
                <a:spcPts val="11616"/>
              </a:lnSpc>
              <a:buFont typeface="Arial"/>
              <a:buChar char="•"/>
            </a:pPr>
            <a:r>
              <a:rPr lang="en-US" sz="5007">
                <a:solidFill>
                  <a:srgbClr val="563A3A"/>
                </a:solidFill>
                <a:latin typeface="Glacial Indifference"/>
              </a:rPr>
              <a:t>Scriptures from the New Testament on partiality</a:t>
            </a:r>
          </a:p>
          <a:p>
            <a:pPr marL="2162129" lvl="2" indent="-720710" algn="l">
              <a:lnSpc>
                <a:spcPts val="7110"/>
              </a:lnSpc>
              <a:buFont typeface="Arial"/>
              <a:buChar char="⚬"/>
            </a:pPr>
            <a:r>
              <a:rPr lang="en-US" sz="5007">
                <a:solidFill>
                  <a:srgbClr val="563A3A"/>
                </a:solidFill>
                <a:latin typeface="Glacial Indifference Italics"/>
              </a:rPr>
              <a:t>Matthew 22:16; Acts 10:34-35; Romans 2:11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1020</Words>
  <Application>Microsoft Office PowerPoint</Application>
  <PresentationFormat>Custom</PresentationFormat>
  <Paragraphs>139</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Glacial Indifference</vt:lpstr>
      <vt:lpstr>Bebas Neue</vt:lpstr>
      <vt:lpstr>Glacial Indifference Bold Italics</vt:lpstr>
      <vt:lpstr>Glacial Indifference Bold</vt:lpstr>
      <vt:lpstr>Arial</vt:lpstr>
      <vt:lpstr>Glacial Indifference Italics</vt:lpstr>
      <vt:lpstr>Playfair Display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4_James Faith in Action: PowerPoint</dc:title>
  <dc:creator>Molly Burke</dc:creator>
  <cp:lastModifiedBy>Molly Burke</cp:lastModifiedBy>
  <cp:revision>2</cp:revision>
  <dcterms:created xsi:type="dcterms:W3CDTF">2006-08-16T00:00:00Z</dcterms:created>
  <dcterms:modified xsi:type="dcterms:W3CDTF">2023-03-29T22:12:57Z</dcterms:modified>
  <dc:identifier>DAFenF9ikL4</dc:identifier>
</cp:coreProperties>
</file>