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Bebas Neue" panose="020B0606020202050201" pitchFamily="34" charset="0"/>
      <p:regular r:id="rId20"/>
    </p:embeddedFont>
    <p:embeddedFont>
      <p:font typeface="Calibri" panose="020F0502020204030204" pitchFamily="34" charset="0"/>
      <p:regular r:id="rId21"/>
      <p:bold r:id="rId22"/>
      <p:italic r:id="rId23"/>
      <p:boldItalic r:id="rId24"/>
    </p:embeddedFont>
    <p:embeddedFont>
      <p:font typeface="Glacial Indifference" panose="020B0604020202020204" charset="0"/>
      <p:regular r:id="rId25"/>
    </p:embeddedFont>
    <p:embeddedFont>
      <p:font typeface="Glacial Indifference Bold" panose="020B0604020202020204" charset="0"/>
      <p:regular r:id="rId26"/>
    </p:embeddedFont>
    <p:embeddedFont>
      <p:font typeface="Glacial Indifference Italics" panose="020B0604020202020204" charset="0"/>
      <p:regular r:id="rId27"/>
    </p:embeddedFont>
    <p:embeddedFont>
      <p:font typeface="Playfair Display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7" d="100"/>
          <a:sy n="37" d="100"/>
        </p:scale>
        <p:origin x="86" y="8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3788234" y="8787766"/>
            <a:ext cx="10711533" cy="941067"/>
            <a:chOff x="0" y="0"/>
            <a:chExt cx="11737173" cy="1031175"/>
          </a:xfrm>
        </p:grpSpPr>
        <p:sp>
          <p:nvSpPr>
            <p:cNvPr id="3" name="Freeform 3"/>
            <p:cNvSpPr/>
            <p:nvPr/>
          </p:nvSpPr>
          <p:spPr>
            <a:xfrm>
              <a:off x="31750" y="31750"/>
              <a:ext cx="11673673" cy="967675"/>
            </a:xfrm>
            <a:custGeom>
              <a:avLst/>
              <a:gdLst/>
              <a:ahLst/>
              <a:cxnLst/>
              <a:rect l="l" t="t" r="r" b="b"/>
              <a:pathLst>
                <a:path w="11673673" h="967675">
                  <a:moveTo>
                    <a:pt x="11580963" y="967675"/>
                  </a:moveTo>
                  <a:lnTo>
                    <a:pt x="92710" y="967675"/>
                  </a:lnTo>
                  <a:cubicBezTo>
                    <a:pt x="41910" y="967675"/>
                    <a:pt x="0" y="925765"/>
                    <a:pt x="0" y="874965"/>
                  </a:cubicBezTo>
                  <a:lnTo>
                    <a:pt x="0" y="92710"/>
                  </a:lnTo>
                  <a:cubicBezTo>
                    <a:pt x="0" y="41910"/>
                    <a:pt x="41910" y="0"/>
                    <a:pt x="92710" y="0"/>
                  </a:cubicBezTo>
                  <a:lnTo>
                    <a:pt x="11579692" y="0"/>
                  </a:lnTo>
                  <a:cubicBezTo>
                    <a:pt x="11630492" y="0"/>
                    <a:pt x="11672403" y="41910"/>
                    <a:pt x="11672403" y="92710"/>
                  </a:cubicBezTo>
                  <a:lnTo>
                    <a:pt x="11672403" y="873695"/>
                  </a:lnTo>
                  <a:cubicBezTo>
                    <a:pt x="11673673" y="925765"/>
                    <a:pt x="11631763" y="967675"/>
                    <a:pt x="11580963" y="967675"/>
                  </a:cubicBezTo>
                  <a:close/>
                </a:path>
              </a:pathLst>
            </a:custGeom>
            <a:solidFill>
              <a:srgbClr val="FBF3E4"/>
            </a:solidFill>
          </p:spPr>
        </p:sp>
        <p:sp>
          <p:nvSpPr>
            <p:cNvPr id="4" name="Freeform 4"/>
            <p:cNvSpPr/>
            <p:nvPr/>
          </p:nvSpPr>
          <p:spPr>
            <a:xfrm>
              <a:off x="0" y="0"/>
              <a:ext cx="11737173" cy="1031175"/>
            </a:xfrm>
            <a:custGeom>
              <a:avLst/>
              <a:gdLst/>
              <a:ahLst/>
              <a:cxnLst/>
              <a:rect l="l" t="t" r="r" b="b"/>
              <a:pathLst>
                <a:path w="11737173" h="1031175">
                  <a:moveTo>
                    <a:pt x="11612713" y="59690"/>
                  </a:moveTo>
                  <a:cubicBezTo>
                    <a:pt x="11648273" y="59690"/>
                    <a:pt x="11677483" y="88900"/>
                    <a:pt x="11677483" y="124460"/>
                  </a:cubicBezTo>
                  <a:lnTo>
                    <a:pt x="11677483" y="906715"/>
                  </a:lnTo>
                  <a:cubicBezTo>
                    <a:pt x="11677483" y="942275"/>
                    <a:pt x="11648273" y="971485"/>
                    <a:pt x="11612713" y="971485"/>
                  </a:cubicBezTo>
                  <a:lnTo>
                    <a:pt x="124460" y="971485"/>
                  </a:lnTo>
                  <a:cubicBezTo>
                    <a:pt x="88900" y="971485"/>
                    <a:pt x="59690" y="942275"/>
                    <a:pt x="59690" y="906715"/>
                  </a:cubicBezTo>
                  <a:lnTo>
                    <a:pt x="59690" y="124460"/>
                  </a:lnTo>
                  <a:cubicBezTo>
                    <a:pt x="59690" y="88900"/>
                    <a:pt x="88900" y="59690"/>
                    <a:pt x="124460" y="59690"/>
                  </a:cubicBezTo>
                  <a:lnTo>
                    <a:pt x="11612713" y="59690"/>
                  </a:lnTo>
                  <a:moveTo>
                    <a:pt x="11612713" y="0"/>
                  </a:moveTo>
                  <a:lnTo>
                    <a:pt x="124460" y="0"/>
                  </a:lnTo>
                  <a:cubicBezTo>
                    <a:pt x="55880" y="0"/>
                    <a:pt x="0" y="55880"/>
                    <a:pt x="0" y="124460"/>
                  </a:cubicBezTo>
                  <a:lnTo>
                    <a:pt x="0" y="906715"/>
                  </a:lnTo>
                  <a:cubicBezTo>
                    <a:pt x="0" y="975295"/>
                    <a:pt x="55880" y="1031175"/>
                    <a:pt x="124460" y="1031175"/>
                  </a:cubicBezTo>
                  <a:lnTo>
                    <a:pt x="11612713" y="1031175"/>
                  </a:lnTo>
                  <a:cubicBezTo>
                    <a:pt x="11681293" y="1031175"/>
                    <a:pt x="11737173" y="975295"/>
                    <a:pt x="11737173" y="906715"/>
                  </a:cubicBezTo>
                  <a:lnTo>
                    <a:pt x="11737173" y="124460"/>
                  </a:lnTo>
                  <a:cubicBezTo>
                    <a:pt x="11737173" y="55880"/>
                    <a:pt x="11681293" y="0"/>
                    <a:pt x="11612713" y="0"/>
                  </a:cubicBezTo>
                  <a:close/>
                </a:path>
              </a:pathLst>
            </a:custGeom>
            <a:solidFill>
              <a:srgbClr val="B2935B"/>
            </a:solidFill>
          </p:spPr>
        </p:sp>
      </p:grpSp>
      <p:sp>
        <p:nvSpPr>
          <p:cNvPr id="5" name="TextBox 5"/>
          <p:cNvSpPr txBox="1"/>
          <p:nvPr/>
        </p:nvSpPr>
        <p:spPr>
          <a:xfrm>
            <a:off x="4149557" y="8975235"/>
            <a:ext cx="10031805" cy="630872"/>
          </a:xfrm>
          <a:prstGeom prst="rect">
            <a:avLst/>
          </a:prstGeom>
        </p:spPr>
        <p:txBody>
          <a:bodyPr lIns="0" tIns="0" rIns="0" bIns="0" rtlCol="0" anchor="t">
            <a:spAutoFit/>
          </a:bodyPr>
          <a:lstStyle/>
          <a:p>
            <a:pPr algn="ctr">
              <a:lnSpc>
                <a:spcPts val="5127"/>
              </a:lnSpc>
            </a:pPr>
            <a:r>
              <a:rPr lang="en-US" sz="3662" spc="549">
                <a:solidFill>
                  <a:srgbClr val="B2935B"/>
                </a:solidFill>
                <a:latin typeface="Bebas Neue"/>
              </a:rPr>
              <a:t>Lesson 3: Faith in Action Stands on the Word</a:t>
            </a:r>
          </a:p>
        </p:txBody>
      </p:sp>
      <p:sp>
        <p:nvSpPr>
          <p:cNvPr id="6" name="TextBox 6"/>
          <p:cNvSpPr txBox="1"/>
          <p:nvPr/>
        </p:nvSpPr>
        <p:spPr>
          <a:xfrm>
            <a:off x="1028700" y="952500"/>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7" name="Group 7"/>
          <p:cNvGrpSpPr/>
          <p:nvPr/>
        </p:nvGrpSpPr>
        <p:grpSpPr>
          <a:xfrm>
            <a:off x="4359326" y="1950650"/>
            <a:ext cx="9550297" cy="6693345"/>
            <a:chOff x="0" y="0"/>
            <a:chExt cx="12733729" cy="8924460"/>
          </a:xfrm>
        </p:grpSpPr>
        <p:pic>
          <p:nvPicPr>
            <p:cNvPr id="8" name="Picture 8"/>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9" name="TextBox 9"/>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10" name="TextBox 10"/>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Stand on God's Word because it is good and perfect.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802523" y="4452061"/>
            <a:ext cx="16456777" cy="3768734"/>
          </a:xfrm>
          <a:prstGeom prst="rect">
            <a:avLst/>
          </a:prstGeom>
        </p:spPr>
        <p:txBody>
          <a:bodyPr lIns="0" tIns="0" rIns="0" bIns="0" rtlCol="0" anchor="t">
            <a:spAutoFit/>
          </a:bodyPr>
          <a:lstStyle/>
          <a:p>
            <a:pPr marL="1081065" lvl="1" indent="-540532">
              <a:lnSpc>
                <a:spcPts val="5958"/>
              </a:lnSpc>
              <a:buFont typeface="Arial"/>
              <a:buChar char="•"/>
            </a:pPr>
            <a:r>
              <a:rPr lang="en-US" sz="5007">
                <a:solidFill>
                  <a:srgbClr val="563A3A"/>
                </a:solidFill>
                <a:latin typeface="Glacial Indifference"/>
              </a:rPr>
              <a:t>God is the source of all good; the Lord Himself is good and perfect— the perfect gift for mankind.</a:t>
            </a:r>
          </a:p>
          <a:p>
            <a:pPr>
              <a:lnSpc>
                <a:spcPts val="5958"/>
              </a:lnSpc>
            </a:pPr>
            <a:endParaRPr lang="en-US" sz="5007">
              <a:solidFill>
                <a:srgbClr val="563A3A"/>
              </a:solidFill>
              <a:latin typeface="Glacial Indifference"/>
            </a:endParaRPr>
          </a:p>
          <a:p>
            <a:pPr marL="1081065" lvl="1" indent="-540532" algn="l">
              <a:lnSpc>
                <a:spcPts val="5958"/>
              </a:lnSpc>
              <a:buFont typeface="Arial"/>
              <a:buChar char="•"/>
            </a:pPr>
            <a:r>
              <a:rPr lang="en-US" sz="5007">
                <a:solidFill>
                  <a:srgbClr val="563A3A"/>
                </a:solidFill>
                <a:latin typeface="Glacial Indifference"/>
              </a:rPr>
              <a:t>God's Good Word, the word of truth, brings forth new birth </a:t>
            </a:r>
            <a:r>
              <a:rPr lang="en-US" sz="5007">
                <a:solidFill>
                  <a:srgbClr val="563A3A"/>
                </a:solidFill>
                <a:latin typeface="Glacial Indifference Bold"/>
              </a:rPr>
              <a:t>1:18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Stand on God's Word because it is good and perfect.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802523" y="4516683"/>
            <a:ext cx="16456777" cy="1511309"/>
          </a:xfrm>
          <a:prstGeom prst="rect">
            <a:avLst/>
          </a:prstGeom>
        </p:spPr>
        <p:txBody>
          <a:bodyPr lIns="0" tIns="0" rIns="0" bIns="0" rtlCol="0" anchor="t">
            <a:spAutoFit/>
          </a:bodyPr>
          <a:lstStyle/>
          <a:p>
            <a:pPr marL="1081065" lvl="1" indent="-540532" algn="l">
              <a:lnSpc>
                <a:spcPts val="5958"/>
              </a:lnSpc>
              <a:buFont typeface="Arial"/>
              <a:buChar char="•"/>
            </a:pPr>
            <a:r>
              <a:rPr lang="en-US" sz="5007">
                <a:solidFill>
                  <a:srgbClr val="563A3A"/>
                </a:solidFill>
                <a:latin typeface="Glacial Indifference"/>
              </a:rPr>
              <a:t>The people of God should be most receptive to the Word of God </a:t>
            </a:r>
            <a:r>
              <a:rPr lang="en-US" sz="5007">
                <a:solidFill>
                  <a:srgbClr val="563A3A"/>
                </a:solidFill>
                <a:latin typeface="Glacial Indifference Bold"/>
              </a:rPr>
              <a:t>1:19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Stand on God's Word because it is good and perfect.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802523" y="4516683"/>
            <a:ext cx="16456777" cy="3768734"/>
          </a:xfrm>
          <a:prstGeom prst="rect">
            <a:avLst/>
          </a:prstGeom>
        </p:spPr>
        <p:txBody>
          <a:bodyPr lIns="0" tIns="0" rIns="0" bIns="0" rtlCol="0" anchor="t">
            <a:spAutoFit/>
          </a:bodyPr>
          <a:lstStyle/>
          <a:p>
            <a:pPr marL="1081065" lvl="1" indent="-540532">
              <a:lnSpc>
                <a:spcPts val="5958"/>
              </a:lnSpc>
              <a:buFont typeface="Arial"/>
              <a:buChar char="•"/>
            </a:pPr>
            <a:r>
              <a:rPr lang="en-US" sz="5007">
                <a:solidFill>
                  <a:srgbClr val="563A3A"/>
                </a:solidFill>
                <a:latin typeface="Glacial Indifference"/>
              </a:rPr>
              <a:t>The people of God should be most receptive to the Word of God </a:t>
            </a:r>
            <a:r>
              <a:rPr lang="en-US" sz="5007">
                <a:solidFill>
                  <a:srgbClr val="563A3A"/>
                </a:solidFill>
                <a:latin typeface="Glacial Indifference Bold"/>
              </a:rPr>
              <a:t>1:19</a:t>
            </a:r>
          </a:p>
          <a:p>
            <a:pPr>
              <a:lnSpc>
                <a:spcPts val="5958"/>
              </a:lnSpc>
            </a:pPr>
            <a:endParaRPr lang="en-US" sz="5007">
              <a:solidFill>
                <a:srgbClr val="563A3A"/>
              </a:solidFill>
              <a:latin typeface="Glacial Indifference Bold"/>
            </a:endParaRPr>
          </a:p>
          <a:p>
            <a:pPr marL="1081065" lvl="1" indent="-540532" algn="l">
              <a:lnSpc>
                <a:spcPts val="5958"/>
              </a:lnSpc>
              <a:buFont typeface="Arial"/>
              <a:buChar char="•"/>
            </a:pPr>
            <a:r>
              <a:rPr lang="en-US" sz="5007">
                <a:solidFill>
                  <a:srgbClr val="563A3A"/>
                </a:solidFill>
                <a:latin typeface="Glacial Indifference"/>
              </a:rPr>
              <a:t>Being willing to listen and learn is the first step in obedience.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Stand on God's Word - Just Do It!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28700" y="3473838"/>
            <a:ext cx="16744950" cy="1511309"/>
          </a:xfrm>
          <a:prstGeom prst="rect">
            <a:avLst/>
          </a:prstGeom>
        </p:spPr>
        <p:txBody>
          <a:bodyPr lIns="0" tIns="0" rIns="0" bIns="0" rtlCol="0" anchor="t">
            <a:spAutoFit/>
          </a:bodyPr>
          <a:lstStyle/>
          <a:p>
            <a:pPr marL="1081065" lvl="1" indent="-540532">
              <a:lnSpc>
                <a:spcPts val="5958"/>
              </a:lnSpc>
              <a:buFont typeface="Arial"/>
              <a:buChar char="•"/>
            </a:pPr>
            <a:r>
              <a:rPr lang="en-US" sz="5007">
                <a:solidFill>
                  <a:srgbClr val="563A3A"/>
                </a:solidFill>
                <a:latin typeface="Glacial Indifference"/>
              </a:rPr>
              <a:t>We are responsible for acting on God's direction.</a:t>
            </a:r>
          </a:p>
          <a:p>
            <a:pPr algn="l">
              <a:lnSpc>
                <a:spcPts val="5958"/>
              </a:lnSpc>
            </a:pPr>
            <a:endParaRPr lang="en-US" sz="5007">
              <a:solidFill>
                <a:srgbClr val="563A3A"/>
              </a:solidFill>
              <a:latin typeface="Glacial Indifferenc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Stand on God's Word - Just Do It!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28700" y="3473838"/>
            <a:ext cx="16744950" cy="3016259"/>
          </a:xfrm>
          <a:prstGeom prst="rect">
            <a:avLst/>
          </a:prstGeom>
        </p:spPr>
        <p:txBody>
          <a:bodyPr lIns="0" tIns="0" rIns="0" bIns="0" rtlCol="0" anchor="t">
            <a:spAutoFit/>
          </a:bodyPr>
          <a:lstStyle/>
          <a:p>
            <a:pPr marL="1081065" lvl="1" indent="-540532">
              <a:lnSpc>
                <a:spcPts val="5958"/>
              </a:lnSpc>
              <a:buFont typeface="Arial"/>
              <a:buChar char="•"/>
            </a:pPr>
            <a:r>
              <a:rPr lang="en-US" sz="5007">
                <a:solidFill>
                  <a:srgbClr val="563A3A"/>
                </a:solidFill>
                <a:latin typeface="Glacial Indifference"/>
              </a:rPr>
              <a:t>We are responsible for acting on God's direction.</a:t>
            </a:r>
          </a:p>
          <a:p>
            <a:pPr>
              <a:lnSpc>
                <a:spcPts val="5958"/>
              </a:lnSpc>
            </a:pPr>
            <a:endParaRPr lang="en-US" sz="5007">
              <a:solidFill>
                <a:srgbClr val="563A3A"/>
              </a:solidFill>
              <a:latin typeface="Glacial Indifference"/>
            </a:endParaRPr>
          </a:p>
          <a:p>
            <a:pPr marL="1081065" lvl="1" indent="-540532">
              <a:lnSpc>
                <a:spcPts val="5958"/>
              </a:lnSpc>
              <a:buFont typeface="Arial"/>
              <a:buChar char="•"/>
            </a:pPr>
            <a:r>
              <a:rPr lang="en-US" sz="5007">
                <a:solidFill>
                  <a:srgbClr val="563A3A"/>
                </a:solidFill>
                <a:latin typeface="Glacial Indifference"/>
              </a:rPr>
              <a:t>James describes true religion that God accepts.</a:t>
            </a:r>
          </a:p>
          <a:p>
            <a:pPr algn="l">
              <a:lnSpc>
                <a:spcPts val="5958"/>
              </a:lnSpc>
            </a:pPr>
            <a:endParaRPr lang="en-US" sz="5007">
              <a:solidFill>
                <a:srgbClr val="563A3A"/>
              </a:solidFill>
              <a:latin typeface="Glacial Indifferenc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Stand on God's Word - Just Do It!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28700" y="3473838"/>
            <a:ext cx="16744950" cy="4521209"/>
          </a:xfrm>
          <a:prstGeom prst="rect">
            <a:avLst/>
          </a:prstGeom>
        </p:spPr>
        <p:txBody>
          <a:bodyPr lIns="0" tIns="0" rIns="0" bIns="0" rtlCol="0" anchor="t">
            <a:spAutoFit/>
          </a:bodyPr>
          <a:lstStyle/>
          <a:p>
            <a:pPr marL="1081065" lvl="1" indent="-540532">
              <a:lnSpc>
                <a:spcPts val="5958"/>
              </a:lnSpc>
              <a:buFont typeface="Arial"/>
              <a:buChar char="•"/>
            </a:pPr>
            <a:r>
              <a:rPr lang="en-US" sz="5007">
                <a:solidFill>
                  <a:srgbClr val="563A3A"/>
                </a:solidFill>
                <a:latin typeface="Glacial Indifference"/>
              </a:rPr>
              <a:t>We are responsible for acting on God's direction.</a:t>
            </a:r>
          </a:p>
          <a:p>
            <a:pPr>
              <a:lnSpc>
                <a:spcPts val="5958"/>
              </a:lnSpc>
            </a:pPr>
            <a:endParaRPr lang="en-US" sz="5007">
              <a:solidFill>
                <a:srgbClr val="563A3A"/>
              </a:solidFill>
              <a:latin typeface="Glacial Indifference"/>
            </a:endParaRPr>
          </a:p>
          <a:p>
            <a:pPr marL="1081065" lvl="1" indent="-540532">
              <a:lnSpc>
                <a:spcPts val="5958"/>
              </a:lnSpc>
              <a:buFont typeface="Arial"/>
              <a:buChar char="•"/>
            </a:pPr>
            <a:r>
              <a:rPr lang="en-US" sz="5007">
                <a:solidFill>
                  <a:srgbClr val="563A3A"/>
                </a:solidFill>
                <a:latin typeface="Glacial Indifference"/>
              </a:rPr>
              <a:t>James describes true religion that God accepts.</a:t>
            </a:r>
          </a:p>
          <a:p>
            <a:pPr>
              <a:lnSpc>
                <a:spcPts val="5958"/>
              </a:lnSpc>
            </a:pPr>
            <a:endParaRPr lang="en-US" sz="5007">
              <a:solidFill>
                <a:srgbClr val="563A3A"/>
              </a:solidFill>
              <a:latin typeface="Glacial Indifference"/>
            </a:endParaRPr>
          </a:p>
          <a:p>
            <a:pPr marL="1081065" lvl="1" indent="-540532" algn="l">
              <a:lnSpc>
                <a:spcPts val="5958"/>
              </a:lnSpc>
              <a:buFont typeface="Arial"/>
              <a:buChar char="•"/>
            </a:pPr>
            <a:r>
              <a:rPr lang="en-US" sz="5007">
                <a:solidFill>
                  <a:srgbClr val="563A3A"/>
                </a:solidFill>
                <a:latin typeface="Glacial Indifference"/>
              </a:rPr>
              <a:t>The Word of God is the answer. He is the foundation on which we stand.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0" y="3021867"/>
            <a:ext cx="17754600" cy="4817491"/>
          </a:xfrm>
          <a:prstGeom prst="rect">
            <a:avLst/>
          </a:prstGeom>
        </p:spPr>
        <p:txBody>
          <a:bodyPr wrap="square" lIns="0" tIns="0" rIns="0" bIns="0" rtlCol="0" anchor="t">
            <a:spAutoFit/>
          </a:bodyPr>
          <a:lstStyle/>
          <a:p>
            <a:pPr marL="1185546" lvl="1" indent="-742950">
              <a:lnSpc>
                <a:spcPts val="6437"/>
              </a:lnSpc>
              <a:buFont typeface="+mj-lt"/>
              <a:buAutoNum type="arabicPeriod"/>
            </a:pPr>
            <a:r>
              <a:rPr lang="en-US" sz="4100" dirty="0">
                <a:solidFill>
                  <a:srgbClr val="563A3A"/>
                </a:solidFill>
                <a:latin typeface="Glacial Indifference"/>
              </a:rPr>
              <a:t>What areas might there be in our lives and fellowship that need foundation repair? How do we identify these areas?</a:t>
            </a:r>
          </a:p>
          <a:p>
            <a:pPr marL="1185546" lvl="1" indent="-742950">
              <a:lnSpc>
                <a:spcPts val="6437"/>
              </a:lnSpc>
              <a:buFont typeface="+mj-lt"/>
              <a:buAutoNum type="arabicPeriod"/>
            </a:pPr>
            <a:r>
              <a:rPr lang="en-US" sz="4100" dirty="0">
                <a:solidFill>
                  <a:srgbClr val="563A3A"/>
                </a:solidFill>
                <a:latin typeface="Glacial Indifference"/>
              </a:rPr>
              <a:t>Being willing to listen and learn is the first step in obedience. What filthiness (wax in the ears) needs removing sometimes so that we hear God’s word properly?</a:t>
            </a:r>
          </a:p>
          <a:p>
            <a:pPr marL="1185546" lvl="1" indent="-742950">
              <a:lnSpc>
                <a:spcPts val="6437"/>
              </a:lnSpc>
              <a:buFont typeface="+mj-lt"/>
              <a:buAutoNum type="arabicPeriod"/>
            </a:pPr>
            <a:r>
              <a:rPr lang="en-US" sz="4100" dirty="0">
                <a:solidFill>
                  <a:srgbClr val="563A3A"/>
                </a:solidFill>
                <a:latin typeface="Glacial Indifference"/>
              </a:rPr>
              <a:t>Why is God’s word identified as the perfect law?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0" y="3666180"/>
            <a:ext cx="17830800" cy="5671424"/>
          </a:xfrm>
          <a:prstGeom prst="rect">
            <a:avLst/>
          </a:prstGeom>
        </p:spPr>
        <p:txBody>
          <a:bodyPr wrap="square" lIns="0" tIns="0" rIns="0" bIns="0" rtlCol="0" anchor="t">
            <a:spAutoFit/>
          </a:bodyPr>
          <a:lstStyle/>
          <a:p>
            <a:pPr marL="1185546" lvl="1" indent="-742950">
              <a:lnSpc>
                <a:spcPts val="6437"/>
              </a:lnSpc>
              <a:buAutoNum type="arabicPeriod" startAt="4"/>
            </a:pPr>
            <a:r>
              <a:rPr lang="en-US" sz="4100" dirty="0">
                <a:solidFill>
                  <a:srgbClr val="563A3A"/>
                </a:solidFill>
                <a:latin typeface="Glacial Indifference"/>
              </a:rPr>
              <a:t>How is our obedience to God’s Word the source of freedom? Another way of stating it is: Why are bond servants of God truly free?</a:t>
            </a:r>
          </a:p>
          <a:p>
            <a:pPr marL="1185546" lvl="1" indent="-742950">
              <a:lnSpc>
                <a:spcPts val="6437"/>
              </a:lnSpc>
              <a:buAutoNum type="arabicPeriod" startAt="5"/>
            </a:pPr>
            <a:r>
              <a:rPr lang="en-US" sz="4100" dirty="0">
                <a:solidFill>
                  <a:srgbClr val="563A3A"/>
                </a:solidFill>
                <a:latin typeface="Glacial Indifference"/>
              </a:rPr>
              <a:t>Some cases of early Gentiles being polluted by the world identified in Acts 15:29 include 1) abstain from meat offered to idols, 2) from blood, 3) things strangled, 4) sexual immorality. What are four issues in today’s society that we need to be reminded of to keep from being stained by the world?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437516" y="8352002"/>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3" name="Group 3"/>
          <p:cNvGrpSpPr/>
          <p:nvPr/>
        </p:nvGrpSpPr>
        <p:grpSpPr>
          <a:xfrm>
            <a:off x="4368851" y="1734857"/>
            <a:ext cx="9550297" cy="6693345"/>
            <a:chOff x="0" y="0"/>
            <a:chExt cx="12733729" cy="8924460"/>
          </a:xfrm>
        </p:grpSpPr>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5" name="TextBox 5"/>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6" name="TextBox 6"/>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93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Let no one say when he is tempted, “I am being tempted by God”; for God cannot be tempted by evil, and He Himself does not tempt anyone. But each one is tempted when he is carried away and enticed by his own lust. Then when lust has conceived, it gives birth to sin; and when sin is accomplished, it brings forth death. Do not be deceived, my beloved brethren. </a:t>
            </a:r>
          </a:p>
        </p:txBody>
      </p:sp>
      <p:sp>
        <p:nvSpPr>
          <p:cNvPr id="8" name="TextBox 8"/>
          <p:cNvSpPr txBox="1"/>
          <p:nvPr/>
        </p:nvSpPr>
        <p:spPr>
          <a:xfrm>
            <a:off x="649656" y="8952125"/>
            <a:ext cx="5138261"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1:13-27</a:t>
            </a:r>
          </a:p>
        </p:txBody>
      </p:sp>
      <p:pic>
        <p:nvPicPr>
          <p:cNvPr id="9" name="Picture 9"/>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93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Every good thing bestowed and every perfect gift is from above, coming down from the Father of lights, with whom there is no variation, or shifting shadow. In the exercise of His will He brought us forth by the word of truth, so that we might be, as it were, the first fruits among His creatures. This you know, my beloved brethren. But let everyone be quick to hear, slow to speak and slow to anger;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5138261"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1:13-27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7244"/>
          </a:xfrm>
          <a:prstGeom prst="rect">
            <a:avLst/>
          </a:prstGeom>
        </p:spPr>
        <p:txBody>
          <a:bodyPr lIns="0" tIns="0" rIns="0" bIns="0" rtlCol="0" anchor="t">
            <a:spAutoFit/>
          </a:bodyPr>
          <a:lstStyle/>
          <a:p>
            <a:pPr marL="0" lvl="1" indent="0">
              <a:lnSpc>
                <a:spcPts val="7431"/>
              </a:lnSpc>
              <a:spcBef>
                <a:spcPct val="0"/>
              </a:spcBef>
            </a:pPr>
            <a:r>
              <a:rPr lang="en-US" sz="4730" dirty="0">
                <a:solidFill>
                  <a:srgbClr val="563A3A"/>
                </a:solidFill>
                <a:latin typeface="Glacial Indifference" panose="020B0604020202020204" charset="0"/>
              </a:rPr>
              <a:t>for the anger of man does not achieve the righteousness of God. Therefore, putting aside all filthiness and all that remains of wickedness, in humility receive the word implanted, which is able to save your souls. But prove yourselves doers of the word, and not merely hearers who delude themselves. For if anyone is a hearer of the word and not a doer,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5138261"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1:13-27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7" y="2070086"/>
            <a:ext cx="15310604" cy="6557373"/>
          </a:xfrm>
          <a:prstGeom prst="rect">
            <a:avLst/>
          </a:prstGeom>
        </p:spPr>
        <p:txBody>
          <a:bodyPr lIns="0" tIns="0" rIns="0" bIns="0" rtlCol="0" anchor="t">
            <a:spAutoFit/>
          </a:bodyPr>
          <a:lstStyle/>
          <a:p>
            <a:pPr marL="0" lvl="1" indent="0">
              <a:lnSpc>
                <a:spcPts val="7431"/>
              </a:lnSpc>
              <a:spcBef>
                <a:spcPct val="0"/>
              </a:spcBef>
            </a:pPr>
            <a:r>
              <a:rPr lang="en-US" sz="4800" b="0" i="0" dirty="0">
                <a:solidFill>
                  <a:srgbClr val="563A3A"/>
                </a:solidFill>
                <a:effectLst/>
                <a:latin typeface="Glacial Indifference" panose="020B0604020202020204" charset="0"/>
              </a:rPr>
              <a:t>he is like a man who looks at his natural face in a mirror; </a:t>
            </a:r>
            <a:r>
              <a:rPr lang="en-US" sz="4733" dirty="0">
                <a:solidFill>
                  <a:srgbClr val="563A3A"/>
                </a:solidFill>
                <a:latin typeface="Glacial Indifference"/>
              </a:rPr>
              <a:t>for once he has looked at himself and gone away, he has immediately forgotten what kind of person he was. But one who looks intently at the perfect law, the law of liberty, and abides by it, not having become a forgetful hearer but an effectual doer, this man shall be blessed in what he does.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5138261"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1:13-27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7" y="2792550"/>
            <a:ext cx="15310604" cy="5608395"/>
          </a:xfrm>
          <a:prstGeom prst="rect">
            <a:avLst/>
          </a:prstGeom>
        </p:spPr>
        <p:txBody>
          <a:bodyPr lIns="0" tIns="0" rIns="0" bIns="0" rtlCol="0" anchor="t">
            <a:spAutoFit/>
          </a:bodyPr>
          <a:lstStyle/>
          <a:p>
            <a:pPr marL="0" lvl="1" indent="0">
              <a:lnSpc>
                <a:spcPts val="7431"/>
              </a:lnSpc>
              <a:spcBef>
                <a:spcPct val="0"/>
              </a:spcBef>
            </a:pPr>
            <a:r>
              <a:rPr lang="en-US" sz="4733" dirty="0">
                <a:solidFill>
                  <a:srgbClr val="563A3A"/>
                </a:solidFill>
                <a:latin typeface="Glacial Indifference"/>
              </a:rPr>
              <a:t>If anyone thinks himself to be religious, and yet does not bridle his tongue but deceives his own heart, this man’s religion is worthless. This is pure and undefiled religion in the sight of our God and Father, to visit orphans and widows in their distress, and to keep oneself unstained by the world.</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5138261"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1:13-27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Stand on God's Word when tempted</a:t>
            </a:r>
          </a:p>
        </p:txBody>
      </p:sp>
      <p:sp>
        <p:nvSpPr>
          <p:cNvPr id="3" name="TextBox 3"/>
          <p:cNvSpPr txBox="1"/>
          <p:nvPr/>
        </p:nvSpPr>
        <p:spPr>
          <a:xfrm>
            <a:off x="1028700" y="3904676"/>
            <a:ext cx="16230600" cy="5410200"/>
          </a:xfrm>
          <a:prstGeom prst="rect">
            <a:avLst/>
          </a:prstGeom>
        </p:spPr>
        <p:txBody>
          <a:bodyPr lIns="0" tIns="0" rIns="0" bIns="0" rtlCol="0" anchor="t">
            <a:spAutoFit/>
          </a:bodyPr>
          <a:lstStyle/>
          <a:p>
            <a:pPr marL="962544" lvl="1" indent="-481272">
              <a:lnSpc>
                <a:spcPts val="5349"/>
              </a:lnSpc>
              <a:buFont typeface="Arial"/>
              <a:buChar char="•"/>
            </a:pPr>
            <a:r>
              <a:rPr lang="en-US" sz="4458">
                <a:solidFill>
                  <a:srgbClr val="563A3A"/>
                </a:solidFill>
                <a:latin typeface="Glacial Indifference"/>
              </a:rPr>
              <a:t>Jesus was tempted. </a:t>
            </a:r>
            <a:r>
              <a:rPr lang="en-US" sz="4458">
                <a:solidFill>
                  <a:srgbClr val="563A3A"/>
                </a:solidFill>
                <a:latin typeface="Glacial Indifference Bold"/>
              </a:rPr>
              <a:t>Matthew 4:1-11 </a:t>
            </a:r>
          </a:p>
          <a:p>
            <a:pPr marL="962544" lvl="1" indent="-481272">
              <a:lnSpc>
                <a:spcPts val="5349"/>
              </a:lnSpc>
              <a:buFont typeface="Arial"/>
              <a:buChar char="•"/>
            </a:pPr>
            <a:r>
              <a:rPr lang="en-US" sz="4458">
                <a:solidFill>
                  <a:srgbClr val="563A3A"/>
                </a:solidFill>
                <a:latin typeface="Glacial Indifference"/>
              </a:rPr>
              <a:t>He was fully human to grasp our weakness yet refused to bite on the temptation and overcame the evil one by stating “It is written…” </a:t>
            </a:r>
          </a:p>
          <a:p>
            <a:pPr marL="962544" lvl="1" indent="-481272">
              <a:lnSpc>
                <a:spcPts val="5349"/>
              </a:lnSpc>
              <a:buFont typeface="Arial"/>
              <a:buChar char="•"/>
            </a:pPr>
            <a:r>
              <a:rPr lang="en-US" sz="4458">
                <a:solidFill>
                  <a:srgbClr val="563A3A"/>
                </a:solidFill>
                <a:latin typeface="Glacial Indifference"/>
              </a:rPr>
              <a:t>Our Lord demonstrates for man how to prevail over temptation.</a:t>
            </a:r>
          </a:p>
          <a:p>
            <a:pPr marL="962544" lvl="1" indent="-481272">
              <a:lnSpc>
                <a:spcPts val="5349"/>
              </a:lnSpc>
              <a:buFont typeface="Arial"/>
              <a:buChar char="•"/>
            </a:pPr>
            <a:r>
              <a:rPr lang="en-US" sz="4458">
                <a:solidFill>
                  <a:srgbClr val="563A3A"/>
                </a:solidFill>
                <a:latin typeface="Glacial Indifference"/>
              </a:rPr>
              <a:t>So, what Jesus (in His humanity) was teaching by example is how to overcome tests in life by using the Word of God.</a:t>
            </a:r>
          </a:p>
        </p:txBody>
      </p:sp>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5" name="AutoShape 5"/>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6" name="TextBox 6"/>
          <p:cNvSpPr txBox="1"/>
          <p:nvPr/>
        </p:nvSpPr>
        <p:spPr>
          <a:xfrm>
            <a:off x="1028700" y="2510306"/>
            <a:ext cx="16230600" cy="1146720"/>
          </a:xfrm>
          <a:prstGeom prst="rect">
            <a:avLst/>
          </a:prstGeom>
        </p:spPr>
        <p:txBody>
          <a:bodyPr lIns="0" tIns="0" rIns="0" bIns="0" rtlCol="0" anchor="t">
            <a:spAutoFit/>
          </a:bodyPr>
          <a:lstStyle/>
          <a:p>
            <a:pPr algn="l">
              <a:lnSpc>
                <a:spcPts val="10014"/>
              </a:lnSpc>
            </a:pPr>
            <a:r>
              <a:rPr lang="en-US" sz="5007">
                <a:solidFill>
                  <a:srgbClr val="563A3A"/>
                </a:solidFill>
                <a:latin typeface="Glacial Indifference"/>
              </a:rPr>
              <a:t>Being tempted is not sin.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Stand on God's Word when tempted</a:t>
            </a:r>
          </a:p>
        </p:txBody>
      </p:sp>
      <p:sp>
        <p:nvSpPr>
          <p:cNvPr id="3" name="TextBox 3"/>
          <p:cNvSpPr txBox="1"/>
          <p:nvPr/>
        </p:nvSpPr>
        <p:spPr>
          <a:xfrm>
            <a:off x="1028700" y="4678147"/>
            <a:ext cx="16230600" cy="2705100"/>
          </a:xfrm>
          <a:prstGeom prst="rect">
            <a:avLst/>
          </a:prstGeom>
        </p:spPr>
        <p:txBody>
          <a:bodyPr lIns="0" tIns="0" rIns="0" bIns="0" rtlCol="0" anchor="t">
            <a:spAutoFit/>
          </a:bodyPr>
          <a:lstStyle/>
          <a:p>
            <a:pPr marL="962544" lvl="1" indent="-481272">
              <a:lnSpc>
                <a:spcPts val="5349"/>
              </a:lnSpc>
              <a:buFont typeface="Arial"/>
              <a:buChar char="•"/>
            </a:pPr>
            <a:r>
              <a:rPr lang="en-US" sz="4458">
                <a:solidFill>
                  <a:srgbClr val="563A3A"/>
                </a:solidFill>
                <a:latin typeface="Glacial Indifference"/>
              </a:rPr>
              <a:t>All three of these words come from the same word in the Greek {</a:t>
            </a:r>
            <a:r>
              <a:rPr lang="en-US" sz="4458">
                <a:solidFill>
                  <a:srgbClr val="563A3A"/>
                </a:solidFill>
                <a:latin typeface="Glacial Indifference Italics"/>
              </a:rPr>
              <a:t>peirazo</a:t>
            </a:r>
            <a:r>
              <a:rPr lang="en-US" sz="4458">
                <a:solidFill>
                  <a:srgbClr val="563A3A"/>
                </a:solidFill>
                <a:latin typeface="Glacial Indifference"/>
              </a:rPr>
              <a:t>}.</a:t>
            </a:r>
          </a:p>
          <a:p>
            <a:pPr marL="962544" lvl="1" indent="-481272">
              <a:lnSpc>
                <a:spcPts val="5349"/>
              </a:lnSpc>
              <a:buFont typeface="Arial"/>
              <a:buChar char="•"/>
            </a:pPr>
            <a:r>
              <a:rPr lang="en-US" sz="4458">
                <a:solidFill>
                  <a:srgbClr val="563A3A"/>
                </a:solidFill>
                <a:latin typeface="Glacial Indifference"/>
              </a:rPr>
              <a:t>The word has the notion of pressure.</a:t>
            </a:r>
          </a:p>
          <a:p>
            <a:pPr marL="962544" lvl="1" indent="-481272">
              <a:lnSpc>
                <a:spcPts val="5349"/>
              </a:lnSpc>
              <a:buFont typeface="Arial"/>
              <a:buChar char="•"/>
            </a:pPr>
            <a:r>
              <a:rPr lang="en-US" sz="4458">
                <a:solidFill>
                  <a:srgbClr val="563A3A"/>
                </a:solidFill>
                <a:latin typeface="Glacial Indifference"/>
              </a:rPr>
              <a:t>Context determines which word may be used in the English</a:t>
            </a:r>
          </a:p>
        </p:txBody>
      </p:sp>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5" name="AutoShape 5"/>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6" name="TextBox 6"/>
          <p:cNvSpPr txBox="1"/>
          <p:nvPr/>
        </p:nvSpPr>
        <p:spPr>
          <a:xfrm>
            <a:off x="802523" y="3236152"/>
            <a:ext cx="16230600" cy="1146720"/>
          </a:xfrm>
          <a:prstGeom prst="rect">
            <a:avLst/>
          </a:prstGeom>
        </p:spPr>
        <p:txBody>
          <a:bodyPr lIns="0" tIns="0" rIns="0" bIns="0" rtlCol="0" anchor="t">
            <a:spAutoFit/>
          </a:bodyPr>
          <a:lstStyle/>
          <a:p>
            <a:pPr algn="l">
              <a:lnSpc>
                <a:spcPts val="10014"/>
              </a:lnSpc>
            </a:pPr>
            <a:r>
              <a:rPr lang="en-US" sz="5007">
                <a:solidFill>
                  <a:srgbClr val="563A3A"/>
                </a:solidFill>
                <a:latin typeface="Glacial Indifference"/>
              </a:rPr>
              <a:t>Temptations, Tests, and Trials are similar in origin.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Stand on God's Word because it is good and perfect.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802523" y="4539658"/>
            <a:ext cx="16456777" cy="2263784"/>
          </a:xfrm>
          <a:prstGeom prst="rect">
            <a:avLst/>
          </a:prstGeom>
        </p:spPr>
        <p:txBody>
          <a:bodyPr lIns="0" tIns="0" rIns="0" bIns="0" rtlCol="0" anchor="t">
            <a:spAutoFit/>
          </a:bodyPr>
          <a:lstStyle/>
          <a:p>
            <a:pPr marL="1081065" lvl="1" indent="-540532">
              <a:lnSpc>
                <a:spcPts val="5958"/>
              </a:lnSpc>
              <a:buFont typeface="Arial"/>
              <a:buChar char="•"/>
            </a:pPr>
            <a:r>
              <a:rPr lang="en-US" sz="5007">
                <a:solidFill>
                  <a:srgbClr val="563A3A"/>
                </a:solidFill>
                <a:latin typeface="Glacial Indifference"/>
              </a:rPr>
              <a:t>God is the source of all good; the Lord Himself is good and perfect— the perfect gift for mankind.</a:t>
            </a:r>
          </a:p>
          <a:p>
            <a:pPr algn="l">
              <a:lnSpc>
                <a:spcPts val="5958"/>
              </a:lnSpc>
            </a:pPr>
            <a:endParaRPr lang="en-US" sz="5007">
              <a:solidFill>
                <a:srgbClr val="563A3A"/>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963</Words>
  <Application>Microsoft Office PowerPoint</Application>
  <PresentationFormat>Custom</PresentationFormat>
  <Paragraphs>66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Glacial Indifference</vt:lpstr>
      <vt:lpstr>Bebas Neue</vt:lpstr>
      <vt:lpstr>Glacial Indifference Bold</vt:lpstr>
      <vt:lpstr>Glacial Indifference Italics</vt:lpstr>
      <vt:lpstr>Playfair Display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3_James Faith in Action: PowerPoint</dc:title>
  <dc:creator>Molly Burke</dc:creator>
  <cp:lastModifiedBy>Molly Burke</cp:lastModifiedBy>
  <cp:revision>4</cp:revision>
  <dcterms:created xsi:type="dcterms:W3CDTF">2006-08-16T00:00:00Z</dcterms:created>
  <dcterms:modified xsi:type="dcterms:W3CDTF">2023-03-22T15:21:14Z</dcterms:modified>
  <dc:identifier>DAFdT8MWZK4</dc:identifier>
</cp:coreProperties>
</file>