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Bebas Neue" panose="020B0606020202050201" pitchFamily="34" charset="0"/>
      <p:regular r:id="rId18"/>
    </p:embeddedFont>
    <p:embeddedFont>
      <p:font typeface="Calibri" panose="020F0502020204030204" pitchFamily="34" charset="0"/>
      <p:regular r:id="rId19"/>
      <p:bold r:id="rId20"/>
      <p:italic r:id="rId21"/>
      <p:boldItalic r:id="rId22"/>
    </p:embeddedFont>
    <p:embeddedFont>
      <p:font typeface="Glacial Indifference" panose="020B0604020202020204" charset="0"/>
      <p:regular r:id="rId23"/>
    </p:embeddedFont>
    <p:embeddedFont>
      <p:font typeface="Glacial Indifference Bold" panose="020B0604020202020204" charset="0"/>
      <p:regular r:id="rId24"/>
    </p:embeddedFont>
    <p:embeddedFont>
      <p:font typeface="Glacial Indifference Italics" panose="020B0604020202020204" charset="0"/>
      <p:regular r:id="rId25"/>
    </p:embeddedFont>
    <p:embeddedFont>
      <p:font typeface="Playfair Display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4531879" y="8787766"/>
            <a:ext cx="9637378" cy="941067"/>
            <a:chOff x="0" y="0"/>
            <a:chExt cx="10560167" cy="1031175"/>
          </a:xfrm>
        </p:grpSpPr>
        <p:sp>
          <p:nvSpPr>
            <p:cNvPr id="3" name="Freeform 3"/>
            <p:cNvSpPr/>
            <p:nvPr/>
          </p:nvSpPr>
          <p:spPr>
            <a:xfrm>
              <a:off x="31750" y="31750"/>
              <a:ext cx="10496667" cy="967675"/>
            </a:xfrm>
            <a:custGeom>
              <a:avLst/>
              <a:gdLst/>
              <a:ahLst/>
              <a:cxnLst/>
              <a:rect l="l" t="t" r="r" b="b"/>
              <a:pathLst>
                <a:path w="10496667" h="967675">
                  <a:moveTo>
                    <a:pt x="10403956" y="967675"/>
                  </a:moveTo>
                  <a:lnTo>
                    <a:pt x="92710" y="967675"/>
                  </a:lnTo>
                  <a:cubicBezTo>
                    <a:pt x="41910" y="967675"/>
                    <a:pt x="0" y="925765"/>
                    <a:pt x="0" y="874965"/>
                  </a:cubicBezTo>
                  <a:lnTo>
                    <a:pt x="0" y="92710"/>
                  </a:lnTo>
                  <a:cubicBezTo>
                    <a:pt x="0" y="41910"/>
                    <a:pt x="41910" y="0"/>
                    <a:pt x="92710" y="0"/>
                  </a:cubicBezTo>
                  <a:lnTo>
                    <a:pt x="10402687" y="0"/>
                  </a:lnTo>
                  <a:cubicBezTo>
                    <a:pt x="10453487" y="0"/>
                    <a:pt x="10495397" y="41910"/>
                    <a:pt x="10495397" y="92710"/>
                  </a:cubicBezTo>
                  <a:lnTo>
                    <a:pt x="10495397" y="873695"/>
                  </a:lnTo>
                  <a:cubicBezTo>
                    <a:pt x="10496667" y="925765"/>
                    <a:pt x="10454756" y="967675"/>
                    <a:pt x="10403956" y="967675"/>
                  </a:cubicBezTo>
                  <a:close/>
                </a:path>
              </a:pathLst>
            </a:custGeom>
            <a:solidFill>
              <a:srgbClr val="FBF3E4"/>
            </a:solidFill>
          </p:spPr>
        </p:sp>
        <p:sp>
          <p:nvSpPr>
            <p:cNvPr id="4" name="Freeform 4"/>
            <p:cNvSpPr/>
            <p:nvPr/>
          </p:nvSpPr>
          <p:spPr>
            <a:xfrm>
              <a:off x="0" y="0"/>
              <a:ext cx="10560167" cy="1031175"/>
            </a:xfrm>
            <a:custGeom>
              <a:avLst/>
              <a:gdLst/>
              <a:ahLst/>
              <a:cxnLst/>
              <a:rect l="l" t="t" r="r" b="b"/>
              <a:pathLst>
                <a:path w="10560167" h="1031175">
                  <a:moveTo>
                    <a:pt x="10435706" y="59690"/>
                  </a:moveTo>
                  <a:cubicBezTo>
                    <a:pt x="10471266" y="59690"/>
                    <a:pt x="10500477" y="88900"/>
                    <a:pt x="10500477" y="124460"/>
                  </a:cubicBezTo>
                  <a:lnTo>
                    <a:pt x="10500477" y="906715"/>
                  </a:lnTo>
                  <a:cubicBezTo>
                    <a:pt x="10500477" y="942275"/>
                    <a:pt x="10471266" y="971485"/>
                    <a:pt x="10435706" y="971485"/>
                  </a:cubicBezTo>
                  <a:lnTo>
                    <a:pt x="124460" y="971485"/>
                  </a:lnTo>
                  <a:cubicBezTo>
                    <a:pt x="88900" y="971485"/>
                    <a:pt x="59690" y="942275"/>
                    <a:pt x="59690" y="906715"/>
                  </a:cubicBezTo>
                  <a:lnTo>
                    <a:pt x="59690" y="124460"/>
                  </a:lnTo>
                  <a:cubicBezTo>
                    <a:pt x="59690" y="88900"/>
                    <a:pt x="88900" y="59690"/>
                    <a:pt x="124460" y="59690"/>
                  </a:cubicBezTo>
                  <a:lnTo>
                    <a:pt x="10435706" y="59690"/>
                  </a:lnTo>
                  <a:moveTo>
                    <a:pt x="10435706" y="0"/>
                  </a:moveTo>
                  <a:lnTo>
                    <a:pt x="124460" y="0"/>
                  </a:lnTo>
                  <a:cubicBezTo>
                    <a:pt x="55880" y="0"/>
                    <a:pt x="0" y="55880"/>
                    <a:pt x="0" y="124460"/>
                  </a:cubicBezTo>
                  <a:lnTo>
                    <a:pt x="0" y="906715"/>
                  </a:lnTo>
                  <a:cubicBezTo>
                    <a:pt x="0" y="975295"/>
                    <a:pt x="55880" y="1031175"/>
                    <a:pt x="124460" y="1031175"/>
                  </a:cubicBezTo>
                  <a:lnTo>
                    <a:pt x="10435706" y="1031175"/>
                  </a:lnTo>
                  <a:cubicBezTo>
                    <a:pt x="10504287" y="1031175"/>
                    <a:pt x="10560167" y="975295"/>
                    <a:pt x="10560167" y="906715"/>
                  </a:cubicBezTo>
                  <a:lnTo>
                    <a:pt x="10560167" y="124460"/>
                  </a:lnTo>
                  <a:cubicBezTo>
                    <a:pt x="10560167" y="55880"/>
                    <a:pt x="10504287" y="0"/>
                    <a:pt x="10435706" y="0"/>
                  </a:cubicBezTo>
                  <a:close/>
                </a:path>
              </a:pathLst>
            </a:custGeom>
            <a:solidFill>
              <a:srgbClr val="B2935B"/>
            </a:solidFill>
          </p:spPr>
        </p:sp>
      </p:grpSp>
      <p:sp>
        <p:nvSpPr>
          <p:cNvPr id="5" name="TextBox 5"/>
          <p:cNvSpPr txBox="1"/>
          <p:nvPr/>
        </p:nvSpPr>
        <p:spPr>
          <a:xfrm>
            <a:off x="4893203" y="8975235"/>
            <a:ext cx="9081592" cy="630872"/>
          </a:xfrm>
          <a:prstGeom prst="rect">
            <a:avLst/>
          </a:prstGeom>
        </p:spPr>
        <p:txBody>
          <a:bodyPr lIns="0" tIns="0" rIns="0" bIns="0" rtlCol="0" anchor="t">
            <a:spAutoFit/>
          </a:bodyPr>
          <a:lstStyle/>
          <a:p>
            <a:pPr algn="ctr">
              <a:lnSpc>
                <a:spcPts val="5127"/>
              </a:lnSpc>
            </a:pPr>
            <a:r>
              <a:rPr lang="en-US" sz="3662" spc="549">
                <a:solidFill>
                  <a:srgbClr val="B2935B"/>
                </a:solidFill>
                <a:latin typeface="Bebas Neue"/>
              </a:rPr>
              <a:t>Lesson 2: Faith in Action Endures Trials</a:t>
            </a:r>
          </a:p>
        </p:txBody>
      </p:sp>
      <p:sp>
        <p:nvSpPr>
          <p:cNvPr id="6" name="TextBox 6"/>
          <p:cNvSpPr txBox="1"/>
          <p:nvPr/>
        </p:nvSpPr>
        <p:spPr>
          <a:xfrm>
            <a:off x="1028700" y="952500"/>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7" name="Group 7"/>
          <p:cNvGrpSpPr/>
          <p:nvPr/>
        </p:nvGrpSpPr>
        <p:grpSpPr>
          <a:xfrm>
            <a:off x="4359326" y="1950650"/>
            <a:ext cx="9550297" cy="6693345"/>
            <a:chOff x="0" y="0"/>
            <a:chExt cx="12733729" cy="8924460"/>
          </a:xfrm>
        </p:grpSpPr>
        <p:pic>
          <p:nvPicPr>
            <p:cNvPr id="8" name="Picture 8"/>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9" name="TextBox 9"/>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10" name="TextBox 10"/>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1356619"/>
            <a:ext cx="16230600" cy="1988185"/>
          </a:xfrm>
          <a:prstGeom prst="rect">
            <a:avLst/>
          </a:prstGeom>
        </p:spPr>
        <p:txBody>
          <a:bodyPr lIns="0" tIns="0" rIns="0" bIns="0" rtlCol="0" anchor="t">
            <a:spAutoFit/>
          </a:bodyPr>
          <a:lstStyle/>
          <a:p>
            <a:pPr marL="0" lvl="0" indent="0" algn="ctr">
              <a:lnSpc>
                <a:spcPts val="7520"/>
              </a:lnSpc>
            </a:pPr>
            <a:r>
              <a:rPr lang="en-US" sz="8000">
                <a:solidFill>
                  <a:srgbClr val="B2935B"/>
                </a:solidFill>
                <a:latin typeface="Glacial Indifference Bold"/>
              </a:rPr>
              <a:t>"The testing of our faith produces perfection..."</a:t>
            </a:r>
          </a:p>
        </p:txBody>
      </p:sp>
      <p:sp>
        <p:nvSpPr>
          <p:cNvPr id="3" name="TextBox 3"/>
          <p:cNvSpPr txBox="1"/>
          <p:nvPr/>
        </p:nvSpPr>
        <p:spPr>
          <a:xfrm>
            <a:off x="1028700" y="4518915"/>
            <a:ext cx="15288332" cy="5410200"/>
          </a:xfrm>
          <a:prstGeom prst="rect">
            <a:avLst/>
          </a:prstGeom>
        </p:spPr>
        <p:txBody>
          <a:bodyPr lIns="0" tIns="0" rIns="0" bIns="0" rtlCol="0" anchor="t">
            <a:spAutoFit/>
          </a:bodyPr>
          <a:lstStyle/>
          <a:p>
            <a:pPr marL="962544" lvl="1" indent="-481272">
              <a:lnSpc>
                <a:spcPts val="5349"/>
              </a:lnSpc>
              <a:buFont typeface="Arial"/>
              <a:buChar char="•"/>
            </a:pPr>
            <a:r>
              <a:rPr lang="en-US" sz="4458" dirty="0">
                <a:solidFill>
                  <a:srgbClr val="563A3A"/>
                </a:solidFill>
                <a:latin typeface="Glacial Indifference"/>
              </a:rPr>
              <a:t>The Greek word </a:t>
            </a:r>
            <a:r>
              <a:rPr lang="en-US" sz="4458" i="1" dirty="0" err="1">
                <a:solidFill>
                  <a:srgbClr val="563A3A"/>
                </a:solidFill>
                <a:latin typeface="Glacial Indifference"/>
              </a:rPr>
              <a:t>telion</a:t>
            </a:r>
            <a:r>
              <a:rPr lang="en-US" sz="4458" dirty="0">
                <a:solidFill>
                  <a:srgbClr val="563A3A"/>
                </a:solidFill>
                <a:latin typeface="Glacial Indifference"/>
              </a:rPr>
              <a:t> (perfect) is an important theme throughout this epistle. </a:t>
            </a:r>
            <a:r>
              <a:rPr lang="en-US" sz="4458" dirty="0">
                <a:solidFill>
                  <a:srgbClr val="563A3A"/>
                </a:solidFill>
                <a:latin typeface="Glacial Indifference Bold"/>
              </a:rPr>
              <a:t>1:4, 1:17, 1:25, 2:8, 2:22, 3:2, 5:11</a:t>
            </a:r>
          </a:p>
          <a:p>
            <a:pPr marL="962544" lvl="1" indent="-481272">
              <a:lnSpc>
                <a:spcPts val="5349"/>
              </a:lnSpc>
              <a:buFont typeface="Arial"/>
              <a:buChar char="•"/>
            </a:pPr>
            <a:r>
              <a:rPr lang="en-US" sz="4458" dirty="0" err="1">
                <a:solidFill>
                  <a:srgbClr val="563A3A"/>
                </a:solidFill>
                <a:latin typeface="Glacial Indifference Italics"/>
              </a:rPr>
              <a:t>Telion</a:t>
            </a:r>
            <a:r>
              <a:rPr lang="en-US" sz="4458" dirty="0">
                <a:solidFill>
                  <a:srgbClr val="563A3A"/>
                </a:solidFill>
                <a:latin typeface="Glacial Indifference"/>
              </a:rPr>
              <a:t> can be translated as perfect, complete, mature, fulfilled, end.</a:t>
            </a:r>
          </a:p>
          <a:p>
            <a:pPr marL="962544" lvl="1" indent="-481272">
              <a:lnSpc>
                <a:spcPts val="5349"/>
              </a:lnSpc>
              <a:buFont typeface="Arial"/>
              <a:buChar char="•"/>
            </a:pPr>
            <a:r>
              <a:rPr lang="en-US" sz="4458" b="1" dirty="0">
                <a:solidFill>
                  <a:srgbClr val="563A3A"/>
                </a:solidFill>
                <a:latin typeface="Glacial Indifference"/>
              </a:rPr>
              <a:t>James 1:3-4 </a:t>
            </a:r>
            <a:r>
              <a:rPr lang="en-US" sz="4458" dirty="0">
                <a:solidFill>
                  <a:srgbClr val="563A3A"/>
                </a:solidFill>
                <a:latin typeface="Glacial Indifference"/>
              </a:rPr>
              <a:t>are significant verses in knowing the reasons for trials.</a:t>
            </a:r>
          </a:p>
          <a:p>
            <a:pPr marL="962544" lvl="1" indent="-481272">
              <a:lnSpc>
                <a:spcPts val="5349"/>
              </a:lnSpc>
              <a:buFont typeface="Arial"/>
              <a:buChar char="•"/>
            </a:pPr>
            <a:r>
              <a:rPr lang="en-US" sz="4458" dirty="0">
                <a:solidFill>
                  <a:srgbClr val="563A3A"/>
                </a:solidFill>
                <a:latin typeface="Glacial Indifference"/>
              </a:rPr>
              <a:t>Paul’s statement in </a:t>
            </a:r>
            <a:r>
              <a:rPr lang="en-US" sz="4458" b="1" dirty="0">
                <a:solidFill>
                  <a:srgbClr val="563A3A"/>
                </a:solidFill>
                <a:latin typeface="Glacial Indifference"/>
              </a:rPr>
              <a:t>Colossians 1:28-29 </a:t>
            </a:r>
            <a:r>
              <a:rPr lang="en-US" sz="4458" dirty="0">
                <a:solidFill>
                  <a:srgbClr val="563A3A"/>
                </a:solidFill>
                <a:latin typeface="Glacial Indifference"/>
              </a:rPr>
              <a:t>expresses this same sentiment.</a:t>
            </a:r>
          </a:p>
        </p:txBody>
      </p:sp>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5" name="AutoShape 5"/>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6" name="TextBox 6"/>
          <p:cNvSpPr txBox="1"/>
          <p:nvPr/>
        </p:nvSpPr>
        <p:spPr>
          <a:xfrm>
            <a:off x="1028700" y="3191812"/>
            <a:ext cx="16230600" cy="1055903"/>
          </a:xfrm>
          <a:prstGeom prst="rect">
            <a:avLst/>
          </a:prstGeom>
        </p:spPr>
        <p:txBody>
          <a:bodyPr lIns="0" tIns="0" rIns="0" bIns="0" rtlCol="0" anchor="t">
            <a:spAutoFit/>
          </a:bodyPr>
          <a:lstStyle/>
          <a:p>
            <a:pPr algn="l">
              <a:lnSpc>
                <a:spcPts val="9214"/>
              </a:lnSpc>
            </a:pPr>
            <a:r>
              <a:rPr lang="en-US" sz="4607">
                <a:solidFill>
                  <a:srgbClr val="563A3A"/>
                </a:solidFill>
                <a:latin typeface="Glacial Indifference"/>
              </a:rPr>
              <a:t>Consider the message of perfect throughout the book of James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4099874"/>
            <a:ext cx="16230600" cy="3939439"/>
          </a:xfrm>
          <a:prstGeom prst="rect">
            <a:avLst/>
          </a:prstGeom>
        </p:spPr>
        <p:txBody>
          <a:bodyPr lIns="0" tIns="0" rIns="0" bIns="0" rtlCol="0" anchor="t">
            <a:spAutoFit/>
          </a:bodyPr>
          <a:lstStyle/>
          <a:p>
            <a:pPr marL="1081065" lvl="1" indent="-540532">
              <a:lnSpc>
                <a:spcPts val="10014"/>
              </a:lnSpc>
              <a:buFont typeface="Arial"/>
              <a:buChar char="•"/>
            </a:pPr>
            <a:r>
              <a:rPr lang="en-US" sz="5007">
                <a:solidFill>
                  <a:srgbClr val="563A3A"/>
                </a:solidFill>
                <a:latin typeface="Glacial Indifference"/>
              </a:rPr>
              <a:t>God is happy to give us wisdom</a:t>
            </a:r>
          </a:p>
          <a:p>
            <a:pPr marL="1081065" lvl="1" indent="-540532">
              <a:lnSpc>
                <a:spcPts val="6008"/>
              </a:lnSpc>
              <a:buFont typeface="Arial"/>
              <a:buChar char="•"/>
            </a:pPr>
            <a:r>
              <a:rPr lang="en-US" sz="5007">
                <a:solidFill>
                  <a:srgbClr val="563A3A"/>
                </a:solidFill>
                <a:latin typeface="Glacial Indifference"/>
              </a:rPr>
              <a:t>This requested wisdom is what gives insight on how to get through the trials</a:t>
            </a:r>
          </a:p>
          <a:p>
            <a:pPr marL="1081065" lvl="1" indent="-540532" algn="l">
              <a:lnSpc>
                <a:spcPts val="10014"/>
              </a:lnSpc>
              <a:buFont typeface="Arial"/>
              <a:buChar char="•"/>
            </a:pPr>
            <a:r>
              <a:rPr lang="en-US" sz="5007">
                <a:solidFill>
                  <a:srgbClr val="563A3A"/>
                </a:solidFill>
                <a:latin typeface="Glacial Indifference"/>
              </a:rPr>
              <a:t>Godly wisdom is a blessing of being a child of God</a:t>
            </a:r>
          </a:p>
        </p:txBody>
      </p:sp>
      <p:sp>
        <p:nvSpPr>
          <p:cNvPr id="3" name="TextBox 3"/>
          <p:cNvSpPr txBox="1"/>
          <p:nvPr/>
        </p:nvSpPr>
        <p:spPr>
          <a:xfrm>
            <a:off x="1948730" y="1171021"/>
            <a:ext cx="14878376"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God will give us wisdom when we ask</a:t>
            </a:r>
          </a:p>
        </p:txBody>
      </p:sp>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5" name="AutoShape 5"/>
          <p:cNvSpPr/>
          <p:nvPr/>
        </p:nvSpPr>
        <p:spPr>
          <a:xfrm>
            <a:off x="-143307" y="741580"/>
            <a:ext cx="6492240" cy="0"/>
          </a:xfrm>
          <a:prstGeom prst="line">
            <a:avLst/>
          </a:prstGeom>
          <a:ln w="38100" cap="flat">
            <a:solidFill>
              <a:srgbClr val="B2935B"/>
            </a:solidFill>
            <a:prstDash val="solid"/>
            <a:headEnd type="none" w="sm" len="sm"/>
            <a:tailEnd type="none" w="sm" len="sm"/>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Blessed are they who persevere and pass the test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28700" y="4133296"/>
            <a:ext cx="16230600" cy="663854"/>
          </a:xfrm>
          <a:prstGeom prst="rect">
            <a:avLst/>
          </a:prstGeom>
        </p:spPr>
        <p:txBody>
          <a:bodyPr lIns="0" tIns="0" rIns="0" bIns="0" rtlCol="0" anchor="t">
            <a:spAutoFit/>
          </a:bodyPr>
          <a:lstStyle/>
          <a:p>
            <a:pPr marL="0" lvl="1" indent="0" algn="l">
              <a:lnSpc>
                <a:spcPts val="4909"/>
              </a:lnSpc>
            </a:pPr>
            <a:r>
              <a:rPr lang="en-US" sz="5009">
                <a:solidFill>
                  <a:srgbClr val="563A3A"/>
                </a:solidFill>
                <a:latin typeface="Glacial Indifference"/>
              </a:rPr>
              <a:t>An echo of the Beatitudes</a:t>
            </a:r>
          </a:p>
        </p:txBody>
      </p:sp>
      <p:sp>
        <p:nvSpPr>
          <p:cNvPr id="6" name="TextBox 6"/>
          <p:cNvSpPr txBox="1"/>
          <p:nvPr/>
        </p:nvSpPr>
        <p:spPr>
          <a:xfrm>
            <a:off x="1028700" y="5197200"/>
            <a:ext cx="16230600" cy="3718967"/>
          </a:xfrm>
          <a:prstGeom prst="rect">
            <a:avLst/>
          </a:prstGeom>
        </p:spPr>
        <p:txBody>
          <a:bodyPr lIns="0" tIns="0" rIns="0" bIns="0" rtlCol="0" anchor="t">
            <a:spAutoFit/>
          </a:bodyPr>
          <a:lstStyle/>
          <a:p>
            <a:pPr marL="1044951" lvl="1" indent="-522475">
              <a:lnSpc>
                <a:spcPts val="5807"/>
              </a:lnSpc>
              <a:buFont typeface="Arial"/>
              <a:buChar char="•"/>
            </a:pPr>
            <a:r>
              <a:rPr lang="en-US" sz="4839" dirty="0">
                <a:solidFill>
                  <a:srgbClr val="563A3A"/>
                </a:solidFill>
                <a:latin typeface="Glacial Indifference"/>
              </a:rPr>
              <a:t>Jesus indicates that when persecuted, rejoice, and be glad for your reward in heaven is great.</a:t>
            </a:r>
          </a:p>
          <a:p>
            <a:pPr marL="1044951" lvl="1" indent="-522475">
              <a:lnSpc>
                <a:spcPts val="5807"/>
              </a:lnSpc>
              <a:buFont typeface="Arial"/>
              <a:buChar char="•"/>
            </a:pPr>
            <a:r>
              <a:rPr lang="en-US" sz="4839" dirty="0">
                <a:solidFill>
                  <a:srgbClr val="563A3A"/>
                </a:solidFill>
                <a:latin typeface="Glacial Indifference"/>
              </a:rPr>
              <a:t>James indicates that reward is the crown of life. </a:t>
            </a:r>
          </a:p>
          <a:p>
            <a:pPr marL="1044951" lvl="1" indent="-522475">
              <a:lnSpc>
                <a:spcPts val="5807"/>
              </a:lnSpc>
              <a:buFont typeface="Arial"/>
              <a:buChar char="•"/>
            </a:pPr>
            <a:endParaRPr lang="en-US" sz="4839" dirty="0">
              <a:solidFill>
                <a:srgbClr val="563A3A"/>
              </a:solidFill>
              <a:latin typeface="Glacial Indifference"/>
            </a:endParaRPr>
          </a:p>
          <a:p>
            <a:pPr marL="522476" lvl="1" algn="ctr">
              <a:lnSpc>
                <a:spcPts val="5807"/>
              </a:lnSpc>
            </a:pPr>
            <a:r>
              <a:rPr lang="en-US" sz="4839" dirty="0">
                <a:solidFill>
                  <a:srgbClr val="563A3A"/>
                </a:solidFill>
                <a:latin typeface="Glacial Indifference"/>
              </a:rPr>
              <a:t>What a </a:t>
            </a:r>
            <a:r>
              <a:rPr lang="en-US" sz="4839" i="1" dirty="0">
                <a:solidFill>
                  <a:srgbClr val="563A3A"/>
                </a:solidFill>
                <a:latin typeface="Glacial Indifference"/>
              </a:rPr>
              <a:t>Just Do It </a:t>
            </a:r>
            <a:r>
              <a:rPr lang="en-US" sz="4839" dirty="0">
                <a:solidFill>
                  <a:srgbClr val="563A3A"/>
                </a:solidFill>
                <a:latin typeface="Glacial Indifference"/>
              </a:rPr>
              <a:t>type of victory!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24574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Blessed are they who persevere and pass the test</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28700" y="4615603"/>
            <a:ext cx="16553710" cy="4410075"/>
          </a:xfrm>
          <a:prstGeom prst="rect">
            <a:avLst/>
          </a:prstGeom>
        </p:spPr>
        <p:txBody>
          <a:bodyPr lIns="0" tIns="0" rIns="0" bIns="0" rtlCol="0" anchor="t">
            <a:spAutoFit/>
          </a:bodyPr>
          <a:lstStyle/>
          <a:p>
            <a:pPr marL="1044951" lvl="1" indent="-522475">
              <a:lnSpc>
                <a:spcPts val="5807"/>
              </a:lnSpc>
              <a:buFont typeface="Arial"/>
              <a:buChar char="•"/>
            </a:pPr>
            <a:r>
              <a:rPr lang="en-US" sz="4839">
                <a:solidFill>
                  <a:srgbClr val="563A3A"/>
                </a:solidFill>
                <a:latin typeface="Glacial Indifference"/>
              </a:rPr>
              <a:t>The idea of “forged in fire” is used in this verse as those who have been approved {</a:t>
            </a:r>
            <a:r>
              <a:rPr lang="en-US" sz="4839">
                <a:solidFill>
                  <a:srgbClr val="563A3A"/>
                </a:solidFill>
                <a:latin typeface="Glacial Indifference Italics"/>
              </a:rPr>
              <a:t>dokimion</a:t>
            </a:r>
            <a:r>
              <a:rPr lang="en-US" sz="4839">
                <a:solidFill>
                  <a:srgbClr val="563A3A"/>
                </a:solidFill>
                <a:latin typeface="Glacial Indifference"/>
              </a:rPr>
              <a:t>} which means "passed the test".</a:t>
            </a:r>
          </a:p>
          <a:p>
            <a:pPr marL="1044951" lvl="1" indent="-522475">
              <a:lnSpc>
                <a:spcPts val="5807"/>
              </a:lnSpc>
              <a:buFont typeface="Arial"/>
              <a:buChar char="•"/>
            </a:pPr>
            <a:r>
              <a:rPr lang="en-US" sz="4839">
                <a:solidFill>
                  <a:srgbClr val="563A3A"/>
                </a:solidFill>
                <a:latin typeface="Glacial Indifference Bold"/>
              </a:rPr>
              <a:t>James 1:10-11</a:t>
            </a:r>
            <a:r>
              <a:rPr lang="en-US" sz="4839">
                <a:solidFill>
                  <a:srgbClr val="563A3A"/>
                </a:solidFill>
                <a:latin typeface="Glacial Indifference"/>
              </a:rPr>
              <a:t> suggests that many of the rich may not pass the test of being forged in the fire. A literal reading of a "scorching wind" means "burning heat".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0" y="3021867"/>
            <a:ext cx="18288000" cy="5627116"/>
          </a:xfrm>
          <a:prstGeom prst="rect">
            <a:avLst/>
          </a:prstGeom>
        </p:spPr>
        <p:txBody>
          <a:bodyPr lIns="0" tIns="0" rIns="0" bIns="0" rtlCol="0" anchor="t">
            <a:spAutoFit/>
          </a:bodyPr>
          <a:lstStyle/>
          <a:p>
            <a:pPr marL="1185546" lvl="1" indent="-742950">
              <a:lnSpc>
                <a:spcPts val="6437"/>
              </a:lnSpc>
              <a:buFont typeface="+mj-lt"/>
              <a:buAutoNum type="arabicPeriod"/>
            </a:pPr>
            <a:r>
              <a:rPr lang="en-US" sz="4100" dirty="0">
                <a:solidFill>
                  <a:srgbClr val="563A3A"/>
                </a:solidFill>
                <a:latin typeface="Glacial Indifference"/>
              </a:rPr>
              <a:t>How does “counting it all joy” in trials differ from the world’s reaction? Is the way one responds during storms even noticed?</a:t>
            </a:r>
          </a:p>
          <a:p>
            <a:pPr marL="1185546" lvl="1" indent="-742950">
              <a:lnSpc>
                <a:spcPts val="6437"/>
              </a:lnSpc>
              <a:buFont typeface="+mj-lt"/>
              <a:buAutoNum type="arabicPeriod"/>
            </a:pPr>
            <a:r>
              <a:rPr lang="en-US" sz="4100" dirty="0">
                <a:solidFill>
                  <a:srgbClr val="563A3A"/>
                </a:solidFill>
                <a:latin typeface="Glacial Indifference"/>
              </a:rPr>
              <a:t>What is God’s goal for us as Christians?</a:t>
            </a:r>
          </a:p>
          <a:p>
            <a:pPr marL="1185546" lvl="1" indent="-742950">
              <a:lnSpc>
                <a:spcPts val="6437"/>
              </a:lnSpc>
              <a:buFont typeface="+mj-lt"/>
              <a:buAutoNum type="arabicPeriod"/>
            </a:pPr>
            <a:r>
              <a:rPr lang="en-US" sz="4100" dirty="0">
                <a:solidFill>
                  <a:srgbClr val="563A3A"/>
                </a:solidFill>
                <a:latin typeface="Glacial Indifference"/>
              </a:rPr>
              <a:t>What definition would you use for perfect in accordance with the book of James?</a:t>
            </a:r>
          </a:p>
          <a:p>
            <a:pPr marL="1185546" lvl="1" indent="-742950">
              <a:lnSpc>
                <a:spcPts val="6437"/>
              </a:lnSpc>
              <a:buFont typeface="+mj-lt"/>
              <a:buAutoNum type="arabicPeriod"/>
            </a:pPr>
            <a:r>
              <a:rPr lang="en-US" sz="4100" dirty="0">
                <a:solidFill>
                  <a:srgbClr val="563A3A"/>
                </a:solidFill>
                <a:latin typeface="Glacial Indifference"/>
              </a:rPr>
              <a:t>How does the wisdom given from God look different than the wisdom the world gives?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948730" y="1171021"/>
            <a:ext cx="14878376"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a:rPr>
              <a:t>Discussion Questions</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0" y="3666180"/>
            <a:ext cx="18288000" cy="4007866"/>
          </a:xfrm>
          <a:prstGeom prst="rect">
            <a:avLst/>
          </a:prstGeom>
        </p:spPr>
        <p:txBody>
          <a:bodyPr lIns="0" tIns="0" rIns="0" bIns="0" rtlCol="0" anchor="t">
            <a:spAutoFit/>
          </a:bodyPr>
          <a:lstStyle/>
          <a:p>
            <a:pPr marL="442596" lvl="1">
              <a:lnSpc>
                <a:spcPts val="6437"/>
              </a:lnSpc>
            </a:pPr>
            <a:r>
              <a:rPr lang="en-US" sz="4100" dirty="0">
                <a:solidFill>
                  <a:srgbClr val="563A3A"/>
                </a:solidFill>
                <a:latin typeface="Glacial Indifference"/>
              </a:rPr>
              <a:t>5. According to James 1:6-8, why does doubting hinder God’s answers?</a:t>
            </a:r>
          </a:p>
          <a:p>
            <a:pPr marL="442596" lvl="1">
              <a:lnSpc>
                <a:spcPts val="6437"/>
              </a:lnSpc>
            </a:pPr>
            <a:r>
              <a:rPr lang="en-US" sz="4100" dirty="0">
                <a:solidFill>
                  <a:srgbClr val="563A3A"/>
                </a:solidFill>
                <a:latin typeface="Glacial Indifference"/>
              </a:rPr>
              <a:t>6. How might poverty and wealth act as trials for Christians?</a:t>
            </a:r>
          </a:p>
          <a:p>
            <a:pPr marL="442596" lvl="1">
              <a:lnSpc>
                <a:spcPts val="6437"/>
              </a:lnSpc>
            </a:pPr>
            <a:r>
              <a:rPr lang="en-US" sz="4100" dirty="0">
                <a:solidFill>
                  <a:srgbClr val="563A3A"/>
                </a:solidFill>
                <a:latin typeface="Glacial Indifference"/>
              </a:rPr>
              <a:t>7. Give an example when you have persevered under a trial and came out 	 		 better for it.</a:t>
            </a:r>
          </a:p>
          <a:p>
            <a:pPr marL="442596" lvl="1">
              <a:lnSpc>
                <a:spcPts val="6437"/>
              </a:lnSpc>
            </a:pPr>
            <a:r>
              <a:rPr lang="en-US" sz="4100" dirty="0">
                <a:solidFill>
                  <a:srgbClr val="563A3A"/>
                </a:solidFill>
                <a:latin typeface="Glacial Indifference"/>
              </a:rPr>
              <a:t>8. What is the crown of life?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5437516" y="8352002"/>
            <a:ext cx="8115300" cy="581186"/>
          </a:xfrm>
          <a:prstGeom prst="rect">
            <a:avLst/>
          </a:prstGeom>
        </p:spPr>
        <p:txBody>
          <a:bodyPr lIns="0" tIns="0" rIns="0" bIns="0" rtlCol="0" anchor="t">
            <a:spAutoFit/>
          </a:bodyPr>
          <a:lstStyle/>
          <a:p>
            <a:pPr>
              <a:lnSpc>
                <a:spcPts val="4716"/>
              </a:lnSpc>
            </a:pPr>
            <a:r>
              <a:rPr lang="en-US" sz="3368">
                <a:solidFill>
                  <a:srgbClr val="B2935B"/>
                </a:solidFill>
                <a:latin typeface="Glacial Indifference Bold"/>
              </a:rPr>
              <a:t>Hillcrest Church of Christ | Spring 2023</a:t>
            </a:r>
          </a:p>
        </p:txBody>
      </p:sp>
      <p:grpSp>
        <p:nvGrpSpPr>
          <p:cNvPr id="3" name="Group 3"/>
          <p:cNvGrpSpPr/>
          <p:nvPr/>
        </p:nvGrpSpPr>
        <p:grpSpPr>
          <a:xfrm>
            <a:off x="4368851" y="1734857"/>
            <a:ext cx="9550297" cy="6693345"/>
            <a:chOff x="0" y="0"/>
            <a:chExt cx="12733729" cy="8924460"/>
          </a:xfrm>
        </p:grpSpPr>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8854457" y="2350655"/>
              <a:ext cx="2546421" cy="6346220"/>
            </a:xfrm>
            <a:prstGeom prst="rect">
              <a:avLst/>
            </a:prstGeom>
          </p:spPr>
        </p:pic>
        <p:sp>
          <p:nvSpPr>
            <p:cNvPr id="5" name="TextBox 5"/>
            <p:cNvSpPr txBox="1"/>
            <p:nvPr/>
          </p:nvSpPr>
          <p:spPr>
            <a:xfrm>
              <a:off x="2266258" y="3886098"/>
              <a:ext cx="10467472" cy="2804490"/>
            </a:xfrm>
            <a:prstGeom prst="rect">
              <a:avLst/>
            </a:prstGeom>
          </p:spPr>
          <p:txBody>
            <a:bodyPr lIns="0" tIns="0" rIns="0" bIns="0" rtlCol="0" anchor="t">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id="6" name="TextBox 6"/>
            <p:cNvSpPr txBox="1"/>
            <p:nvPr/>
          </p:nvSpPr>
          <p:spPr>
            <a:xfrm>
              <a:off x="0" y="752475"/>
              <a:ext cx="12421698" cy="3493664"/>
            </a:xfrm>
            <a:prstGeom prst="rect">
              <a:avLst/>
            </a:prstGeom>
          </p:spPr>
          <p:txBody>
            <a:bodyPr lIns="0" tIns="0" rIns="0" bIns="0" rtlCol="0" anchor="t">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46664"/>
          </a:xfrm>
          <a:prstGeom prst="rect">
            <a:avLst/>
          </a:prstGeom>
        </p:spPr>
        <p:txBody>
          <a:bodyPr lIns="0" tIns="0" rIns="0" bIns="0" rtlCol="0" anchor="t">
            <a:spAutoFit/>
          </a:bodyPr>
          <a:lstStyle/>
          <a:p>
            <a:pPr marL="0" lvl="1" indent="0">
              <a:lnSpc>
                <a:spcPts val="7431"/>
              </a:lnSpc>
              <a:spcBef>
                <a:spcPct val="0"/>
              </a:spcBef>
            </a:pPr>
            <a:r>
              <a:rPr lang="en-US" sz="4400" b="0" i="0" u="none" strike="noStrike" dirty="0">
                <a:solidFill>
                  <a:srgbClr val="563A3A"/>
                </a:solidFill>
                <a:effectLst/>
                <a:latin typeface="Glacial Indifference" panose="020B0604020202020204" charset="0"/>
              </a:rPr>
              <a:t>Consider it all joy, my brethren, when you encounter various trials, knowing that the testing of your faith produces endurance. And let endurance have its perfect result, so that you may be perfect and complete, lacking in nothing. But if any of you lacks wisdom, let him ask of God, who gives to all generously and without reproach, and it will be given to him. But he must ask in faith without any doubting, </a:t>
            </a:r>
            <a:endParaRPr lang="en-US" sz="4000" dirty="0">
              <a:solidFill>
                <a:srgbClr val="563A3A"/>
              </a:solidFill>
              <a:latin typeface="Glacial Indifference" panose="020B0604020202020204" charset="0"/>
            </a:endParaRPr>
          </a:p>
        </p:txBody>
      </p:sp>
      <p:sp>
        <p:nvSpPr>
          <p:cNvPr id="8" name="TextBox 8"/>
          <p:cNvSpPr txBox="1"/>
          <p:nvPr/>
        </p:nvSpPr>
        <p:spPr>
          <a:xfrm>
            <a:off x="649656" y="8952125"/>
            <a:ext cx="4670465"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1:2-12</a:t>
            </a:r>
          </a:p>
        </p:txBody>
      </p:sp>
      <p:pic>
        <p:nvPicPr>
          <p:cNvPr id="9" name="Picture 9"/>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6546664"/>
          </a:xfrm>
          <a:prstGeom prst="rect">
            <a:avLst/>
          </a:prstGeom>
        </p:spPr>
        <p:txBody>
          <a:bodyPr lIns="0" tIns="0" rIns="0" bIns="0" rtlCol="0" anchor="t">
            <a:spAutoFit/>
          </a:bodyPr>
          <a:lstStyle/>
          <a:p>
            <a:pPr marL="0" lvl="1" indent="0">
              <a:lnSpc>
                <a:spcPts val="7431"/>
              </a:lnSpc>
              <a:spcBef>
                <a:spcPct val="0"/>
              </a:spcBef>
            </a:pPr>
            <a:r>
              <a:rPr lang="en-US" sz="4400" b="0" i="0" u="none" strike="noStrike" dirty="0">
                <a:solidFill>
                  <a:srgbClr val="563A3A"/>
                </a:solidFill>
                <a:effectLst/>
                <a:latin typeface="Glacial Indifference" panose="020B0604020202020204" charset="0"/>
              </a:rPr>
              <a:t>for the one who doubts is like the surf of the sea, driven and tossed by the wind. For that man ought not to expect that he will receive anything from the Lord, being a double-minded man, unstable in all his ways. But the brother of humble circumstances is to glory in his high position; and the rich man is to glory in his humiliation, because like flowering grass he will pass away. </a:t>
            </a:r>
            <a:endParaRPr lang="en-US" sz="4400" dirty="0">
              <a:solidFill>
                <a:srgbClr val="563A3A"/>
              </a:solidFill>
              <a:latin typeface="Glacial Indifference" panose="020B0604020202020204" charset="0"/>
            </a:endParaRPr>
          </a:p>
        </p:txBody>
      </p:sp>
      <p:sp>
        <p:nvSpPr>
          <p:cNvPr id="8" name="TextBox 8"/>
          <p:cNvSpPr txBox="1"/>
          <p:nvPr/>
        </p:nvSpPr>
        <p:spPr>
          <a:xfrm>
            <a:off x="649656" y="8952125"/>
            <a:ext cx="4670465"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1:2-12</a:t>
            </a:r>
          </a:p>
        </p:txBody>
      </p:sp>
      <p:pic>
        <p:nvPicPr>
          <p:cNvPr id="9" name="Picture 9"/>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9656" y="1325350"/>
            <a:ext cx="16988687" cy="7750599"/>
          </a:xfrm>
          <a:prstGeom prst="rect">
            <a:avLst/>
          </a:prstGeom>
        </p:spPr>
      </p:pic>
      <p:grpSp>
        <p:nvGrpSpPr>
          <p:cNvPr id="3" name="Group 3"/>
          <p:cNvGrpSpPr/>
          <p:nvPr/>
        </p:nvGrpSpPr>
        <p:grpSpPr>
          <a:xfrm>
            <a:off x="5165496" y="706225"/>
            <a:ext cx="7837169" cy="1454211"/>
            <a:chOff x="0" y="0"/>
            <a:chExt cx="2064110" cy="383002"/>
          </a:xfrm>
        </p:grpSpPr>
        <p:sp>
          <p:nvSpPr>
            <p:cNvPr id="4" name="Freeform 4"/>
            <p:cNvSpPr/>
            <p:nvPr/>
          </p:nvSpPr>
          <p:spPr>
            <a:xfrm>
              <a:off x="0" y="0"/>
              <a:ext cx="2064110" cy="383002"/>
            </a:xfrm>
            <a:custGeom>
              <a:avLst/>
              <a:gdLst/>
              <a:ahLst/>
              <a:cxnLst/>
              <a:rect l="l" t="t" r="r" b="b"/>
              <a:pathLst>
                <a:path w="2064110" h="383002">
                  <a:moveTo>
                    <a:pt x="0" y="0"/>
                  </a:moveTo>
                  <a:lnTo>
                    <a:pt x="2064110" y="0"/>
                  </a:lnTo>
                  <a:lnTo>
                    <a:pt x="2064110" y="383002"/>
                  </a:lnTo>
                  <a:lnTo>
                    <a:pt x="0" y="383002"/>
                  </a:lnTo>
                  <a:close/>
                </a:path>
              </a:pathLst>
            </a:custGeom>
            <a:solidFill>
              <a:srgbClr val="FBF3E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3712371" y="696700"/>
            <a:ext cx="10863257" cy="1238250"/>
          </a:xfrm>
          <a:prstGeom prst="rect">
            <a:avLst/>
          </a:prstGeom>
        </p:spPr>
        <p:txBody>
          <a:bodyPr lIns="0" tIns="0" rIns="0" bIns="0" rtlCol="0" anchor="t">
            <a:spAutoFit/>
          </a:bodyPr>
          <a:lstStyle/>
          <a:p>
            <a:pPr marL="0" lvl="0" indent="0" algn="ctr">
              <a:lnSpc>
                <a:spcPts val="9600"/>
              </a:lnSpc>
              <a:spcBef>
                <a:spcPct val="0"/>
              </a:spcBef>
            </a:pPr>
            <a:r>
              <a:rPr lang="en-US" sz="8000">
                <a:solidFill>
                  <a:srgbClr val="B2935B"/>
                </a:solidFill>
                <a:latin typeface="Glacial Indifference Bold"/>
              </a:rPr>
              <a:t>James in a Box</a:t>
            </a:r>
          </a:p>
        </p:txBody>
      </p:sp>
      <p:sp>
        <p:nvSpPr>
          <p:cNvPr id="7" name="TextBox 7"/>
          <p:cNvSpPr txBox="1"/>
          <p:nvPr/>
        </p:nvSpPr>
        <p:spPr>
          <a:xfrm>
            <a:off x="1488698" y="1979461"/>
            <a:ext cx="15310604" cy="5617243"/>
          </a:xfrm>
          <a:prstGeom prst="rect">
            <a:avLst/>
          </a:prstGeom>
        </p:spPr>
        <p:txBody>
          <a:bodyPr lIns="0" tIns="0" rIns="0" bIns="0" rtlCol="0" anchor="t">
            <a:spAutoFit/>
          </a:bodyPr>
          <a:lstStyle/>
          <a:p>
            <a:pPr marL="0" lvl="1" indent="0">
              <a:lnSpc>
                <a:spcPts val="7431"/>
              </a:lnSpc>
              <a:spcBef>
                <a:spcPct val="0"/>
              </a:spcBef>
            </a:pPr>
            <a:r>
              <a:rPr lang="en-US" sz="4400" b="0" i="0" u="none" strike="noStrike" dirty="0">
                <a:solidFill>
                  <a:srgbClr val="563A3A"/>
                </a:solidFill>
                <a:effectLst/>
                <a:latin typeface="Glacial Indifference" panose="020B0604020202020204" charset="0"/>
              </a:rPr>
              <a:t>For the sun rises with a scorching wind and withers the grass; and its flower falls off and the beauty of its appearance is destroyed; so too the rich man in the midst of his pursuits will fade away. Blessed is a man who perseveres under trial; for once he has been approved, he will receive the crown of life which the Lord has promised to those who love Him.</a:t>
            </a:r>
            <a:endParaRPr lang="en-US" sz="4400" dirty="0">
              <a:solidFill>
                <a:srgbClr val="563A3A"/>
              </a:solidFill>
              <a:latin typeface="Glacial Indifference" panose="020B0604020202020204" charset="0"/>
            </a:endParaRPr>
          </a:p>
        </p:txBody>
      </p:sp>
      <p:sp>
        <p:nvSpPr>
          <p:cNvPr id="8" name="TextBox 8"/>
          <p:cNvSpPr txBox="1"/>
          <p:nvPr/>
        </p:nvSpPr>
        <p:spPr>
          <a:xfrm>
            <a:off x="649656" y="8952125"/>
            <a:ext cx="4670465" cy="1102979"/>
          </a:xfrm>
          <a:prstGeom prst="rect">
            <a:avLst/>
          </a:prstGeom>
        </p:spPr>
        <p:txBody>
          <a:bodyPr lIns="0" tIns="0" rIns="0" bIns="0" rtlCol="0" anchor="t">
            <a:spAutoFit/>
          </a:bodyPr>
          <a:lstStyle/>
          <a:p>
            <a:pPr algn="ctr">
              <a:lnSpc>
                <a:spcPts val="9030"/>
              </a:lnSpc>
              <a:spcBef>
                <a:spcPct val="0"/>
              </a:spcBef>
            </a:pPr>
            <a:r>
              <a:rPr lang="en-US" sz="6450">
                <a:solidFill>
                  <a:srgbClr val="B2935B"/>
                </a:solidFill>
                <a:latin typeface="Glacial Indifference Bold"/>
              </a:rPr>
              <a:t>JAMES 1:2-12</a:t>
            </a:r>
          </a:p>
        </p:txBody>
      </p:sp>
      <p:pic>
        <p:nvPicPr>
          <p:cNvPr id="9" name="Picture 9"/>
          <p:cNvPicPr>
            <a:picLocks noChangeAspect="1"/>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67857">
            <a:off x="16666160" y="7780069"/>
            <a:ext cx="1186280" cy="29564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1009650"/>
            <a:ext cx="16230600" cy="2457450"/>
          </a:xfrm>
          <a:prstGeom prst="rect">
            <a:avLst/>
          </a:prstGeom>
        </p:spPr>
        <p:txBody>
          <a:bodyPr lIns="0" tIns="0" rIns="0" bIns="0" rtlCol="0" anchor="t">
            <a:spAutoFit/>
          </a:bodyPr>
          <a:lstStyle/>
          <a:p>
            <a:pPr marL="0" lvl="0" indent="0" algn="ctr">
              <a:lnSpc>
                <a:spcPts val="9600"/>
              </a:lnSpc>
              <a:spcBef>
                <a:spcPct val="0"/>
              </a:spcBef>
            </a:pPr>
            <a:r>
              <a:rPr lang="en-US" sz="8000" dirty="0">
                <a:solidFill>
                  <a:srgbClr val="B2935B"/>
                </a:solidFill>
                <a:latin typeface="Glacial Indifference Bold"/>
              </a:rPr>
              <a:t>"Count it all JOY when you go through trials..."</a:t>
            </a:r>
          </a:p>
        </p:txBody>
      </p:sp>
      <p:sp>
        <p:nvSpPr>
          <p:cNvPr id="3" name="TextBox 3"/>
          <p:cNvSpPr txBox="1"/>
          <p:nvPr/>
        </p:nvSpPr>
        <p:spPr>
          <a:xfrm>
            <a:off x="609600" y="3839964"/>
            <a:ext cx="16230600" cy="5437386"/>
          </a:xfrm>
          <a:prstGeom prst="rect">
            <a:avLst/>
          </a:prstGeom>
        </p:spPr>
        <p:txBody>
          <a:bodyPr lIns="0" tIns="0" rIns="0" bIns="0" rtlCol="0" anchor="t">
            <a:spAutoFit/>
          </a:bodyPr>
          <a:lstStyle/>
          <a:p>
            <a:pPr marL="962544" lvl="1" indent="-481272">
              <a:lnSpc>
                <a:spcPts val="5349"/>
              </a:lnSpc>
              <a:buFont typeface="Arial"/>
              <a:buChar char="•"/>
            </a:pPr>
            <a:r>
              <a:rPr lang="en-US" sz="4400" dirty="0">
                <a:solidFill>
                  <a:srgbClr val="563A3A"/>
                </a:solidFill>
                <a:latin typeface="Glacial Indifference"/>
              </a:rPr>
              <a:t>Count/Consider is an accounting term similar to the scripture: “</a:t>
            </a:r>
            <a:r>
              <a:rPr lang="en-US" sz="4400" i="1" dirty="0">
                <a:solidFill>
                  <a:srgbClr val="563A3A"/>
                </a:solidFill>
                <a:latin typeface="Glacial Indifference"/>
              </a:rPr>
              <a:t>Abraham believed God and it was counted to him as righteousness.” (Romans 4:3)</a:t>
            </a:r>
          </a:p>
          <a:p>
            <a:pPr marL="1925088" lvl="2" indent="-641696">
              <a:lnSpc>
                <a:spcPts val="5349"/>
              </a:lnSpc>
              <a:buFont typeface="Arial"/>
              <a:buChar char="⚬"/>
            </a:pPr>
            <a:r>
              <a:rPr lang="en-US" sz="4400" dirty="0">
                <a:solidFill>
                  <a:srgbClr val="563A3A"/>
                </a:solidFill>
                <a:latin typeface="Glacial Indifference"/>
              </a:rPr>
              <a:t>(You) count (consider) it all joy. </a:t>
            </a:r>
          </a:p>
          <a:p>
            <a:pPr marL="1925088" lvl="2" indent="-641696">
              <a:lnSpc>
                <a:spcPts val="5349"/>
              </a:lnSpc>
              <a:buFont typeface="Arial"/>
              <a:buChar char="⚬"/>
            </a:pPr>
            <a:r>
              <a:rPr lang="en-US" sz="4400" dirty="0">
                <a:solidFill>
                  <a:srgbClr val="563A3A"/>
                </a:solidFill>
                <a:latin typeface="Glacial Indifference"/>
              </a:rPr>
              <a:t>James is reminding all Christians to evaluate our reason for joy in all circumstances. </a:t>
            </a:r>
          </a:p>
          <a:p>
            <a:pPr marL="1925088" lvl="2" indent="-641696">
              <a:lnSpc>
                <a:spcPts val="5349"/>
              </a:lnSpc>
              <a:buFont typeface="Arial"/>
              <a:buChar char="⚬"/>
            </a:pPr>
            <a:r>
              <a:rPr lang="en-US" sz="4400" dirty="0">
                <a:solidFill>
                  <a:srgbClr val="563A3A"/>
                </a:solidFill>
                <a:latin typeface="Glacial Indifference"/>
              </a:rPr>
              <a:t>Our Lord Jesus was able to endure the cross for the joy that was set before Him. (Hebrews 12:2)</a:t>
            </a:r>
          </a:p>
        </p:txBody>
      </p:sp>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5" name="AutoShape 5"/>
          <p:cNvSpPr/>
          <p:nvPr/>
        </p:nvSpPr>
        <p:spPr>
          <a:xfrm>
            <a:off x="-143307" y="741580"/>
            <a:ext cx="6492240" cy="0"/>
          </a:xfrm>
          <a:prstGeom prst="line">
            <a:avLst/>
          </a:prstGeom>
          <a:ln w="38100" cap="flat">
            <a:solidFill>
              <a:srgbClr val="B2935B"/>
            </a:solidFill>
            <a:prstDash val="soli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7969309" y="1925948"/>
            <a:ext cx="9457534" cy="973455"/>
          </a:xfrm>
          <a:prstGeom prst="rect">
            <a:avLst/>
          </a:prstGeom>
        </p:spPr>
        <p:txBody>
          <a:bodyPr lIns="0" tIns="0" rIns="0" bIns="0" rtlCol="0" anchor="t">
            <a:spAutoFit/>
          </a:bodyPr>
          <a:lstStyle/>
          <a:p>
            <a:pPr algn="l">
              <a:lnSpc>
                <a:spcPts val="8400"/>
              </a:lnSpc>
            </a:pPr>
            <a:r>
              <a:rPr lang="en-US" sz="4200">
                <a:solidFill>
                  <a:srgbClr val="563A3A"/>
                </a:solidFill>
                <a:latin typeface="Glacial Indifference"/>
              </a:rPr>
              <a:t>It can be an endorsement from God.</a:t>
            </a:r>
          </a:p>
        </p:txBody>
      </p:sp>
      <p:grpSp>
        <p:nvGrpSpPr>
          <p:cNvPr id="3" name="Group 3"/>
          <p:cNvGrpSpPr/>
          <p:nvPr/>
        </p:nvGrpSpPr>
        <p:grpSpPr>
          <a:xfrm>
            <a:off x="6721060" y="2197819"/>
            <a:ext cx="771999" cy="771999"/>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5" name="TextBox 5"/>
          <p:cNvSpPr txBox="1"/>
          <p:nvPr/>
        </p:nvSpPr>
        <p:spPr>
          <a:xfrm>
            <a:off x="6834454" y="2187388"/>
            <a:ext cx="545211" cy="669036"/>
          </a:xfrm>
          <a:prstGeom prst="rect">
            <a:avLst/>
          </a:prstGeom>
        </p:spPr>
        <p:txBody>
          <a:bodyPr lIns="0" tIns="0" rIns="0" bIns="0" rtlCol="0" anchor="t">
            <a:spAutoFit/>
          </a:bodyPr>
          <a:lstStyle/>
          <a:p>
            <a:pPr algn="ctr">
              <a:lnSpc>
                <a:spcPts val="5652"/>
              </a:lnSpc>
            </a:pPr>
            <a:r>
              <a:rPr lang="en-US" sz="3600">
                <a:solidFill>
                  <a:srgbClr val="FBF3E4"/>
                </a:solidFill>
                <a:latin typeface="Glacial Indifference Bold"/>
              </a:rPr>
              <a:t>1</a:t>
            </a:r>
          </a:p>
        </p:txBody>
      </p:sp>
      <p:sp>
        <p:nvSpPr>
          <p:cNvPr id="6" name="TextBox 6"/>
          <p:cNvSpPr txBox="1"/>
          <p:nvPr/>
        </p:nvSpPr>
        <p:spPr>
          <a:xfrm>
            <a:off x="7969309" y="3208017"/>
            <a:ext cx="7322748" cy="973455"/>
          </a:xfrm>
          <a:prstGeom prst="rect">
            <a:avLst/>
          </a:prstGeom>
        </p:spPr>
        <p:txBody>
          <a:bodyPr lIns="0" tIns="0" rIns="0" bIns="0" rtlCol="0" anchor="t">
            <a:spAutoFit/>
          </a:bodyPr>
          <a:lstStyle/>
          <a:p>
            <a:pPr marL="0" lvl="1" indent="0" algn="l">
              <a:lnSpc>
                <a:spcPts val="8400"/>
              </a:lnSpc>
              <a:spcBef>
                <a:spcPct val="0"/>
              </a:spcBef>
            </a:pPr>
            <a:r>
              <a:rPr lang="en-US" sz="4200">
                <a:solidFill>
                  <a:srgbClr val="563A3A"/>
                </a:solidFill>
                <a:latin typeface="Glacial Indifference"/>
              </a:rPr>
              <a:t>It can bring us closer to God.</a:t>
            </a:r>
          </a:p>
        </p:txBody>
      </p:sp>
      <p:grpSp>
        <p:nvGrpSpPr>
          <p:cNvPr id="7" name="Group 7"/>
          <p:cNvGrpSpPr/>
          <p:nvPr/>
        </p:nvGrpSpPr>
        <p:grpSpPr>
          <a:xfrm>
            <a:off x="6721060" y="3477660"/>
            <a:ext cx="771999" cy="77199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9" name="TextBox 9"/>
          <p:cNvSpPr txBox="1"/>
          <p:nvPr/>
        </p:nvSpPr>
        <p:spPr>
          <a:xfrm>
            <a:off x="6834454" y="3467229"/>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BF3E4"/>
                </a:solidFill>
                <a:latin typeface="Glacial Indifference Bold"/>
              </a:rPr>
              <a:t>2</a:t>
            </a:r>
          </a:p>
        </p:txBody>
      </p:sp>
      <p:sp>
        <p:nvSpPr>
          <p:cNvPr id="10" name="TextBox 10"/>
          <p:cNvSpPr txBox="1"/>
          <p:nvPr/>
        </p:nvSpPr>
        <p:spPr>
          <a:xfrm>
            <a:off x="7969309" y="6219828"/>
            <a:ext cx="9289991" cy="521970"/>
          </a:xfrm>
          <a:prstGeom prst="rect">
            <a:avLst/>
          </a:prstGeom>
        </p:spPr>
        <p:txBody>
          <a:bodyPr lIns="0" tIns="0" rIns="0" bIns="0" rtlCol="0" anchor="t">
            <a:spAutoFit/>
          </a:bodyPr>
          <a:lstStyle/>
          <a:p>
            <a:pPr marL="0" lvl="1" indent="0" algn="l">
              <a:lnSpc>
                <a:spcPts val="3780"/>
              </a:lnSpc>
            </a:pPr>
            <a:r>
              <a:rPr lang="en-US" sz="4200">
                <a:solidFill>
                  <a:srgbClr val="563A3A"/>
                </a:solidFill>
                <a:latin typeface="Glacial Indifference"/>
              </a:rPr>
              <a:t>It can perfect us.</a:t>
            </a:r>
          </a:p>
        </p:txBody>
      </p:sp>
      <p:grpSp>
        <p:nvGrpSpPr>
          <p:cNvPr id="11" name="Group 11"/>
          <p:cNvGrpSpPr/>
          <p:nvPr/>
        </p:nvGrpSpPr>
        <p:grpSpPr>
          <a:xfrm>
            <a:off x="6721060" y="6037341"/>
            <a:ext cx="771999" cy="771999"/>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13" name="TextBox 13"/>
          <p:cNvSpPr txBox="1"/>
          <p:nvPr/>
        </p:nvSpPr>
        <p:spPr>
          <a:xfrm>
            <a:off x="6834454" y="6026910"/>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BF3E4"/>
                </a:solidFill>
                <a:latin typeface="Glacial Indifference Bold"/>
              </a:rPr>
              <a:t>4</a:t>
            </a:r>
          </a:p>
        </p:txBody>
      </p:sp>
      <p:sp>
        <p:nvSpPr>
          <p:cNvPr id="14" name="TextBox 14"/>
          <p:cNvSpPr txBox="1"/>
          <p:nvPr/>
        </p:nvSpPr>
        <p:spPr>
          <a:xfrm>
            <a:off x="7969309" y="4928235"/>
            <a:ext cx="10318691" cy="530352"/>
          </a:xfrm>
          <a:prstGeom prst="rect">
            <a:avLst/>
          </a:prstGeom>
        </p:spPr>
        <p:txBody>
          <a:bodyPr lIns="0" tIns="0" rIns="0" bIns="0" rtlCol="0" anchor="t">
            <a:spAutoFit/>
          </a:bodyPr>
          <a:lstStyle/>
          <a:p>
            <a:pPr marL="0" lvl="1" indent="0" algn="l">
              <a:lnSpc>
                <a:spcPts val="3864"/>
              </a:lnSpc>
            </a:pPr>
            <a:r>
              <a:rPr lang="en-US" sz="4200">
                <a:solidFill>
                  <a:srgbClr val="563A3A"/>
                </a:solidFill>
                <a:latin typeface="Glacial Indifference"/>
              </a:rPr>
              <a:t>It can teach us wisdom.</a:t>
            </a:r>
          </a:p>
        </p:txBody>
      </p:sp>
      <p:grpSp>
        <p:nvGrpSpPr>
          <p:cNvPr id="15" name="Group 15"/>
          <p:cNvGrpSpPr/>
          <p:nvPr/>
        </p:nvGrpSpPr>
        <p:grpSpPr>
          <a:xfrm>
            <a:off x="6721060" y="4757501"/>
            <a:ext cx="771999" cy="771999"/>
            <a:chOff x="0" y="0"/>
            <a:chExt cx="6350000" cy="6350000"/>
          </a:xfrm>
        </p:grpSpPr>
        <p:sp>
          <p:nvSpPr>
            <p:cNvPr id="16" name="Freeform 1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17" name="TextBox 17"/>
          <p:cNvSpPr txBox="1"/>
          <p:nvPr/>
        </p:nvSpPr>
        <p:spPr>
          <a:xfrm>
            <a:off x="6834454" y="4747069"/>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BF3E4"/>
                </a:solidFill>
                <a:latin typeface="Glacial Indifference Bold"/>
              </a:rPr>
              <a:t>3</a:t>
            </a:r>
          </a:p>
        </p:txBody>
      </p:sp>
      <p:sp>
        <p:nvSpPr>
          <p:cNvPr id="18" name="TextBox 18"/>
          <p:cNvSpPr txBox="1"/>
          <p:nvPr/>
        </p:nvSpPr>
        <p:spPr>
          <a:xfrm>
            <a:off x="2103753" y="2156703"/>
            <a:ext cx="4257587" cy="2457450"/>
          </a:xfrm>
          <a:prstGeom prst="rect">
            <a:avLst/>
          </a:prstGeom>
        </p:spPr>
        <p:txBody>
          <a:bodyPr lIns="0" tIns="0" rIns="0" bIns="0" rtlCol="0" anchor="t">
            <a:spAutoFit/>
          </a:bodyPr>
          <a:lstStyle/>
          <a:p>
            <a:pPr marL="0" lvl="0" indent="0" algn="l">
              <a:lnSpc>
                <a:spcPts val="9600"/>
              </a:lnSpc>
              <a:spcBef>
                <a:spcPct val="0"/>
              </a:spcBef>
            </a:pPr>
            <a:r>
              <a:rPr lang="en-US" sz="8000">
                <a:solidFill>
                  <a:srgbClr val="563A3A"/>
                </a:solidFill>
                <a:latin typeface="Glacial Indifference Bold"/>
              </a:rPr>
              <a:t>Why joy in trials?</a:t>
            </a:r>
          </a:p>
        </p:txBody>
      </p:sp>
      <p:pic>
        <p:nvPicPr>
          <p:cNvPr id="19" name="Picture 19"/>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20" name="AutoShape 20"/>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21" name="TextBox 21"/>
          <p:cNvSpPr txBox="1"/>
          <p:nvPr/>
        </p:nvSpPr>
        <p:spPr>
          <a:xfrm>
            <a:off x="7969309" y="7470533"/>
            <a:ext cx="9289991" cy="500137"/>
          </a:xfrm>
          <a:prstGeom prst="rect">
            <a:avLst/>
          </a:prstGeom>
        </p:spPr>
        <p:txBody>
          <a:bodyPr lIns="0" tIns="0" rIns="0" bIns="0" rtlCol="0" anchor="t">
            <a:spAutoFit/>
          </a:bodyPr>
          <a:lstStyle/>
          <a:p>
            <a:pPr marL="0" lvl="1" indent="0" algn="l">
              <a:lnSpc>
                <a:spcPts val="3780"/>
              </a:lnSpc>
            </a:pPr>
            <a:r>
              <a:rPr lang="en-US" sz="4200" dirty="0">
                <a:solidFill>
                  <a:srgbClr val="563A3A"/>
                </a:solidFill>
                <a:latin typeface="Glacial Indifference"/>
              </a:rPr>
              <a:t>It can ____________.</a:t>
            </a:r>
          </a:p>
        </p:txBody>
      </p:sp>
      <p:grpSp>
        <p:nvGrpSpPr>
          <p:cNvPr id="22" name="Group 22"/>
          <p:cNvGrpSpPr/>
          <p:nvPr/>
        </p:nvGrpSpPr>
        <p:grpSpPr>
          <a:xfrm>
            <a:off x="6721060" y="7288046"/>
            <a:ext cx="771999" cy="771999"/>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2935B"/>
            </a:solidFill>
          </p:spPr>
        </p:sp>
      </p:grpSp>
      <p:sp>
        <p:nvSpPr>
          <p:cNvPr id="24" name="TextBox 24"/>
          <p:cNvSpPr txBox="1"/>
          <p:nvPr/>
        </p:nvSpPr>
        <p:spPr>
          <a:xfrm>
            <a:off x="6834454" y="7277615"/>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a:solidFill>
                  <a:srgbClr val="FBF3E4"/>
                </a:solidFill>
                <a:latin typeface="Glacial Indifference Bold"/>
              </a:rPr>
              <a:t>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3" name="AutoShape 3"/>
          <p:cNvSpPr/>
          <p:nvPr/>
        </p:nvSpPr>
        <p:spPr>
          <a:xfrm>
            <a:off x="-143307" y="741580"/>
            <a:ext cx="6492240" cy="0"/>
          </a:xfrm>
          <a:prstGeom prst="line">
            <a:avLst/>
          </a:prstGeom>
          <a:ln w="38100" cap="flat">
            <a:solidFill>
              <a:srgbClr val="B2935B"/>
            </a:solidFill>
            <a:prstDash val="solid"/>
            <a:headEnd type="none" w="sm" len="sm"/>
            <a:tailEnd type="none" w="sm" len="sm"/>
          </a:ln>
        </p:spPr>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28700" y="4519507"/>
            <a:ext cx="2441914" cy="5664911"/>
          </a:xfrm>
          <a:prstGeom prst="rect">
            <a:avLst/>
          </a:prstGeom>
        </p:spPr>
      </p:pic>
      <p:sp>
        <p:nvSpPr>
          <p:cNvPr id="5" name="TextBox 5"/>
          <p:cNvSpPr txBox="1"/>
          <p:nvPr/>
        </p:nvSpPr>
        <p:spPr>
          <a:xfrm>
            <a:off x="1028700" y="1356619"/>
            <a:ext cx="16230600" cy="1988185"/>
          </a:xfrm>
          <a:prstGeom prst="rect">
            <a:avLst/>
          </a:prstGeom>
        </p:spPr>
        <p:txBody>
          <a:bodyPr lIns="0" tIns="0" rIns="0" bIns="0" rtlCol="0" anchor="t">
            <a:spAutoFit/>
          </a:bodyPr>
          <a:lstStyle/>
          <a:p>
            <a:pPr marL="0" lvl="0" indent="0" algn="ctr">
              <a:lnSpc>
                <a:spcPts val="7520"/>
              </a:lnSpc>
            </a:pPr>
            <a:r>
              <a:rPr lang="en-US" sz="8000">
                <a:solidFill>
                  <a:srgbClr val="B2935B"/>
                </a:solidFill>
                <a:latin typeface="Glacial Indifference Bold"/>
              </a:rPr>
              <a:t>"The testing of our faith produces perfection..."</a:t>
            </a:r>
          </a:p>
        </p:txBody>
      </p:sp>
      <p:sp>
        <p:nvSpPr>
          <p:cNvPr id="6" name="TextBox 6"/>
          <p:cNvSpPr txBox="1"/>
          <p:nvPr/>
        </p:nvSpPr>
        <p:spPr>
          <a:xfrm>
            <a:off x="1028700" y="3163237"/>
            <a:ext cx="16230600" cy="1146720"/>
          </a:xfrm>
          <a:prstGeom prst="rect">
            <a:avLst/>
          </a:prstGeom>
        </p:spPr>
        <p:txBody>
          <a:bodyPr lIns="0" tIns="0" rIns="0" bIns="0" rtlCol="0" anchor="t">
            <a:spAutoFit/>
          </a:bodyPr>
          <a:lstStyle/>
          <a:p>
            <a:pPr algn="l">
              <a:lnSpc>
                <a:spcPts val="10014"/>
              </a:lnSpc>
            </a:pPr>
            <a:r>
              <a:rPr lang="en-US" sz="5007">
                <a:solidFill>
                  <a:srgbClr val="563A3A"/>
                </a:solidFill>
                <a:latin typeface="Glacial Indifference"/>
              </a:rPr>
              <a:t>Consider a metaphor from the art of metal working.</a:t>
            </a:r>
          </a:p>
        </p:txBody>
      </p:sp>
      <p:sp>
        <p:nvSpPr>
          <p:cNvPr id="7" name="TextBox 7"/>
          <p:cNvSpPr txBox="1"/>
          <p:nvPr/>
        </p:nvSpPr>
        <p:spPr>
          <a:xfrm>
            <a:off x="3470614" y="4548082"/>
            <a:ext cx="13187176" cy="5076825"/>
          </a:xfrm>
          <a:prstGeom prst="rect">
            <a:avLst/>
          </a:prstGeom>
        </p:spPr>
        <p:txBody>
          <a:bodyPr lIns="0" tIns="0" rIns="0" bIns="0" rtlCol="0" anchor="t">
            <a:spAutoFit/>
          </a:bodyPr>
          <a:lstStyle/>
          <a:p>
            <a:pPr marL="1029843" lvl="1" indent="-514922">
              <a:lnSpc>
                <a:spcPts val="5724"/>
              </a:lnSpc>
              <a:buFont typeface="Arial"/>
              <a:buChar char="•"/>
            </a:pPr>
            <a:r>
              <a:rPr lang="en-US" sz="4770" dirty="0">
                <a:solidFill>
                  <a:srgbClr val="563A3A"/>
                </a:solidFill>
                <a:latin typeface="Glacial Indifference Italics"/>
              </a:rPr>
              <a:t>Metallurgy</a:t>
            </a:r>
            <a:r>
              <a:rPr lang="en-US" sz="4770" dirty="0">
                <a:solidFill>
                  <a:srgbClr val="563A3A"/>
                </a:solidFill>
                <a:latin typeface="Glacial Indifference"/>
              </a:rPr>
              <a:t> is the art and science of extracting metals, then refining and reshaping these metals until the desired result is accomplished.</a:t>
            </a:r>
          </a:p>
          <a:p>
            <a:pPr marL="1029843" lvl="1" indent="-514922">
              <a:lnSpc>
                <a:spcPts val="5724"/>
              </a:lnSpc>
              <a:buFont typeface="Arial"/>
              <a:buChar char="•"/>
            </a:pPr>
            <a:r>
              <a:rPr lang="en-US" sz="4770" dirty="0">
                <a:solidFill>
                  <a:srgbClr val="563A3A"/>
                </a:solidFill>
                <a:latin typeface="Glacial Indifference"/>
              </a:rPr>
              <a:t>The idea of this “forged in fire” is found in both </a:t>
            </a:r>
            <a:r>
              <a:rPr lang="en-US" sz="4770" b="1" dirty="0">
                <a:solidFill>
                  <a:srgbClr val="563A3A"/>
                </a:solidFill>
                <a:latin typeface="Glacial Indifference"/>
              </a:rPr>
              <a:t>James 1:3 </a:t>
            </a:r>
            <a:r>
              <a:rPr lang="en-US" sz="4770" dirty="0">
                <a:solidFill>
                  <a:srgbClr val="563A3A"/>
                </a:solidFill>
                <a:latin typeface="Glacial Indifference"/>
              </a:rPr>
              <a:t>and </a:t>
            </a:r>
            <a:r>
              <a:rPr lang="en-US" sz="4770" b="1" dirty="0">
                <a:solidFill>
                  <a:srgbClr val="563A3A"/>
                </a:solidFill>
                <a:latin typeface="Glacial Indifference"/>
              </a:rPr>
              <a:t>1 Peter 1:7 </a:t>
            </a:r>
            <a:r>
              <a:rPr lang="en-US" sz="4770" dirty="0">
                <a:solidFill>
                  <a:srgbClr val="563A3A"/>
                </a:solidFill>
                <a:latin typeface="Glacial Indifference"/>
              </a:rPr>
              <a:t>by the usage of the Greek word </a:t>
            </a:r>
            <a:r>
              <a:rPr lang="en-US" sz="4770" dirty="0" err="1">
                <a:solidFill>
                  <a:srgbClr val="563A3A"/>
                </a:solidFill>
                <a:latin typeface="Glacial Indifference Italics"/>
              </a:rPr>
              <a:t>dokimion</a:t>
            </a:r>
            <a:r>
              <a:rPr lang="en-US" sz="4770" dirty="0">
                <a:solidFill>
                  <a:srgbClr val="563A3A"/>
                </a:solidFill>
                <a:latin typeface="Glacial Indifference"/>
              </a:rPr>
              <a:t>, meaning the testing, or proof, of your faith.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1356619"/>
            <a:ext cx="16230600" cy="1988185"/>
          </a:xfrm>
          <a:prstGeom prst="rect">
            <a:avLst/>
          </a:prstGeom>
        </p:spPr>
        <p:txBody>
          <a:bodyPr lIns="0" tIns="0" rIns="0" bIns="0" rtlCol="0" anchor="t">
            <a:spAutoFit/>
          </a:bodyPr>
          <a:lstStyle/>
          <a:p>
            <a:pPr marL="0" lvl="0" indent="0" algn="ctr">
              <a:lnSpc>
                <a:spcPts val="7520"/>
              </a:lnSpc>
            </a:pPr>
            <a:r>
              <a:rPr lang="en-US" sz="8000">
                <a:solidFill>
                  <a:srgbClr val="B2935B"/>
                </a:solidFill>
                <a:latin typeface="Glacial Indifference Bold"/>
              </a:rPr>
              <a:t>"The testing of our faith produces perfection..."</a:t>
            </a:r>
          </a:p>
        </p:txBody>
      </p:sp>
      <p:sp>
        <p:nvSpPr>
          <p:cNvPr id="3" name="TextBox 3"/>
          <p:cNvSpPr txBox="1"/>
          <p:nvPr/>
        </p:nvSpPr>
        <p:spPr>
          <a:xfrm>
            <a:off x="1028700" y="4518915"/>
            <a:ext cx="16230600" cy="6034425"/>
          </a:xfrm>
          <a:prstGeom prst="rect">
            <a:avLst/>
          </a:prstGeom>
        </p:spPr>
        <p:txBody>
          <a:bodyPr lIns="0" tIns="0" rIns="0" bIns="0" rtlCol="0" anchor="t">
            <a:spAutoFit/>
          </a:bodyPr>
          <a:lstStyle/>
          <a:p>
            <a:pPr marL="962544" lvl="1" indent="-481272">
              <a:lnSpc>
                <a:spcPts val="5349"/>
              </a:lnSpc>
              <a:buFont typeface="Arial"/>
              <a:buChar char="•"/>
            </a:pPr>
            <a:r>
              <a:rPr lang="en-US" sz="4458">
                <a:solidFill>
                  <a:srgbClr val="563A3A"/>
                </a:solidFill>
                <a:latin typeface="Glacial Indifference"/>
              </a:rPr>
              <a:t>God finds in us (as we do ourselves) what is found approved/genuine after the testing.</a:t>
            </a:r>
          </a:p>
          <a:p>
            <a:pPr marL="962544" lvl="1" indent="-481272">
              <a:lnSpc>
                <a:spcPts val="5349"/>
              </a:lnSpc>
              <a:buFont typeface="Arial"/>
              <a:buChar char="•"/>
            </a:pPr>
            <a:r>
              <a:rPr lang="en-US" sz="4458">
                <a:solidFill>
                  <a:srgbClr val="563A3A"/>
                </a:solidFill>
                <a:latin typeface="Glacial Indifference"/>
              </a:rPr>
              <a:t>A master craftsman knows the perfect conditions necessary for precious metals to reach their potential. They must first be heated in the crucible, then the slag rises to the surface to be scraped off.</a:t>
            </a:r>
          </a:p>
          <a:p>
            <a:pPr marL="962544" lvl="1" indent="-481272">
              <a:lnSpc>
                <a:spcPts val="5349"/>
              </a:lnSpc>
              <a:buFont typeface="Arial"/>
              <a:buChar char="•"/>
            </a:pPr>
            <a:r>
              <a:rPr lang="en-US" sz="4458">
                <a:solidFill>
                  <a:srgbClr val="563A3A"/>
                </a:solidFill>
                <a:latin typeface="Glacial Indifference"/>
              </a:rPr>
              <a:t>This metaphor used by James depicts the Lord as the perfect craftsman in refining and reshaping the beloved.</a:t>
            </a:r>
          </a:p>
          <a:p>
            <a:pPr>
              <a:lnSpc>
                <a:spcPts val="5349"/>
              </a:lnSpc>
            </a:pPr>
            <a:endParaRPr lang="en-US" sz="4458">
              <a:solidFill>
                <a:srgbClr val="563A3A"/>
              </a:solidFill>
              <a:latin typeface="Glacial Indifference"/>
            </a:endParaRPr>
          </a:p>
        </p:txBody>
      </p:sp>
      <p:pic>
        <p:nvPicPr>
          <p:cNvPr id="4" name="Picture 4"/>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5" name="AutoShape 5"/>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6" name="TextBox 6"/>
          <p:cNvSpPr txBox="1"/>
          <p:nvPr/>
        </p:nvSpPr>
        <p:spPr>
          <a:xfrm>
            <a:off x="1028700" y="3163237"/>
            <a:ext cx="16230600" cy="1146720"/>
          </a:xfrm>
          <a:prstGeom prst="rect">
            <a:avLst/>
          </a:prstGeom>
        </p:spPr>
        <p:txBody>
          <a:bodyPr lIns="0" tIns="0" rIns="0" bIns="0" rtlCol="0" anchor="t">
            <a:spAutoFit/>
          </a:bodyPr>
          <a:lstStyle/>
          <a:p>
            <a:pPr algn="l">
              <a:lnSpc>
                <a:spcPts val="10014"/>
              </a:lnSpc>
            </a:pPr>
            <a:r>
              <a:rPr lang="en-US" sz="5007">
                <a:solidFill>
                  <a:srgbClr val="563A3A"/>
                </a:solidFill>
                <a:latin typeface="Glacial Indifference"/>
              </a:rPr>
              <a:t>Consider a metaphor from the art of metal working.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2" name="TextBox 2"/>
          <p:cNvSpPr txBox="1"/>
          <p:nvPr/>
        </p:nvSpPr>
        <p:spPr>
          <a:xfrm>
            <a:off x="1028700" y="4524019"/>
            <a:ext cx="16230600" cy="3133725"/>
          </a:xfrm>
          <a:prstGeom prst="rect">
            <a:avLst/>
          </a:prstGeom>
        </p:spPr>
        <p:txBody>
          <a:bodyPr lIns="0" tIns="0" rIns="0" bIns="0" rtlCol="0" anchor="t">
            <a:spAutoFit/>
          </a:bodyPr>
          <a:lstStyle/>
          <a:p>
            <a:pPr>
              <a:lnSpc>
                <a:spcPts val="6189"/>
              </a:lnSpc>
            </a:pPr>
            <a:r>
              <a:rPr lang="en-US" sz="5158">
                <a:solidFill>
                  <a:srgbClr val="563A3A"/>
                </a:solidFill>
                <a:latin typeface="Glacial Indifference"/>
              </a:rPr>
              <a:t>The smelting process is hot sweaty business, but it improves the quality of the metal. Imagine football practices, military boot camp, physical fitness training, dissertation work reviews, etc.</a:t>
            </a:r>
          </a:p>
        </p:txBody>
      </p:sp>
      <p:pic>
        <p:nvPicPr>
          <p:cNvPr id="3" name="Picture 3"/>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67857">
            <a:off x="16666160" y="7780069"/>
            <a:ext cx="1186280" cy="2956462"/>
          </a:xfrm>
          <a:prstGeom prst="rect">
            <a:avLst/>
          </a:prstGeom>
        </p:spPr>
      </p:pic>
      <p:sp>
        <p:nvSpPr>
          <p:cNvPr id="4" name="AutoShape 4"/>
          <p:cNvSpPr/>
          <p:nvPr/>
        </p:nvSpPr>
        <p:spPr>
          <a:xfrm>
            <a:off x="-143307" y="741580"/>
            <a:ext cx="6492240" cy="0"/>
          </a:xfrm>
          <a:prstGeom prst="line">
            <a:avLst/>
          </a:prstGeom>
          <a:ln w="38100" cap="flat">
            <a:solidFill>
              <a:srgbClr val="B2935B"/>
            </a:solidFill>
            <a:prstDash val="solid"/>
            <a:headEnd type="none" w="sm" len="sm"/>
            <a:tailEnd type="none" w="sm" len="sm"/>
          </a:ln>
        </p:spPr>
      </p:sp>
      <p:sp>
        <p:nvSpPr>
          <p:cNvPr id="5" name="TextBox 5"/>
          <p:cNvSpPr txBox="1"/>
          <p:nvPr/>
        </p:nvSpPr>
        <p:spPr>
          <a:xfrm>
            <a:off x="1028700" y="1356619"/>
            <a:ext cx="16230600" cy="1988185"/>
          </a:xfrm>
          <a:prstGeom prst="rect">
            <a:avLst/>
          </a:prstGeom>
        </p:spPr>
        <p:txBody>
          <a:bodyPr lIns="0" tIns="0" rIns="0" bIns="0" rtlCol="0" anchor="t">
            <a:spAutoFit/>
          </a:bodyPr>
          <a:lstStyle/>
          <a:p>
            <a:pPr marL="0" lvl="0" indent="0" algn="ctr">
              <a:lnSpc>
                <a:spcPts val="7520"/>
              </a:lnSpc>
            </a:pPr>
            <a:r>
              <a:rPr lang="en-US" sz="8000">
                <a:solidFill>
                  <a:srgbClr val="B2935B"/>
                </a:solidFill>
                <a:latin typeface="Glacial Indifference Bold"/>
              </a:rPr>
              <a:t>"The testing of our faith produces perfection..."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1017</Words>
  <Application>Microsoft Office PowerPoint</Application>
  <PresentationFormat>Custom</PresentationFormat>
  <Paragraphs>74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Glacial Indifference Bold</vt:lpstr>
      <vt:lpstr>Playfair Display Bold</vt:lpstr>
      <vt:lpstr>Arial</vt:lpstr>
      <vt:lpstr>Calibri</vt:lpstr>
      <vt:lpstr>Glacial Indifference Italics</vt:lpstr>
      <vt:lpstr>Bebas Neue</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2_James Faith in Action: PowerPoint</dc:title>
  <cp:lastModifiedBy>Molly Burke</cp:lastModifiedBy>
  <cp:revision>2</cp:revision>
  <dcterms:created xsi:type="dcterms:W3CDTF">2006-08-16T00:00:00Z</dcterms:created>
  <dcterms:modified xsi:type="dcterms:W3CDTF">2023-03-13T19:25:16Z</dcterms:modified>
  <dc:identifier>DAFcodE8G5c</dc:identifier>
</cp:coreProperties>
</file>