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Bebas Neue" panose="020B0606020202050201" pitchFamily="34" charset="0"/>
      <p:regular r:id="rId23"/>
    </p:embeddedFont>
    <p:embeddedFont>
      <p:font typeface="Calibri" panose="020F0502020204030204" pitchFamily="34" charset="0"/>
      <p:regular r:id="rId24"/>
      <p:bold r:id="rId25"/>
      <p:italic r:id="rId26"/>
      <p:boldItalic r:id="rId27"/>
    </p:embeddedFont>
    <p:embeddedFont>
      <p:font typeface="Glacial Indifference" panose="020B0604020202020204" charset="0"/>
      <p:regular r:id="rId28"/>
    </p:embeddedFont>
    <p:embeddedFont>
      <p:font typeface="Glacial Indifference Bold" panose="020B0604020202020204" charset="0"/>
      <p:regular r:id="rId29"/>
    </p:embeddedFont>
    <p:embeddedFont>
      <p:font typeface="Glacial Indifference Italics" panose="020B0604020202020204" charset="0"/>
      <p:regular r:id="rId30"/>
    </p:embeddedFont>
    <p:embeddedFont>
      <p:font typeface="Playfair Display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120"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4934687" y="8797291"/>
            <a:ext cx="8418626" cy="941067"/>
            <a:chOff x="0" y="0"/>
            <a:chExt cx="9224718" cy="1031175"/>
          </a:xfrm>
        </p:grpSpPr>
        <p:sp>
          <p:nvSpPr>
            <p:cNvPr id="3" name="Freeform 3"/>
            <p:cNvSpPr/>
            <p:nvPr/>
          </p:nvSpPr>
          <p:spPr>
            <a:xfrm>
              <a:off x="31750" y="31750"/>
              <a:ext cx="9161218" cy="967675"/>
            </a:xfrm>
            <a:custGeom>
              <a:avLst/>
              <a:gdLst/>
              <a:ahLst/>
              <a:cxnLst/>
              <a:rect l="l" t="t" r="r" b="b"/>
              <a:pathLst>
                <a:path w="9161218" h="967675">
                  <a:moveTo>
                    <a:pt x="9068508" y="967675"/>
                  </a:moveTo>
                  <a:lnTo>
                    <a:pt x="92710" y="967675"/>
                  </a:lnTo>
                  <a:cubicBezTo>
                    <a:pt x="41910" y="967675"/>
                    <a:pt x="0" y="925765"/>
                    <a:pt x="0" y="874965"/>
                  </a:cubicBezTo>
                  <a:lnTo>
                    <a:pt x="0" y="92710"/>
                  </a:lnTo>
                  <a:cubicBezTo>
                    <a:pt x="0" y="41910"/>
                    <a:pt x="41910" y="0"/>
                    <a:pt x="92710" y="0"/>
                  </a:cubicBezTo>
                  <a:lnTo>
                    <a:pt x="9067237" y="0"/>
                  </a:lnTo>
                  <a:cubicBezTo>
                    <a:pt x="9118037" y="0"/>
                    <a:pt x="9159948" y="41910"/>
                    <a:pt x="9159948" y="92710"/>
                  </a:cubicBezTo>
                  <a:lnTo>
                    <a:pt x="9159948" y="873695"/>
                  </a:lnTo>
                  <a:cubicBezTo>
                    <a:pt x="9161218" y="925765"/>
                    <a:pt x="9119308" y="967675"/>
                    <a:pt x="9068508" y="967675"/>
                  </a:cubicBezTo>
                  <a:close/>
                </a:path>
              </a:pathLst>
            </a:custGeom>
            <a:solidFill>
              <a:srgbClr val="FBF3E4"/>
            </a:solidFill>
          </p:spPr>
        </p:sp>
        <p:sp>
          <p:nvSpPr>
            <p:cNvPr id="4" name="Freeform 4"/>
            <p:cNvSpPr/>
            <p:nvPr/>
          </p:nvSpPr>
          <p:spPr>
            <a:xfrm>
              <a:off x="0" y="0"/>
              <a:ext cx="9224718" cy="1031175"/>
            </a:xfrm>
            <a:custGeom>
              <a:avLst/>
              <a:gdLst/>
              <a:ahLst/>
              <a:cxnLst/>
              <a:rect l="l" t="t" r="r" b="b"/>
              <a:pathLst>
                <a:path w="9224718" h="1031175">
                  <a:moveTo>
                    <a:pt x="9100258" y="59690"/>
                  </a:moveTo>
                  <a:cubicBezTo>
                    <a:pt x="9135818" y="59690"/>
                    <a:pt x="9165027" y="88900"/>
                    <a:pt x="9165027" y="124460"/>
                  </a:cubicBezTo>
                  <a:lnTo>
                    <a:pt x="9165027" y="906715"/>
                  </a:lnTo>
                  <a:cubicBezTo>
                    <a:pt x="9165027" y="942275"/>
                    <a:pt x="9135818" y="971485"/>
                    <a:pt x="9100258" y="971485"/>
                  </a:cubicBezTo>
                  <a:lnTo>
                    <a:pt x="124460" y="971485"/>
                  </a:lnTo>
                  <a:cubicBezTo>
                    <a:pt x="88900" y="971485"/>
                    <a:pt x="59690" y="942275"/>
                    <a:pt x="59690" y="906715"/>
                  </a:cubicBezTo>
                  <a:lnTo>
                    <a:pt x="59690" y="124460"/>
                  </a:lnTo>
                  <a:cubicBezTo>
                    <a:pt x="59690" y="88900"/>
                    <a:pt x="88900" y="59690"/>
                    <a:pt x="124460" y="59690"/>
                  </a:cubicBezTo>
                  <a:lnTo>
                    <a:pt x="9100258" y="59690"/>
                  </a:lnTo>
                  <a:moveTo>
                    <a:pt x="9100258" y="0"/>
                  </a:moveTo>
                  <a:lnTo>
                    <a:pt x="124460" y="0"/>
                  </a:lnTo>
                  <a:cubicBezTo>
                    <a:pt x="55880" y="0"/>
                    <a:pt x="0" y="55880"/>
                    <a:pt x="0" y="124460"/>
                  </a:cubicBezTo>
                  <a:lnTo>
                    <a:pt x="0" y="906715"/>
                  </a:lnTo>
                  <a:cubicBezTo>
                    <a:pt x="0" y="975295"/>
                    <a:pt x="55880" y="1031175"/>
                    <a:pt x="124460" y="1031175"/>
                  </a:cubicBezTo>
                  <a:lnTo>
                    <a:pt x="9100258" y="1031175"/>
                  </a:lnTo>
                  <a:cubicBezTo>
                    <a:pt x="9168837" y="1031175"/>
                    <a:pt x="9224718" y="975295"/>
                    <a:pt x="9224718" y="906715"/>
                  </a:cubicBezTo>
                  <a:lnTo>
                    <a:pt x="9224718" y="124460"/>
                  </a:lnTo>
                  <a:cubicBezTo>
                    <a:pt x="9224718" y="55880"/>
                    <a:pt x="9168837" y="0"/>
                    <a:pt x="9100258" y="0"/>
                  </a:cubicBezTo>
                  <a:close/>
                </a:path>
              </a:pathLst>
            </a:custGeom>
            <a:solidFill>
              <a:srgbClr val="B2935B"/>
            </a:solidFill>
          </p:spPr>
        </p:sp>
      </p:grpSp>
      <p:sp>
        <p:nvSpPr>
          <p:cNvPr id="5" name="TextBox 5"/>
          <p:cNvSpPr txBox="1"/>
          <p:nvPr/>
        </p:nvSpPr>
        <p:spPr>
          <a:xfrm>
            <a:off x="5296011" y="8984760"/>
            <a:ext cx="7676928" cy="630872"/>
          </a:xfrm>
          <a:prstGeom prst="rect">
            <a:avLst/>
          </a:prstGeom>
        </p:spPr>
        <p:txBody>
          <a:bodyPr lIns="0" tIns="0" rIns="0" bIns="0" rtlCol="0" anchor="t">
            <a:spAutoFit/>
          </a:bodyPr>
          <a:lstStyle/>
          <a:p>
            <a:pPr algn="ctr">
              <a:lnSpc>
                <a:spcPts val="5127"/>
              </a:lnSpc>
            </a:pPr>
            <a:r>
              <a:rPr lang="en-US" sz="3662" spc="549">
                <a:solidFill>
                  <a:srgbClr val="B2935B"/>
                </a:solidFill>
                <a:latin typeface="Bebas Neue"/>
              </a:rPr>
              <a:t>Lesson 1: Overview of James</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2457450"/>
          </a:xfrm>
          <a:prstGeom prst="rect">
            <a:avLst/>
          </a:prstGeom>
        </p:spPr>
        <p:txBody>
          <a:bodyPr lIns="0" tIns="0" rIns="0" bIns="0" rtlCol="0" anchor="t">
            <a:spAutoFit/>
          </a:bodyPr>
          <a:lstStyle/>
          <a:p>
            <a:pPr marL="0" lvl="0" indent="0" algn="l">
              <a:lnSpc>
                <a:spcPts val="9600"/>
              </a:lnSpc>
              <a:spcBef>
                <a:spcPct val="0"/>
              </a:spcBef>
            </a:pPr>
            <a:r>
              <a:rPr lang="en-US" sz="8000">
                <a:solidFill>
                  <a:srgbClr val="B2935B"/>
                </a:solidFill>
                <a:latin typeface="Glacial Indifference Bold"/>
              </a:rPr>
              <a:t>"A bond servant of God and of the Lord Jesus Christ..."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4133296"/>
            <a:ext cx="16230600" cy="1282979"/>
          </a:xfrm>
          <a:prstGeom prst="rect">
            <a:avLst/>
          </a:prstGeom>
        </p:spPr>
        <p:txBody>
          <a:bodyPr lIns="0" tIns="0" rIns="0" bIns="0" rtlCol="0" anchor="t">
            <a:spAutoFit/>
          </a:bodyPr>
          <a:lstStyle/>
          <a:p>
            <a:pPr marL="0" lvl="1" indent="0" algn="l">
              <a:lnSpc>
                <a:spcPts val="4909"/>
              </a:lnSpc>
            </a:pPr>
            <a:r>
              <a:rPr lang="en-US" sz="5009">
                <a:solidFill>
                  <a:srgbClr val="563A3A"/>
                </a:solidFill>
                <a:latin typeface="Glacial Indifference"/>
              </a:rPr>
              <a:t>For James, the example of being the Lord’s servant will help in fulfilling the royal law (the law of King Jesus).</a:t>
            </a:r>
          </a:p>
        </p:txBody>
      </p:sp>
      <p:sp>
        <p:nvSpPr>
          <p:cNvPr id="6" name="TextBox 6"/>
          <p:cNvSpPr txBox="1"/>
          <p:nvPr/>
        </p:nvSpPr>
        <p:spPr>
          <a:xfrm>
            <a:off x="326974" y="5692500"/>
            <a:ext cx="17714845" cy="2186457"/>
          </a:xfrm>
          <a:prstGeom prst="rect">
            <a:avLst/>
          </a:prstGeom>
        </p:spPr>
        <p:txBody>
          <a:bodyPr lIns="0" tIns="0" rIns="0" bIns="0" rtlCol="0" anchor="t">
            <a:spAutoFit/>
          </a:bodyPr>
          <a:lstStyle/>
          <a:p>
            <a:pPr marL="807467" lvl="1" indent="-403733">
              <a:lnSpc>
                <a:spcPts val="5871"/>
              </a:lnSpc>
              <a:buFont typeface="Arial"/>
              <a:buChar char="•"/>
            </a:pPr>
            <a:r>
              <a:rPr lang="en-US" sz="3740">
                <a:solidFill>
                  <a:srgbClr val="563A3A"/>
                </a:solidFill>
                <a:latin typeface="Glacial Indifference"/>
              </a:rPr>
              <a:t>The book of James is full of imperatives, or commands, in the Greek.</a:t>
            </a:r>
          </a:p>
          <a:p>
            <a:pPr>
              <a:lnSpc>
                <a:spcPts val="5871"/>
              </a:lnSpc>
            </a:pPr>
            <a:endParaRPr lang="en-US" sz="3740">
              <a:solidFill>
                <a:srgbClr val="563A3A"/>
              </a:solidFill>
              <a:latin typeface="Glacial Indifference"/>
            </a:endParaRPr>
          </a:p>
          <a:p>
            <a:pPr marL="807467" lvl="1" indent="-403733">
              <a:lnSpc>
                <a:spcPts val="5871"/>
              </a:lnSpc>
              <a:buFont typeface="Arial"/>
              <a:buChar char="•"/>
            </a:pPr>
            <a:r>
              <a:rPr lang="en-US" sz="3740">
                <a:solidFill>
                  <a:srgbClr val="563A3A"/>
                </a:solidFill>
                <a:latin typeface="Glacial Indifference"/>
              </a:rPr>
              <a:t>There are over 50 imperatives in James! What does this mean for 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2457450"/>
          </a:xfrm>
          <a:prstGeom prst="rect">
            <a:avLst/>
          </a:prstGeom>
        </p:spPr>
        <p:txBody>
          <a:bodyPr lIns="0" tIns="0" rIns="0" bIns="0" rtlCol="0" anchor="t">
            <a:spAutoFit/>
          </a:bodyPr>
          <a:lstStyle/>
          <a:p>
            <a:pPr marL="0" lvl="0" indent="0" algn="l">
              <a:lnSpc>
                <a:spcPts val="9600"/>
              </a:lnSpc>
              <a:spcBef>
                <a:spcPct val="0"/>
              </a:spcBef>
            </a:pPr>
            <a:r>
              <a:rPr lang="en-US" sz="8000">
                <a:solidFill>
                  <a:srgbClr val="B2935B"/>
                </a:solidFill>
                <a:latin typeface="Glacial Indifference Bold"/>
              </a:rPr>
              <a:t>"A bond servant of God and of the Lord Jesus Christ..."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3927119"/>
            <a:ext cx="16230600" cy="635356"/>
          </a:xfrm>
          <a:prstGeom prst="rect">
            <a:avLst/>
          </a:prstGeom>
        </p:spPr>
        <p:txBody>
          <a:bodyPr lIns="0" tIns="0" rIns="0" bIns="0" rtlCol="0" anchor="t">
            <a:spAutoFit/>
          </a:bodyPr>
          <a:lstStyle/>
          <a:p>
            <a:pPr marL="0" lvl="1" indent="0" algn="l">
              <a:lnSpc>
                <a:spcPts val="4609"/>
              </a:lnSpc>
            </a:pPr>
            <a:r>
              <a:rPr lang="en-US" sz="5009">
                <a:solidFill>
                  <a:srgbClr val="563A3A"/>
                </a:solidFill>
                <a:latin typeface="Glacial Indifference"/>
              </a:rPr>
              <a:t>James is the Nike book of the New Testament: JUST DO IT!</a:t>
            </a:r>
          </a:p>
        </p:txBody>
      </p:sp>
      <p:sp>
        <p:nvSpPr>
          <p:cNvPr id="6" name="TextBox 6"/>
          <p:cNvSpPr txBox="1"/>
          <p:nvPr/>
        </p:nvSpPr>
        <p:spPr>
          <a:xfrm>
            <a:off x="286578" y="5010150"/>
            <a:ext cx="17714845" cy="3672358"/>
          </a:xfrm>
          <a:prstGeom prst="rect">
            <a:avLst/>
          </a:prstGeom>
        </p:spPr>
        <p:txBody>
          <a:bodyPr lIns="0" tIns="0" rIns="0" bIns="0" rtlCol="0" anchor="t">
            <a:spAutoFit/>
          </a:bodyPr>
          <a:lstStyle/>
          <a:p>
            <a:pPr marL="807467" lvl="1" indent="-403733">
              <a:lnSpc>
                <a:spcPts val="5871"/>
              </a:lnSpc>
              <a:buFont typeface="Arial"/>
              <a:buChar char="•"/>
            </a:pPr>
            <a:r>
              <a:rPr lang="en-US" sz="3740">
                <a:solidFill>
                  <a:srgbClr val="563A3A"/>
                </a:solidFill>
                <a:latin typeface="Glacial Indifference"/>
              </a:rPr>
              <a:t>But our Lord is not Nike (the winged goddess of victory). We submit to the Lord Jesus Christ, the true Victor and Rewarder. </a:t>
            </a:r>
            <a:r>
              <a:rPr lang="en-US" sz="3740">
                <a:solidFill>
                  <a:srgbClr val="563A3A"/>
                </a:solidFill>
                <a:latin typeface="Glacial Indifference Italics"/>
              </a:rPr>
              <a:t>James 1:12</a:t>
            </a:r>
          </a:p>
          <a:p>
            <a:pPr>
              <a:lnSpc>
                <a:spcPts val="5871"/>
              </a:lnSpc>
            </a:pPr>
            <a:endParaRPr lang="en-US" sz="3740">
              <a:solidFill>
                <a:srgbClr val="563A3A"/>
              </a:solidFill>
              <a:latin typeface="Glacial Indifference Italics"/>
            </a:endParaRPr>
          </a:p>
          <a:p>
            <a:pPr marL="807467" lvl="1" indent="-403733">
              <a:lnSpc>
                <a:spcPts val="5871"/>
              </a:lnSpc>
              <a:buFont typeface="Arial"/>
              <a:buChar char="•"/>
            </a:pPr>
            <a:r>
              <a:rPr lang="en-US" sz="3740">
                <a:solidFill>
                  <a:srgbClr val="563A3A"/>
                </a:solidFill>
                <a:latin typeface="Glacial Indifference"/>
              </a:rPr>
              <a:t>James strings together thoughts our Lord Jesus Christ spoke and, as servants, we are through endurance to be perfect…</a:t>
            </a:r>
            <a:r>
              <a:rPr lang="en-US" sz="3740">
                <a:solidFill>
                  <a:srgbClr val="563A3A"/>
                </a:solidFill>
                <a:latin typeface="Glacial Indifference Bold"/>
              </a:rPr>
              <a:t>telion</a:t>
            </a:r>
            <a:r>
              <a:rPr lang="en-US" sz="3740">
                <a:solidFill>
                  <a:srgbClr val="563A3A"/>
                </a:solidFill>
                <a:latin typeface="Glacial Indifference"/>
              </a:rPr>
              <a:t>. </a:t>
            </a:r>
            <a:r>
              <a:rPr lang="en-US" sz="3740">
                <a:solidFill>
                  <a:srgbClr val="563A3A"/>
                </a:solidFill>
                <a:latin typeface="Glacial Indifference Italics"/>
              </a:rPr>
              <a:t>James 1:4, Colossians 1:28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2457450"/>
          </a:xfrm>
          <a:prstGeom prst="rect">
            <a:avLst/>
          </a:prstGeom>
        </p:spPr>
        <p:txBody>
          <a:bodyPr lIns="0" tIns="0" rIns="0" bIns="0" rtlCol="0" anchor="t">
            <a:spAutoFit/>
          </a:bodyPr>
          <a:lstStyle/>
          <a:p>
            <a:pPr marL="0" lvl="0" indent="0" algn="l">
              <a:lnSpc>
                <a:spcPts val="9600"/>
              </a:lnSpc>
              <a:spcBef>
                <a:spcPct val="0"/>
              </a:spcBef>
            </a:pPr>
            <a:r>
              <a:rPr lang="en-US" sz="8000">
                <a:solidFill>
                  <a:srgbClr val="B2935B"/>
                </a:solidFill>
                <a:latin typeface="Glacial Indifference Bold"/>
              </a:rPr>
              <a:t>"…to the twelve tribes who are dispersed abroad…"</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3927119"/>
            <a:ext cx="16230600" cy="1216381"/>
          </a:xfrm>
          <a:prstGeom prst="rect">
            <a:avLst/>
          </a:prstGeom>
        </p:spPr>
        <p:txBody>
          <a:bodyPr lIns="0" tIns="0" rIns="0" bIns="0" rtlCol="0" anchor="t">
            <a:spAutoFit/>
          </a:bodyPr>
          <a:lstStyle/>
          <a:p>
            <a:pPr marL="0" lvl="1" indent="0" algn="l">
              <a:lnSpc>
                <a:spcPts val="4609"/>
              </a:lnSpc>
            </a:pPr>
            <a:r>
              <a:rPr lang="en-US" sz="5009">
                <a:solidFill>
                  <a:srgbClr val="563A3A"/>
                </a:solidFill>
                <a:latin typeface="Glacial Indifference"/>
              </a:rPr>
              <a:t>The dispersion/scattering of the Jews is found in both New and Old Testaments.</a:t>
            </a:r>
          </a:p>
        </p:txBody>
      </p:sp>
      <p:sp>
        <p:nvSpPr>
          <p:cNvPr id="6" name="TextBox 6"/>
          <p:cNvSpPr txBox="1"/>
          <p:nvPr/>
        </p:nvSpPr>
        <p:spPr>
          <a:xfrm>
            <a:off x="286578" y="5399717"/>
            <a:ext cx="17714845" cy="4415308"/>
          </a:xfrm>
          <a:prstGeom prst="rect">
            <a:avLst/>
          </a:prstGeom>
        </p:spPr>
        <p:txBody>
          <a:bodyPr lIns="0" tIns="0" rIns="0" bIns="0" rtlCol="0" anchor="t">
            <a:spAutoFit/>
          </a:bodyPr>
          <a:lstStyle/>
          <a:p>
            <a:pPr marL="807467" lvl="1" indent="-403733">
              <a:lnSpc>
                <a:spcPts val="5871"/>
              </a:lnSpc>
              <a:buFont typeface="Arial"/>
              <a:buChar char="•"/>
            </a:pPr>
            <a:r>
              <a:rPr lang="en-US" sz="3740">
                <a:solidFill>
                  <a:srgbClr val="563A3A"/>
                </a:solidFill>
                <a:latin typeface="Glacial Indifference"/>
              </a:rPr>
              <a:t>New Testament Jewish Christians scattered due to persecution. Acts 8:5</a:t>
            </a:r>
          </a:p>
          <a:p>
            <a:pPr marL="807467" lvl="1" indent="-403733">
              <a:lnSpc>
                <a:spcPts val="5871"/>
              </a:lnSpc>
              <a:buFont typeface="Arial"/>
              <a:buChar char="•"/>
            </a:pPr>
            <a:r>
              <a:rPr lang="en-US" sz="3740">
                <a:solidFill>
                  <a:srgbClr val="563A3A"/>
                </a:solidFill>
                <a:latin typeface="Glacial Indifference"/>
              </a:rPr>
              <a:t>Old Testament Jews scattered, yet many would later become disciples.</a:t>
            </a:r>
          </a:p>
          <a:p>
            <a:pPr marL="1614933" lvl="2" indent="-538311">
              <a:lnSpc>
                <a:spcPts val="5871"/>
              </a:lnSpc>
              <a:buFont typeface="Arial"/>
              <a:buChar char="⚬"/>
            </a:pPr>
            <a:r>
              <a:rPr lang="en-US" sz="3740">
                <a:solidFill>
                  <a:srgbClr val="563A3A"/>
                </a:solidFill>
                <a:latin typeface="Glacial Indifference"/>
              </a:rPr>
              <a:t>The Northern Kingdom with Samaria as capital was conquered by Assyrians and carried away.</a:t>
            </a:r>
          </a:p>
          <a:p>
            <a:pPr marL="1614933" lvl="2" indent="-538311">
              <a:lnSpc>
                <a:spcPts val="5871"/>
              </a:lnSpc>
              <a:buFont typeface="Arial"/>
              <a:buChar char="⚬"/>
            </a:pPr>
            <a:r>
              <a:rPr lang="en-US" sz="3740">
                <a:solidFill>
                  <a:srgbClr val="563A3A"/>
                </a:solidFill>
                <a:latin typeface="Glacial Indifference"/>
              </a:rPr>
              <a:t>Babylonians conquered the Southern Kingdom and Jerusalem.</a:t>
            </a:r>
          </a:p>
          <a:p>
            <a:pPr marL="1614933" lvl="2" indent="-538311">
              <a:lnSpc>
                <a:spcPts val="5871"/>
              </a:lnSpc>
              <a:buFont typeface="Arial"/>
              <a:buChar char="⚬"/>
            </a:pPr>
            <a:r>
              <a:rPr lang="en-US" sz="3740">
                <a:solidFill>
                  <a:srgbClr val="563A3A"/>
                </a:solidFill>
                <a:latin typeface="Glacial Indifference"/>
              </a:rPr>
              <a:t>Pompey conquered Jews in 63 BC and took many to Rome.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4" name="TextBox 4"/>
          <p:cNvSpPr txBox="1"/>
          <p:nvPr/>
        </p:nvSpPr>
        <p:spPr>
          <a:xfrm>
            <a:off x="1028700" y="3927119"/>
            <a:ext cx="16230600" cy="1216381"/>
          </a:xfrm>
          <a:prstGeom prst="rect">
            <a:avLst/>
          </a:prstGeom>
        </p:spPr>
        <p:txBody>
          <a:bodyPr lIns="0" tIns="0" rIns="0" bIns="0" rtlCol="0" anchor="t">
            <a:spAutoFit/>
          </a:bodyPr>
          <a:lstStyle/>
          <a:p>
            <a:pPr marL="0" lvl="1" indent="0" algn="l">
              <a:lnSpc>
                <a:spcPts val="4609"/>
              </a:lnSpc>
            </a:pPr>
            <a:r>
              <a:rPr lang="en-US" sz="5009">
                <a:solidFill>
                  <a:srgbClr val="563A3A"/>
                </a:solidFill>
                <a:latin typeface="Glacial Indifference"/>
              </a:rPr>
              <a:t>The dispersion/scattering of the Jews is found in both New and Old Testaments.</a:t>
            </a:r>
          </a:p>
        </p:txBody>
      </p:sp>
      <p:sp>
        <p:nvSpPr>
          <p:cNvPr id="5" name="TextBox 5"/>
          <p:cNvSpPr txBox="1"/>
          <p:nvPr/>
        </p:nvSpPr>
        <p:spPr>
          <a:xfrm>
            <a:off x="286578" y="5419725"/>
            <a:ext cx="17714845" cy="1443507"/>
          </a:xfrm>
          <a:prstGeom prst="rect">
            <a:avLst/>
          </a:prstGeom>
        </p:spPr>
        <p:txBody>
          <a:bodyPr lIns="0" tIns="0" rIns="0" bIns="0" rtlCol="0" anchor="t">
            <a:spAutoFit/>
          </a:bodyPr>
          <a:lstStyle/>
          <a:p>
            <a:pPr marL="807467" lvl="1" indent="-403733">
              <a:lnSpc>
                <a:spcPts val="5871"/>
              </a:lnSpc>
              <a:buFont typeface="Arial"/>
              <a:buChar char="•"/>
            </a:pPr>
            <a:r>
              <a:rPr lang="en-US" sz="3740">
                <a:solidFill>
                  <a:srgbClr val="563A3A"/>
                </a:solidFill>
                <a:latin typeface="Glacial Indifference"/>
              </a:rPr>
              <a:t>Jacob (James) acts as a father figure from Jerusalem giving the 12 tribes (true Israel) a perfect gift from above—the Word of God.</a:t>
            </a:r>
          </a:p>
        </p:txBody>
      </p:sp>
      <p:sp>
        <p:nvSpPr>
          <p:cNvPr id="6" name="TextBox 6"/>
          <p:cNvSpPr txBox="1"/>
          <p:nvPr/>
        </p:nvSpPr>
        <p:spPr>
          <a:xfrm>
            <a:off x="1948730" y="1171021"/>
            <a:ext cx="14878376" cy="2457450"/>
          </a:xfrm>
          <a:prstGeom prst="rect">
            <a:avLst/>
          </a:prstGeom>
        </p:spPr>
        <p:txBody>
          <a:bodyPr lIns="0" tIns="0" rIns="0" bIns="0" rtlCol="0" anchor="t">
            <a:spAutoFit/>
          </a:bodyPr>
          <a:lstStyle/>
          <a:p>
            <a:pPr marL="0" lvl="0" indent="0" algn="l">
              <a:lnSpc>
                <a:spcPts val="9600"/>
              </a:lnSpc>
              <a:spcBef>
                <a:spcPct val="0"/>
              </a:spcBef>
            </a:pPr>
            <a:r>
              <a:rPr lang="en-US" sz="8000" dirty="0">
                <a:solidFill>
                  <a:srgbClr val="B2935B"/>
                </a:solidFill>
                <a:latin typeface="Glacial Indifference Bold"/>
              </a:rPr>
              <a:t>"…to the twelve tribes who are dispersed abroad…"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2457450"/>
          </a:xfrm>
          <a:prstGeom prst="rect">
            <a:avLst/>
          </a:prstGeom>
        </p:spPr>
        <p:txBody>
          <a:bodyPr lIns="0" tIns="0" rIns="0" bIns="0" rtlCol="0" anchor="t">
            <a:spAutoFit/>
          </a:bodyPr>
          <a:lstStyle/>
          <a:p>
            <a:pPr marL="0" lvl="0" indent="0" algn="l">
              <a:lnSpc>
                <a:spcPts val="9600"/>
              </a:lnSpc>
              <a:spcBef>
                <a:spcPct val="0"/>
              </a:spcBef>
            </a:pPr>
            <a:r>
              <a:rPr lang="en-US" sz="8000" dirty="0">
                <a:solidFill>
                  <a:srgbClr val="B2935B"/>
                </a:solidFill>
                <a:latin typeface="Glacial Indifference Bold"/>
              </a:rPr>
              <a:t>"…to the twelve tribes who are dispersed abroad…"</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3927119"/>
            <a:ext cx="16230600" cy="635356"/>
          </a:xfrm>
          <a:prstGeom prst="rect">
            <a:avLst/>
          </a:prstGeom>
        </p:spPr>
        <p:txBody>
          <a:bodyPr lIns="0" tIns="0" rIns="0" bIns="0" rtlCol="0" anchor="t">
            <a:spAutoFit/>
          </a:bodyPr>
          <a:lstStyle/>
          <a:p>
            <a:pPr marL="0" lvl="1" indent="0" algn="ctr">
              <a:lnSpc>
                <a:spcPts val="4609"/>
              </a:lnSpc>
            </a:pPr>
            <a:r>
              <a:rPr lang="en-US" sz="5009">
                <a:solidFill>
                  <a:srgbClr val="563A3A"/>
                </a:solidFill>
                <a:latin typeface="Glacial Indifference"/>
              </a:rPr>
              <a:t>Being scattered presents many trials.</a:t>
            </a:r>
          </a:p>
        </p:txBody>
      </p:sp>
      <p:sp>
        <p:nvSpPr>
          <p:cNvPr id="6" name="TextBox 6"/>
          <p:cNvSpPr txBox="1"/>
          <p:nvPr/>
        </p:nvSpPr>
        <p:spPr>
          <a:xfrm>
            <a:off x="286578" y="6328893"/>
            <a:ext cx="17714845" cy="2929407"/>
          </a:xfrm>
          <a:prstGeom prst="rect">
            <a:avLst/>
          </a:prstGeom>
        </p:spPr>
        <p:txBody>
          <a:bodyPr lIns="0" tIns="0" rIns="0" bIns="0" rtlCol="0" anchor="t">
            <a:spAutoFit/>
          </a:bodyPr>
          <a:lstStyle/>
          <a:p>
            <a:pPr marL="807467" lvl="1" indent="-403733">
              <a:lnSpc>
                <a:spcPts val="5871"/>
              </a:lnSpc>
              <a:buFont typeface="Arial"/>
              <a:buChar char="•"/>
            </a:pPr>
            <a:r>
              <a:rPr lang="en-US" sz="3740">
                <a:solidFill>
                  <a:srgbClr val="563A3A"/>
                </a:solidFill>
                <a:latin typeface="Glacial Indifference"/>
              </a:rPr>
              <a:t>Trials can come from God, which would be the test. (Genesis 22)</a:t>
            </a:r>
          </a:p>
          <a:p>
            <a:pPr marL="807467" lvl="1" indent="-403733">
              <a:lnSpc>
                <a:spcPts val="5871"/>
              </a:lnSpc>
              <a:buFont typeface="Arial"/>
              <a:buChar char="•"/>
            </a:pPr>
            <a:r>
              <a:rPr lang="en-US" sz="3740">
                <a:solidFill>
                  <a:srgbClr val="563A3A"/>
                </a:solidFill>
                <a:latin typeface="Glacial Indifference"/>
              </a:rPr>
              <a:t>Trials/temptations can come from Satan. (Matthew 4)</a:t>
            </a:r>
          </a:p>
          <a:p>
            <a:pPr marL="807467" lvl="1" indent="-403733">
              <a:lnSpc>
                <a:spcPts val="5871"/>
              </a:lnSpc>
              <a:buFont typeface="Arial"/>
              <a:buChar char="•"/>
            </a:pPr>
            <a:r>
              <a:rPr lang="en-US" sz="3740">
                <a:solidFill>
                  <a:srgbClr val="563A3A"/>
                </a:solidFill>
                <a:latin typeface="Glacial Indifference"/>
              </a:rPr>
              <a:t>Trials can be brought on by our own choices. (James 1)</a:t>
            </a:r>
          </a:p>
          <a:p>
            <a:pPr marL="807467" lvl="1" indent="-403733">
              <a:lnSpc>
                <a:spcPts val="5871"/>
              </a:lnSpc>
              <a:buFont typeface="Arial"/>
              <a:buChar char="•"/>
            </a:pPr>
            <a:r>
              <a:rPr lang="en-US" sz="3740">
                <a:solidFill>
                  <a:srgbClr val="563A3A"/>
                </a:solidFill>
                <a:latin typeface="Glacial Indifference"/>
              </a:rPr>
              <a:t>Life itself is short and full of trouble (trials). (Job 14)</a:t>
            </a:r>
          </a:p>
        </p:txBody>
      </p:sp>
      <p:sp>
        <p:nvSpPr>
          <p:cNvPr id="7" name="TextBox 7"/>
          <p:cNvSpPr txBox="1"/>
          <p:nvPr/>
        </p:nvSpPr>
        <p:spPr>
          <a:xfrm>
            <a:off x="785795" y="5022596"/>
            <a:ext cx="16230600" cy="1093826"/>
          </a:xfrm>
          <a:prstGeom prst="rect">
            <a:avLst/>
          </a:prstGeom>
        </p:spPr>
        <p:txBody>
          <a:bodyPr lIns="0" tIns="0" rIns="0" bIns="0" rtlCol="0" anchor="t">
            <a:spAutoFit/>
          </a:bodyPr>
          <a:lstStyle/>
          <a:p>
            <a:pPr marL="0" lvl="1" indent="0">
              <a:lnSpc>
                <a:spcPts val="4149"/>
              </a:lnSpc>
            </a:pPr>
            <a:r>
              <a:rPr lang="en-US" sz="4510">
                <a:solidFill>
                  <a:srgbClr val="563A3A"/>
                </a:solidFill>
                <a:latin typeface="Glacial Indifference Italics"/>
              </a:rPr>
              <a:t>The words trial and temptation come from the same Greek word, meaning “pressure”.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209476" y="3419475"/>
            <a:ext cx="15869047" cy="3438525"/>
          </a:xfrm>
          <a:prstGeom prst="rect">
            <a:avLst/>
          </a:prstGeom>
        </p:spPr>
        <p:txBody>
          <a:bodyPr lIns="0" tIns="0" rIns="0" bIns="0" rtlCol="0" anchor="t">
            <a:spAutoFit/>
          </a:bodyPr>
          <a:lstStyle/>
          <a:p>
            <a:pPr marL="0" lvl="0" indent="0">
              <a:lnSpc>
                <a:spcPts val="9000"/>
              </a:lnSpc>
              <a:spcBef>
                <a:spcPct val="0"/>
              </a:spcBef>
            </a:pPr>
            <a:r>
              <a:rPr lang="en-US" sz="7500">
                <a:solidFill>
                  <a:srgbClr val="563A3A"/>
                </a:solidFill>
                <a:latin typeface="Glacial Indifference Bold"/>
              </a:rPr>
              <a:t>“Because we are God’s scattered people and not God’s sheltered people, we must experience trials.” </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184294" y="7331146"/>
            <a:ext cx="6894229" cy="676275"/>
          </a:xfrm>
          <a:prstGeom prst="rect">
            <a:avLst/>
          </a:prstGeom>
        </p:spPr>
        <p:txBody>
          <a:bodyPr lIns="0" tIns="0" rIns="0" bIns="0" rtlCol="0" anchor="t">
            <a:spAutoFit/>
          </a:bodyPr>
          <a:lstStyle/>
          <a:p>
            <a:pPr algn="ctr">
              <a:lnSpc>
                <a:spcPts val="5280"/>
              </a:lnSpc>
              <a:spcBef>
                <a:spcPct val="0"/>
              </a:spcBef>
            </a:pPr>
            <a:r>
              <a:rPr lang="en-US" sz="4400">
                <a:solidFill>
                  <a:srgbClr val="B2935B"/>
                </a:solidFill>
                <a:latin typeface="Glacial Indifference"/>
              </a:rPr>
              <a:t>Warren W. Wierse,</a:t>
            </a:r>
            <a:r>
              <a:rPr lang="en-US" sz="4400">
                <a:solidFill>
                  <a:srgbClr val="B2935B"/>
                </a:solidFill>
                <a:latin typeface="Glacial Indifference Italics"/>
              </a:rPr>
              <a:t> Be Mature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4" name="TextBox 4"/>
          <p:cNvSpPr txBox="1"/>
          <p:nvPr/>
        </p:nvSpPr>
        <p:spPr>
          <a:xfrm>
            <a:off x="1028700" y="3927119"/>
            <a:ext cx="16230600" cy="1216381"/>
          </a:xfrm>
          <a:prstGeom prst="rect">
            <a:avLst/>
          </a:prstGeom>
        </p:spPr>
        <p:txBody>
          <a:bodyPr lIns="0" tIns="0" rIns="0" bIns="0" rtlCol="0" anchor="t">
            <a:spAutoFit/>
          </a:bodyPr>
          <a:lstStyle/>
          <a:p>
            <a:pPr marL="0" lvl="1" indent="0">
              <a:lnSpc>
                <a:spcPts val="4609"/>
              </a:lnSpc>
            </a:pPr>
            <a:r>
              <a:rPr lang="en-US" sz="5009">
                <a:solidFill>
                  <a:srgbClr val="563A3A"/>
                </a:solidFill>
                <a:latin typeface="Glacial Indifference"/>
              </a:rPr>
              <a:t>Having been dispersed abroad also implies we act as seed in how we speak and act.</a:t>
            </a:r>
          </a:p>
        </p:txBody>
      </p:sp>
      <p:sp>
        <p:nvSpPr>
          <p:cNvPr id="5" name="TextBox 5"/>
          <p:cNvSpPr txBox="1"/>
          <p:nvPr/>
        </p:nvSpPr>
        <p:spPr>
          <a:xfrm>
            <a:off x="286578" y="5399717"/>
            <a:ext cx="17714845" cy="4415307"/>
          </a:xfrm>
          <a:prstGeom prst="rect">
            <a:avLst/>
          </a:prstGeom>
        </p:spPr>
        <p:txBody>
          <a:bodyPr lIns="0" tIns="0" rIns="0" bIns="0" rtlCol="0" anchor="t">
            <a:spAutoFit/>
          </a:bodyPr>
          <a:lstStyle/>
          <a:p>
            <a:pPr marL="807467" lvl="1" indent="-403733">
              <a:lnSpc>
                <a:spcPts val="5871"/>
              </a:lnSpc>
              <a:buFont typeface="Arial"/>
              <a:buChar char="•"/>
            </a:pPr>
            <a:r>
              <a:rPr lang="en-US" sz="3740">
                <a:solidFill>
                  <a:srgbClr val="563A3A"/>
                </a:solidFill>
                <a:latin typeface="Glacial Indifference"/>
              </a:rPr>
              <a:t>Seed scattered. </a:t>
            </a:r>
            <a:r>
              <a:rPr lang="en-US" sz="3740">
                <a:solidFill>
                  <a:srgbClr val="563A3A"/>
                </a:solidFill>
                <a:latin typeface="Glacial Indifference Italics"/>
              </a:rPr>
              <a:t>1:1</a:t>
            </a:r>
          </a:p>
          <a:p>
            <a:pPr marL="807467" lvl="1" indent="-403733">
              <a:lnSpc>
                <a:spcPts val="5871"/>
              </a:lnSpc>
              <a:buFont typeface="Arial"/>
              <a:buChar char="•"/>
            </a:pPr>
            <a:r>
              <a:rPr lang="en-US" sz="3740">
                <a:solidFill>
                  <a:srgbClr val="563A3A"/>
                </a:solidFill>
                <a:latin typeface="Glacial Indifference"/>
              </a:rPr>
              <a:t>Seed implanted. </a:t>
            </a:r>
            <a:r>
              <a:rPr lang="en-US" sz="3740">
                <a:solidFill>
                  <a:srgbClr val="563A3A"/>
                </a:solidFill>
                <a:latin typeface="Glacial Indifference Italics"/>
              </a:rPr>
              <a:t>1:21</a:t>
            </a:r>
          </a:p>
          <a:p>
            <a:pPr marL="807467" lvl="1" indent="-403733">
              <a:lnSpc>
                <a:spcPts val="5871"/>
              </a:lnSpc>
              <a:buFont typeface="Arial"/>
              <a:buChar char="•"/>
            </a:pPr>
            <a:r>
              <a:rPr lang="en-US" sz="3740">
                <a:solidFill>
                  <a:srgbClr val="563A3A"/>
                </a:solidFill>
                <a:latin typeface="Glacial Indifference"/>
              </a:rPr>
              <a:t>Seed produces righteous fruit. </a:t>
            </a:r>
            <a:r>
              <a:rPr lang="en-US" sz="3740">
                <a:solidFill>
                  <a:srgbClr val="563A3A"/>
                </a:solidFill>
                <a:latin typeface="Glacial Indifference Italics"/>
              </a:rPr>
              <a:t>3:18</a:t>
            </a:r>
          </a:p>
          <a:p>
            <a:pPr marL="807467" lvl="1" indent="-403733">
              <a:lnSpc>
                <a:spcPts val="5871"/>
              </a:lnSpc>
              <a:buFont typeface="Arial"/>
              <a:buChar char="•"/>
            </a:pPr>
            <a:r>
              <a:rPr lang="en-US" sz="3740">
                <a:solidFill>
                  <a:srgbClr val="563A3A"/>
                </a:solidFill>
                <a:latin typeface="Glacial Indifference"/>
              </a:rPr>
              <a:t>Through patience and endurance, we become precious produce. </a:t>
            </a:r>
            <a:r>
              <a:rPr lang="en-US" sz="3740">
                <a:solidFill>
                  <a:srgbClr val="563A3A"/>
                </a:solidFill>
                <a:latin typeface="Glacial Indifference Italics"/>
              </a:rPr>
              <a:t>5:7</a:t>
            </a:r>
          </a:p>
          <a:p>
            <a:pPr marL="807467" lvl="1" indent="-403733">
              <a:lnSpc>
                <a:spcPts val="5871"/>
              </a:lnSpc>
              <a:buFont typeface="Arial"/>
              <a:buChar char="•"/>
            </a:pPr>
            <a:r>
              <a:rPr lang="en-US" sz="3740">
                <a:solidFill>
                  <a:srgbClr val="563A3A"/>
                </a:solidFill>
                <a:latin typeface="Glacial Indifference"/>
              </a:rPr>
              <a:t>This seed illustrates the book of James for our lives. Be patient, asking </a:t>
            </a:r>
          </a:p>
          <a:p>
            <a:pPr>
              <a:lnSpc>
                <a:spcPts val="5871"/>
              </a:lnSpc>
            </a:pPr>
            <a:r>
              <a:rPr lang="en-US" sz="3740">
                <a:solidFill>
                  <a:srgbClr val="563A3A"/>
                </a:solidFill>
                <a:latin typeface="Glacial Indifference"/>
              </a:rPr>
              <a:t>      God through prayer for one’s blessed reward.</a:t>
            </a:r>
          </a:p>
        </p:txBody>
      </p:sp>
      <p:sp>
        <p:nvSpPr>
          <p:cNvPr id="6" name="TextBox 6"/>
          <p:cNvSpPr txBox="1"/>
          <p:nvPr/>
        </p:nvSpPr>
        <p:spPr>
          <a:xfrm>
            <a:off x="1948730" y="1171021"/>
            <a:ext cx="14878376" cy="2457450"/>
          </a:xfrm>
          <a:prstGeom prst="rect">
            <a:avLst/>
          </a:prstGeom>
        </p:spPr>
        <p:txBody>
          <a:bodyPr lIns="0" tIns="0" rIns="0" bIns="0" rtlCol="0" anchor="t">
            <a:spAutoFit/>
          </a:bodyPr>
          <a:lstStyle/>
          <a:p>
            <a:pPr marL="0" lvl="0" indent="0" algn="l">
              <a:lnSpc>
                <a:spcPts val="9600"/>
              </a:lnSpc>
              <a:spcBef>
                <a:spcPct val="0"/>
              </a:spcBef>
            </a:pPr>
            <a:r>
              <a:rPr lang="en-US" sz="8000">
                <a:solidFill>
                  <a:srgbClr val="B2935B"/>
                </a:solidFill>
                <a:latin typeface="Glacial Indifference Bold"/>
              </a:rPr>
              <a:t>"…to the twelve tribes who are dispersed abroad…"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dirty="0">
                <a:solidFill>
                  <a:srgbClr val="B2935B"/>
                </a:solidFill>
                <a:latin typeface="Glacial Indifference Bold"/>
              </a:rPr>
              <a:t>"…Greetings"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2942671"/>
            <a:ext cx="16230600" cy="1216381"/>
          </a:xfrm>
          <a:prstGeom prst="rect">
            <a:avLst/>
          </a:prstGeom>
        </p:spPr>
        <p:txBody>
          <a:bodyPr lIns="0" tIns="0" rIns="0" bIns="0" rtlCol="0" anchor="t">
            <a:spAutoFit/>
          </a:bodyPr>
          <a:lstStyle/>
          <a:p>
            <a:pPr marL="0" lvl="1" indent="0">
              <a:lnSpc>
                <a:spcPts val="4609"/>
              </a:lnSpc>
            </a:pPr>
            <a:r>
              <a:rPr lang="en-US" sz="5009">
                <a:solidFill>
                  <a:srgbClr val="563A3A"/>
                </a:solidFill>
                <a:latin typeface="Glacial Indifference"/>
              </a:rPr>
              <a:t>James is the only New Testament author to use this type of salutation.</a:t>
            </a:r>
          </a:p>
        </p:txBody>
      </p:sp>
      <p:sp>
        <p:nvSpPr>
          <p:cNvPr id="6" name="TextBox 6"/>
          <p:cNvSpPr txBox="1"/>
          <p:nvPr/>
        </p:nvSpPr>
        <p:spPr>
          <a:xfrm>
            <a:off x="273083" y="4435277"/>
            <a:ext cx="17741834" cy="4415308"/>
          </a:xfrm>
          <a:prstGeom prst="rect">
            <a:avLst/>
          </a:prstGeom>
        </p:spPr>
        <p:txBody>
          <a:bodyPr lIns="0" tIns="0" rIns="0" bIns="0" rtlCol="0" anchor="t">
            <a:spAutoFit/>
          </a:bodyPr>
          <a:lstStyle/>
          <a:p>
            <a:pPr marL="807467" lvl="1" indent="-403733">
              <a:lnSpc>
                <a:spcPts val="5871"/>
              </a:lnSpc>
              <a:buFont typeface="Arial"/>
              <a:buChar char="•"/>
            </a:pPr>
            <a:r>
              <a:rPr lang="en-US" sz="3740">
                <a:solidFill>
                  <a:srgbClr val="563A3A"/>
                </a:solidFill>
                <a:latin typeface="Glacial Indifference"/>
              </a:rPr>
              <a:t>Acts 15:23 (This book uses brethren and the Lord Jesus Christ) which is another connection to James from Jerusalem and the brother of Jesus.</a:t>
            </a:r>
          </a:p>
          <a:p>
            <a:pPr>
              <a:lnSpc>
                <a:spcPts val="5871"/>
              </a:lnSpc>
            </a:pPr>
            <a:endParaRPr lang="en-US" sz="3740">
              <a:solidFill>
                <a:srgbClr val="563A3A"/>
              </a:solidFill>
              <a:latin typeface="Glacial Indifference"/>
            </a:endParaRPr>
          </a:p>
          <a:p>
            <a:pPr marL="807467" lvl="1" indent="-403733">
              <a:lnSpc>
                <a:spcPts val="5871"/>
              </a:lnSpc>
              <a:buFont typeface="Arial"/>
              <a:buChar char="•"/>
            </a:pPr>
            <a:r>
              <a:rPr lang="en-US" sz="3740">
                <a:solidFill>
                  <a:srgbClr val="563A3A"/>
                </a:solidFill>
                <a:latin typeface="Glacial Indifference"/>
              </a:rPr>
              <a:t>Greetings is the same word as “to rejoice”—charein. </a:t>
            </a:r>
          </a:p>
          <a:p>
            <a:pPr>
              <a:lnSpc>
                <a:spcPts val="5871"/>
              </a:lnSpc>
            </a:pPr>
            <a:endParaRPr lang="en-US" sz="3740">
              <a:solidFill>
                <a:srgbClr val="563A3A"/>
              </a:solidFill>
              <a:latin typeface="Glacial Indifference"/>
            </a:endParaRPr>
          </a:p>
          <a:p>
            <a:pPr marL="807467" lvl="1" indent="-403733">
              <a:lnSpc>
                <a:spcPts val="5871"/>
              </a:lnSpc>
              <a:buFont typeface="Arial"/>
              <a:buChar char="•"/>
            </a:pPr>
            <a:r>
              <a:rPr lang="en-US" sz="3740">
                <a:solidFill>
                  <a:srgbClr val="563A3A"/>
                </a:solidFill>
                <a:latin typeface="Glacial Indifference"/>
              </a:rPr>
              <a:t>This rejoicing is an invitation to join the life of </a:t>
            </a:r>
            <a:r>
              <a:rPr lang="en-US" sz="3740">
                <a:solidFill>
                  <a:srgbClr val="563A3A"/>
                </a:solidFill>
                <a:latin typeface="Glacial Indifference Bold"/>
              </a:rPr>
              <a:t>Faith in Action</a:t>
            </a:r>
            <a:r>
              <a:rPr lang="en-US" sz="3740">
                <a:solidFill>
                  <a:srgbClr val="563A3A"/>
                </a:solidFill>
                <a:latin typeface="Glacial Indifference"/>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Faith in Action</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270223"/>
            <a:ext cx="9387918" cy="5103368"/>
          </a:xfrm>
          <a:prstGeom prst="rect">
            <a:avLst/>
          </a:prstGeom>
        </p:spPr>
        <p:txBody>
          <a:bodyPr lIns="0" tIns="0" rIns="0" bIns="0" rtlCol="0" anchor="t">
            <a:spAutoFit/>
          </a:bodyPr>
          <a:lstStyle/>
          <a:p>
            <a:pPr marL="928369" lvl="1" indent="-464185">
              <a:lnSpc>
                <a:spcPts val="6750"/>
              </a:lnSpc>
              <a:buFont typeface="Arial"/>
              <a:buChar char="•"/>
            </a:pPr>
            <a:r>
              <a:rPr lang="en-US" sz="4299">
                <a:solidFill>
                  <a:srgbClr val="563A3A"/>
                </a:solidFill>
                <a:latin typeface="Glacial Indifference"/>
              </a:rPr>
              <a:t>...Endures Trials </a:t>
            </a:r>
            <a:r>
              <a:rPr lang="en-US" sz="4299">
                <a:solidFill>
                  <a:srgbClr val="563A3A"/>
                </a:solidFill>
                <a:latin typeface="Glacial Indifference Bold"/>
              </a:rPr>
              <a:t>1:2-12</a:t>
            </a:r>
          </a:p>
          <a:p>
            <a:pPr marL="928369" lvl="1" indent="-464185">
              <a:lnSpc>
                <a:spcPts val="6750"/>
              </a:lnSpc>
              <a:buFont typeface="Arial"/>
              <a:buChar char="•"/>
            </a:pPr>
            <a:r>
              <a:rPr lang="en-US" sz="4299">
                <a:solidFill>
                  <a:srgbClr val="563A3A"/>
                </a:solidFill>
                <a:latin typeface="Glacial Indifference"/>
              </a:rPr>
              <a:t>...Stands on the Word </a:t>
            </a:r>
            <a:r>
              <a:rPr lang="en-US" sz="4299">
                <a:solidFill>
                  <a:srgbClr val="563A3A"/>
                </a:solidFill>
                <a:latin typeface="Glacial Indifference Bold"/>
              </a:rPr>
              <a:t>1:13-26</a:t>
            </a:r>
          </a:p>
          <a:p>
            <a:pPr marL="928369" lvl="1" indent="-464185">
              <a:lnSpc>
                <a:spcPts val="6750"/>
              </a:lnSpc>
              <a:buFont typeface="Arial"/>
              <a:buChar char="•"/>
            </a:pPr>
            <a:r>
              <a:rPr lang="en-US" sz="4299">
                <a:solidFill>
                  <a:srgbClr val="563A3A"/>
                </a:solidFill>
                <a:latin typeface="Glacial Indifference"/>
              </a:rPr>
              <a:t>...Seeks to Love Others </a:t>
            </a:r>
            <a:r>
              <a:rPr lang="en-US" sz="4299">
                <a:solidFill>
                  <a:srgbClr val="563A3A"/>
                </a:solidFill>
                <a:latin typeface="Glacial Indifference Bold"/>
              </a:rPr>
              <a:t>2:1-13</a:t>
            </a:r>
          </a:p>
          <a:p>
            <a:pPr marL="928369" lvl="1" indent="-464185">
              <a:lnSpc>
                <a:spcPts val="6750"/>
              </a:lnSpc>
              <a:buFont typeface="Arial"/>
              <a:buChar char="•"/>
            </a:pPr>
            <a:r>
              <a:rPr lang="en-US" sz="4299">
                <a:solidFill>
                  <a:srgbClr val="563A3A"/>
                </a:solidFill>
                <a:latin typeface="Glacial Indifference"/>
              </a:rPr>
              <a:t>...Results in Good Deeds </a:t>
            </a:r>
            <a:r>
              <a:rPr lang="en-US" sz="4299">
                <a:solidFill>
                  <a:srgbClr val="563A3A"/>
                </a:solidFill>
                <a:latin typeface="Glacial Indifference Bold"/>
              </a:rPr>
              <a:t>2:14-26</a:t>
            </a:r>
          </a:p>
          <a:p>
            <a:pPr marL="928369" lvl="1" indent="-464185">
              <a:lnSpc>
                <a:spcPts val="6750"/>
              </a:lnSpc>
              <a:buFont typeface="Arial"/>
              <a:buChar char="•"/>
            </a:pPr>
            <a:r>
              <a:rPr lang="en-US" sz="4299">
                <a:solidFill>
                  <a:srgbClr val="563A3A"/>
                </a:solidFill>
                <a:latin typeface="Glacial Indifference"/>
              </a:rPr>
              <a:t>...Is Mindful of the Tongue </a:t>
            </a:r>
            <a:r>
              <a:rPr lang="en-US" sz="4299">
                <a:solidFill>
                  <a:srgbClr val="563A3A"/>
                </a:solidFill>
                <a:latin typeface="Glacial Indifference Bold"/>
              </a:rPr>
              <a:t>3:1-12</a:t>
            </a:r>
          </a:p>
          <a:p>
            <a:pPr marL="928369" lvl="1" indent="-464185">
              <a:lnSpc>
                <a:spcPts val="6750"/>
              </a:lnSpc>
              <a:buFont typeface="Arial"/>
              <a:buChar char="•"/>
            </a:pPr>
            <a:r>
              <a:rPr lang="en-US" sz="4299">
                <a:solidFill>
                  <a:srgbClr val="563A3A"/>
                </a:solidFill>
                <a:latin typeface="Glacial Indifference"/>
              </a:rPr>
              <a:t>...Seeks Wisdom from Above </a:t>
            </a:r>
            <a:r>
              <a:rPr lang="en-US" sz="4299">
                <a:solidFill>
                  <a:srgbClr val="563A3A"/>
                </a:solidFill>
                <a:latin typeface="Glacial Indifference Bold"/>
              </a:rPr>
              <a:t>3:13-18</a:t>
            </a:r>
          </a:p>
        </p:txBody>
      </p:sp>
      <p:sp>
        <p:nvSpPr>
          <p:cNvPr id="6" name="TextBox 6"/>
          <p:cNvSpPr txBox="1"/>
          <p:nvPr/>
        </p:nvSpPr>
        <p:spPr>
          <a:xfrm>
            <a:off x="8680978" y="3270223"/>
            <a:ext cx="9305937" cy="4246118"/>
          </a:xfrm>
          <a:prstGeom prst="rect">
            <a:avLst/>
          </a:prstGeom>
        </p:spPr>
        <p:txBody>
          <a:bodyPr lIns="0" tIns="0" rIns="0" bIns="0" rtlCol="0" anchor="t">
            <a:spAutoFit/>
          </a:bodyPr>
          <a:lstStyle/>
          <a:p>
            <a:pPr marL="928369" lvl="1" indent="-464185">
              <a:lnSpc>
                <a:spcPts val="6750"/>
              </a:lnSpc>
              <a:buFont typeface="Arial"/>
              <a:buChar char="•"/>
            </a:pPr>
            <a:r>
              <a:rPr lang="en-US" sz="4299">
                <a:solidFill>
                  <a:srgbClr val="563A3A"/>
                </a:solidFill>
                <a:latin typeface="Glacial Indifference"/>
              </a:rPr>
              <a:t>...Does Not Love the World </a:t>
            </a:r>
            <a:r>
              <a:rPr lang="en-US" sz="4299">
                <a:solidFill>
                  <a:srgbClr val="563A3A"/>
                </a:solidFill>
                <a:latin typeface="Glacial Indifference Bold"/>
              </a:rPr>
              <a:t>4:1-6</a:t>
            </a:r>
          </a:p>
          <a:p>
            <a:pPr marL="928369" lvl="1" indent="-464185">
              <a:lnSpc>
                <a:spcPts val="6750"/>
              </a:lnSpc>
              <a:buFont typeface="Arial"/>
              <a:buChar char="•"/>
            </a:pPr>
            <a:r>
              <a:rPr lang="en-US" sz="4299">
                <a:solidFill>
                  <a:srgbClr val="563A3A"/>
                </a:solidFill>
                <a:latin typeface="Glacial Indifference"/>
              </a:rPr>
              <a:t>...Submits to God’s Will </a:t>
            </a:r>
            <a:r>
              <a:rPr lang="en-US" sz="4299">
                <a:solidFill>
                  <a:srgbClr val="563A3A"/>
                </a:solidFill>
                <a:latin typeface="Glacial Indifference Bold"/>
              </a:rPr>
              <a:t>4:7-17</a:t>
            </a:r>
          </a:p>
          <a:p>
            <a:pPr marL="928369" lvl="1" indent="-464185">
              <a:lnSpc>
                <a:spcPts val="6750"/>
              </a:lnSpc>
              <a:buFont typeface="Arial"/>
              <a:buChar char="•"/>
            </a:pPr>
            <a:r>
              <a:rPr lang="en-US" sz="4299">
                <a:solidFill>
                  <a:srgbClr val="563A3A"/>
                </a:solidFill>
                <a:latin typeface="Glacial Indifference"/>
              </a:rPr>
              <a:t>...Is Charitable with Resources </a:t>
            </a:r>
            <a:r>
              <a:rPr lang="en-US" sz="4299">
                <a:solidFill>
                  <a:srgbClr val="563A3A"/>
                </a:solidFill>
                <a:latin typeface="Glacial Indifference Bold"/>
              </a:rPr>
              <a:t>5:1-6</a:t>
            </a:r>
          </a:p>
          <a:p>
            <a:pPr marL="928369" lvl="1" indent="-464185">
              <a:lnSpc>
                <a:spcPts val="6750"/>
              </a:lnSpc>
              <a:buFont typeface="Arial"/>
              <a:buChar char="•"/>
            </a:pPr>
            <a:r>
              <a:rPr lang="en-US" sz="4299">
                <a:solidFill>
                  <a:srgbClr val="563A3A"/>
                </a:solidFill>
                <a:latin typeface="Glacial Indifference"/>
              </a:rPr>
              <a:t>...Is Patient</a:t>
            </a:r>
            <a:r>
              <a:rPr lang="en-US" sz="4299">
                <a:solidFill>
                  <a:srgbClr val="563A3A"/>
                </a:solidFill>
                <a:latin typeface="Glacial Indifference Bold"/>
              </a:rPr>
              <a:t> 5:7-12</a:t>
            </a:r>
          </a:p>
          <a:p>
            <a:pPr marL="928369" lvl="1" indent="-464185">
              <a:lnSpc>
                <a:spcPts val="6750"/>
              </a:lnSpc>
              <a:buFont typeface="Arial"/>
              <a:buChar char="•"/>
            </a:pPr>
            <a:r>
              <a:rPr lang="en-US" sz="4299">
                <a:solidFill>
                  <a:srgbClr val="563A3A"/>
                </a:solidFill>
                <a:latin typeface="Glacial Indifference"/>
              </a:rPr>
              <a:t>...Prays Always </a:t>
            </a:r>
            <a:r>
              <a:rPr lang="en-US" sz="4299">
                <a:solidFill>
                  <a:srgbClr val="563A3A"/>
                </a:solidFill>
                <a:latin typeface="Glacial Indifference Bold"/>
              </a:rPr>
              <a:t>5:13-20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800100"/>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dirty="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2171700"/>
            <a:ext cx="17373600" cy="5627116"/>
          </a:xfrm>
          <a:prstGeom prst="rect">
            <a:avLst/>
          </a:prstGeom>
        </p:spPr>
        <p:txBody>
          <a:bodyPr wrap="square" lIns="0" tIns="0" rIns="0" bIns="0" rtlCol="0" anchor="t">
            <a:spAutoFit/>
          </a:bodyPr>
          <a:lstStyle/>
          <a:p>
            <a:pPr marL="1185546" lvl="1" indent="-742950">
              <a:lnSpc>
                <a:spcPts val="6437"/>
              </a:lnSpc>
              <a:buFont typeface="+mj-lt"/>
              <a:buAutoNum type="arabicPeriod"/>
            </a:pPr>
            <a:r>
              <a:rPr lang="en-US" sz="4100" dirty="0">
                <a:solidFill>
                  <a:srgbClr val="563A3A"/>
                </a:solidFill>
                <a:latin typeface="Glacial Indifference"/>
              </a:rPr>
              <a:t>Why do you think James does not introduce himself as Jesus’s brother?</a:t>
            </a:r>
          </a:p>
          <a:p>
            <a:pPr marL="1185546" lvl="1" indent="-742950">
              <a:lnSpc>
                <a:spcPts val="6437"/>
              </a:lnSpc>
              <a:buFont typeface="+mj-lt"/>
              <a:buAutoNum type="arabicPeriod"/>
            </a:pPr>
            <a:r>
              <a:rPr lang="en-US" sz="4100" dirty="0">
                <a:solidFill>
                  <a:srgbClr val="563A3A"/>
                </a:solidFill>
                <a:latin typeface="Glacial Indifference"/>
              </a:rPr>
              <a:t>How can James’s faith journey—starting with unbelief in Jesus as the Messiah to a servant of the Lord Jesus Christ—encourage us and others in our faith walk?</a:t>
            </a:r>
          </a:p>
          <a:p>
            <a:pPr marL="1185546" lvl="1" indent="-742950">
              <a:lnSpc>
                <a:spcPts val="6437"/>
              </a:lnSpc>
              <a:buFont typeface="+mj-lt"/>
              <a:buAutoNum type="arabicPeriod"/>
            </a:pPr>
            <a:r>
              <a:rPr lang="en-US" sz="4100" dirty="0">
                <a:solidFill>
                  <a:srgbClr val="563A3A"/>
                </a:solidFill>
                <a:latin typeface="Glacial Indifference"/>
              </a:rPr>
              <a:t>What is a bond servant, and why do you think James uses this description as his identification?</a:t>
            </a:r>
          </a:p>
          <a:p>
            <a:pPr marL="1185546" lvl="1" indent="-742950">
              <a:lnSpc>
                <a:spcPts val="6437"/>
              </a:lnSpc>
              <a:buFont typeface="+mj-lt"/>
              <a:buAutoNum type="arabicPeriod"/>
            </a:pPr>
            <a:r>
              <a:rPr lang="en-US" sz="4100" dirty="0">
                <a:solidFill>
                  <a:srgbClr val="563A3A"/>
                </a:solidFill>
                <a:latin typeface="Glacial Indifference"/>
              </a:rPr>
              <a:t>Why would the early church be identified as “scattered seed”?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0" y="1320579"/>
            <a:ext cx="182880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Sermon on the Mount meets James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grpSp>
        <p:nvGrpSpPr>
          <p:cNvPr id="5" name="Group 5"/>
          <p:cNvGrpSpPr/>
          <p:nvPr/>
        </p:nvGrpSpPr>
        <p:grpSpPr>
          <a:xfrm>
            <a:off x="1207666" y="3120804"/>
            <a:ext cx="8115300" cy="4941443"/>
            <a:chOff x="0" y="0"/>
            <a:chExt cx="10820400" cy="6588591"/>
          </a:xfrm>
        </p:grpSpPr>
        <p:sp>
          <p:nvSpPr>
            <p:cNvPr id="6" name="TextBox 6"/>
            <p:cNvSpPr txBox="1"/>
            <p:nvPr/>
          </p:nvSpPr>
          <p:spPr>
            <a:xfrm>
              <a:off x="0" y="-161925"/>
              <a:ext cx="4881827" cy="6750516"/>
            </a:xfrm>
            <a:prstGeom prst="rect">
              <a:avLst/>
            </a:prstGeom>
          </p:spPr>
          <p:txBody>
            <a:bodyPr lIns="0" tIns="0" rIns="0" bIns="0" rtlCol="0" anchor="t">
              <a:spAutoFit/>
            </a:bodyPr>
            <a:lstStyle/>
            <a:p>
              <a:pPr marL="928369" lvl="1" indent="-464185">
                <a:lnSpc>
                  <a:spcPts val="6750"/>
                </a:lnSpc>
                <a:buFont typeface="Arial"/>
                <a:buChar char="•"/>
              </a:pPr>
              <a:r>
                <a:rPr lang="en-US" sz="4299">
                  <a:solidFill>
                    <a:srgbClr val="563A3A"/>
                  </a:solidFill>
                  <a:latin typeface="Glacial Indifference"/>
                </a:rPr>
                <a:t>James 1:4</a:t>
              </a:r>
            </a:p>
            <a:p>
              <a:pPr marL="928369" lvl="1" indent="-464185">
                <a:lnSpc>
                  <a:spcPts val="6750"/>
                </a:lnSpc>
                <a:buFont typeface="Arial"/>
                <a:buChar char="•"/>
              </a:pPr>
              <a:r>
                <a:rPr lang="en-US" sz="4299">
                  <a:solidFill>
                    <a:srgbClr val="563A3A"/>
                  </a:solidFill>
                  <a:latin typeface="Glacial Indifference"/>
                </a:rPr>
                <a:t>James 1:5</a:t>
              </a:r>
            </a:p>
            <a:p>
              <a:pPr marL="928369" lvl="1" indent="-464185">
                <a:lnSpc>
                  <a:spcPts val="6750"/>
                </a:lnSpc>
                <a:buFont typeface="Arial"/>
                <a:buChar char="•"/>
              </a:pPr>
              <a:r>
                <a:rPr lang="en-US" sz="4299">
                  <a:solidFill>
                    <a:srgbClr val="563A3A"/>
                  </a:solidFill>
                  <a:latin typeface="Glacial Indifference"/>
                </a:rPr>
                <a:t>James 1:12</a:t>
              </a:r>
            </a:p>
            <a:p>
              <a:pPr marL="928369" lvl="1" indent="-464185">
                <a:lnSpc>
                  <a:spcPts val="6750"/>
                </a:lnSpc>
                <a:buFont typeface="Arial"/>
                <a:buChar char="•"/>
              </a:pPr>
              <a:r>
                <a:rPr lang="en-US" sz="4299">
                  <a:solidFill>
                    <a:srgbClr val="563A3A"/>
                  </a:solidFill>
                  <a:latin typeface="Glacial Indifference"/>
                </a:rPr>
                <a:t>James 1:17</a:t>
              </a:r>
            </a:p>
            <a:p>
              <a:pPr marL="928369" lvl="1" indent="-464185">
                <a:lnSpc>
                  <a:spcPts val="6750"/>
                </a:lnSpc>
                <a:buFont typeface="Arial"/>
                <a:buChar char="•"/>
              </a:pPr>
              <a:r>
                <a:rPr lang="en-US" sz="4299">
                  <a:solidFill>
                    <a:srgbClr val="563A3A"/>
                  </a:solidFill>
                  <a:latin typeface="Glacial Indifference"/>
                </a:rPr>
                <a:t>James 1:22</a:t>
              </a:r>
            </a:p>
            <a:p>
              <a:pPr marL="928369" lvl="1" indent="-464185">
                <a:lnSpc>
                  <a:spcPts val="6750"/>
                </a:lnSpc>
                <a:buFont typeface="Arial"/>
                <a:buChar char="•"/>
              </a:pPr>
              <a:r>
                <a:rPr lang="en-US" sz="4299">
                  <a:solidFill>
                    <a:srgbClr val="563A3A"/>
                  </a:solidFill>
                  <a:latin typeface="Glacial Indifference"/>
                </a:rPr>
                <a:t>James 2:4</a:t>
              </a:r>
            </a:p>
          </p:txBody>
        </p:sp>
        <p:sp>
          <p:nvSpPr>
            <p:cNvPr id="7" name="TextBox 7"/>
            <p:cNvSpPr txBox="1"/>
            <p:nvPr/>
          </p:nvSpPr>
          <p:spPr>
            <a:xfrm>
              <a:off x="5105294" y="-161925"/>
              <a:ext cx="5715106" cy="6750516"/>
            </a:xfrm>
            <a:prstGeom prst="rect">
              <a:avLst/>
            </a:prstGeom>
          </p:spPr>
          <p:txBody>
            <a:bodyPr lIns="0" tIns="0" rIns="0" bIns="0" rtlCol="0" anchor="t">
              <a:spAutoFit/>
            </a:bodyPr>
            <a:lstStyle/>
            <a:p>
              <a:pPr>
                <a:lnSpc>
                  <a:spcPts val="6750"/>
                </a:lnSpc>
              </a:pPr>
              <a:r>
                <a:rPr lang="en-US" sz="4299">
                  <a:solidFill>
                    <a:srgbClr val="563A3A"/>
                  </a:solidFill>
                  <a:latin typeface="Glacial Indifference"/>
                </a:rPr>
                <a:t>Matthew 5:48</a:t>
              </a:r>
            </a:p>
            <a:p>
              <a:pPr>
                <a:lnSpc>
                  <a:spcPts val="6750"/>
                </a:lnSpc>
              </a:pPr>
              <a:r>
                <a:rPr lang="en-US" sz="4299">
                  <a:solidFill>
                    <a:srgbClr val="563A3A"/>
                  </a:solidFill>
                  <a:latin typeface="Glacial Indifference"/>
                </a:rPr>
                <a:t>Matthew 7:7</a:t>
              </a:r>
            </a:p>
            <a:p>
              <a:pPr>
                <a:lnSpc>
                  <a:spcPts val="6750"/>
                </a:lnSpc>
              </a:pPr>
              <a:r>
                <a:rPr lang="en-US" sz="4299">
                  <a:solidFill>
                    <a:srgbClr val="563A3A"/>
                  </a:solidFill>
                  <a:latin typeface="Glacial Indifference"/>
                </a:rPr>
                <a:t>Matthew 5:10</a:t>
              </a:r>
            </a:p>
            <a:p>
              <a:pPr>
                <a:lnSpc>
                  <a:spcPts val="6750"/>
                </a:lnSpc>
              </a:pPr>
              <a:r>
                <a:rPr lang="en-US" sz="4299">
                  <a:solidFill>
                    <a:srgbClr val="563A3A"/>
                  </a:solidFill>
                  <a:latin typeface="Glacial Indifference"/>
                </a:rPr>
                <a:t>Matthew 7:11</a:t>
              </a:r>
            </a:p>
            <a:p>
              <a:pPr>
                <a:lnSpc>
                  <a:spcPts val="6750"/>
                </a:lnSpc>
              </a:pPr>
              <a:r>
                <a:rPr lang="en-US" sz="4299">
                  <a:solidFill>
                    <a:srgbClr val="563A3A"/>
                  </a:solidFill>
                  <a:latin typeface="Glacial Indifference"/>
                </a:rPr>
                <a:t>Matthew 7:24</a:t>
              </a:r>
            </a:p>
            <a:p>
              <a:pPr>
                <a:lnSpc>
                  <a:spcPts val="6750"/>
                </a:lnSpc>
              </a:pPr>
              <a:r>
                <a:rPr lang="en-US" sz="4299">
                  <a:solidFill>
                    <a:srgbClr val="563A3A"/>
                  </a:solidFill>
                  <a:latin typeface="Glacial Indifference"/>
                </a:rPr>
                <a:t>Matthew 7:1</a:t>
              </a:r>
            </a:p>
          </p:txBody>
        </p:sp>
      </p:grpSp>
      <p:grpSp>
        <p:nvGrpSpPr>
          <p:cNvPr id="8" name="Group 8"/>
          <p:cNvGrpSpPr/>
          <p:nvPr/>
        </p:nvGrpSpPr>
        <p:grpSpPr>
          <a:xfrm>
            <a:off x="9762377" y="2999360"/>
            <a:ext cx="7317958" cy="5152051"/>
            <a:chOff x="-287600" y="-161925"/>
            <a:chExt cx="9757277" cy="6869402"/>
          </a:xfrm>
        </p:grpSpPr>
        <p:sp>
          <p:nvSpPr>
            <p:cNvPr id="9" name="TextBox 9"/>
            <p:cNvSpPr txBox="1"/>
            <p:nvPr/>
          </p:nvSpPr>
          <p:spPr>
            <a:xfrm>
              <a:off x="-287600" y="-161925"/>
              <a:ext cx="4881825" cy="6869402"/>
            </a:xfrm>
            <a:prstGeom prst="rect">
              <a:avLst/>
            </a:prstGeom>
          </p:spPr>
          <p:txBody>
            <a:bodyPr wrap="square" lIns="0" tIns="0" rIns="0" bIns="0" rtlCol="0" anchor="t">
              <a:spAutoFit/>
            </a:bodyPr>
            <a:lstStyle/>
            <a:p>
              <a:pPr marL="928369" lvl="1" indent="-464185">
                <a:lnSpc>
                  <a:spcPts val="6750"/>
                </a:lnSpc>
                <a:buFont typeface="Arial"/>
                <a:buChar char="•"/>
              </a:pPr>
              <a:r>
                <a:rPr lang="en-US" sz="4299" dirty="0">
                  <a:solidFill>
                    <a:srgbClr val="563A3A"/>
                  </a:solidFill>
                  <a:latin typeface="Glacial Indifference"/>
                </a:rPr>
                <a:t>James 2:5</a:t>
              </a:r>
            </a:p>
            <a:p>
              <a:pPr marL="928369" lvl="1" indent="-464185">
                <a:lnSpc>
                  <a:spcPts val="6750"/>
                </a:lnSpc>
                <a:buFont typeface="Arial"/>
                <a:buChar char="•"/>
              </a:pPr>
              <a:r>
                <a:rPr lang="en-US" sz="4299" dirty="0">
                  <a:solidFill>
                    <a:srgbClr val="563A3A"/>
                  </a:solidFill>
                  <a:latin typeface="Glacial Indifference"/>
                </a:rPr>
                <a:t>James 2:7</a:t>
              </a:r>
            </a:p>
            <a:p>
              <a:pPr marL="928369" lvl="1" indent="-464185">
                <a:lnSpc>
                  <a:spcPts val="6750"/>
                </a:lnSpc>
                <a:buFont typeface="Arial"/>
                <a:buChar char="•"/>
              </a:pPr>
              <a:r>
                <a:rPr lang="en-US" sz="4299" dirty="0">
                  <a:solidFill>
                    <a:srgbClr val="563A3A"/>
                  </a:solidFill>
                  <a:latin typeface="Glacial Indifference"/>
                </a:rPr>
                <a:t>James 2:11</a:t>
              </a:r>
            </a:p>
            <a:p>
              <a:pPr marL="928369" lvl="1" indent="-464185">
                <a:lnSpc>
                  <a:spcPts val="6750"/>
                </a:lnSpc>
                <a:buFont typeface="Arial"/>
                <a:buChar char="•"/>
              </a:pPr>
              <a:r>
                <a:rPr lang="en-US" sz="4299" dirty="0">
                  <a:solidFill>
                    <a:srgbClr val="563A3A"/>
                  </a:solidFill>
                  <a:latin typeface="Glacial Indifference"/>
                </a:rPr>
                <a:t>James 2:13</a:t>
              </a:r>
            </a:p>
            <a:p>
              <a:pPr marL="928369" lvl="1" indent="-464185">
                <a:lnSpc>
                  <a:spcPts val="6750"/>
                </a:lnSpc>
                <a:buFont typeface="Arial"/>
                <a:buChar char="•"/>
              </a:pPr>
              <a:r>
                <a:rPr lang="en-US" sz="4299" dirty="0">
                  <a:solidFill>
                    <a:srgbClr val="563A3A"/>
                  </a:solidFill>
                  <a:latin typeface="Glacial Indifference"/>
                </a:rPr>
                <a:t>James 2:18</a:t>
              </a:r>
            </a:p>
            <a:p>
              <a:pPr marL="928369" lvl="1" indent="-464185">
                <a:lnSpc>
                  <a:spcPts val="6750"/>
                </a:lnSpc>
                <a:buFont typeface="Arial"/>
                <a:buChar char="•"/>
              </a:pPr>
              <a:r>
                <a:rPr lang="en-US" sz="4299" dirty="0">
                  <a:solidFill>
                    <a:srgbClr val="563A3A"/>
                  </a:solidFill>
                  <a:latin typeface="Glacial Indifference"/>
                </a:rPr>
                <a:t> James 3:12</a:t>
              </a:r>
            </a:p>
          </p:txBody>
        </p:sp>
        <p:sp>
          <p:nvSpPr>
            <p:cNvPr id="10" name="TextBox 10"/>
            <p:cNvSpPr txBox="1"/>
            <p:nvPr/>
          </p:nvSpPr>
          <p:spPr>
            <a:xfrm>
              <a:off x="5112783" y="-161925"/>
              <a:ext cx="4356894" cy="6750516"/>
            </a:xfrm>
            <a:prstGeom prst="rect">
              <a:avLst/>
            </a:prstGeom>
          </p:spPr>
          <p:txBody>
            <a:bodyPr lIns="0" tIns="0" rIns="0" bIns="0" rtlCol="0" anchor="t">
              <a:spAutoFit/>
            </a:bodyPr>
            <a:lstStyle/>
            <a:p>
              <a:pPr>
                <a:lnSpc>
                  <a:spcPts val="6750"/>
                </a:lnSpc>
              </a:pPr>
              <a:r>
                <a:rPr lang="en-US" sz="4299">
                  <a:solidFill>
                    <a:srgbClr val="563A3A"/>
                  </a:solidFill>
                  <a:latin typeface="Glacial Indifference"/>
                </a:rPr>
                <a:t>Matthew 5:3</a:t>
              </a:r>
            </a:p>
            <a:p>
              <a:pPr>
                <a:lnSpc>
                  <a:spcPts val="6750"/>
                </a:lnSpc>
              </a:pPr>
              <a:r>
                <a:rPr lang="en-US" sz="4299">
                  <a:solidFill>
                    <a:srgbClr val="563A3A"/>
                  </a:solidFill>
                  <a:latin typeface="Glacial Indifference"/>
                </a:rPr>
                <a:t>Matthew 5:11</a:t>
              </a:r>
            </a:p>
            <a:p>
              <a:pPr>
                <a:lnSpc>
                  <a:spcPts val="6750"/>
                </a:lnSpc>
              </a:pPr>
              <a:r>
                <a:rPr lang="en-US" sz="4299">
                  <a:solidFill>
                    <a:srgbClr val="563A3A"/>
                  </a:solidFill>
                  <a:latin typeface="Glacial Indifference"/>
                </a:rPr>
                <a:t>Matthew 5:27</a:t>
              </a:r>
            </a:p>
            <a:p>
              <a:pPr>
                <a:lnSpc>
                  <a:spcPts val="6750"/>
                </a:lnSpc>
              </a:pPr>
              <a:r>
                <a:rPr lang="en-US" sz="4299">
                  <a:solidFill>
                    <a:srgbClr val="563A3A"/>
                  </a:solidFill>
                  <a:latin typeface="Glacial Indifference"/>
                </a:rPr>
                <a:t>Matthew 5:7</a:t>
              </a:r>
            </a:p>
            <a:p>
              <a:pPr>
                <a:lnSpc>
                  <a:spcPts val="6750"/>
                </a:lnSpc>
              </a:pPr>
              <a:r>
                <a:rPr lang="en-US" sz="4299">
                  <a:solidFill>
                    <a:srgbClr val="563A3A"/>
                  </a:solidFill>
                  <a:latin typeface="Glacial Indifference"/>
                </a:rPr>
                <a:t>Matthew 5:16</a:t>
              </a:r>
            </a:p>
            <a:p>
              <a:pPr>
                <a:lnSpc>
                  <a:spcPts val="6750"/>
                </a:lnSpc>
              </a:pPr>
              <a:r>
                <a:rPr lang="en-US" sz="4299">
                  <a:solidFill>
                    <a:srgbClr val="563A3A"/>
                  </a:solidFill>
                  <a:latin typeface="Glacial Indifference"/>
                </a:rPr>
                <a:t>Matthew 7:16</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800100"/>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dirty="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512279" y="2019300"/>
            <a:ext cx="17279957" cy="8133637"/>
          </a:xfrm>
          <a:prstGeom prst="rect">
            <a:avLst/>
          </a:prstGeom>
        </p:spPr>
        <p:txBody>
          <a:bodyPr lIns="0" tIns="0" rIns="0" bIns="0" rtlCol="0" anchor="t">
            <a:spAutoFit/>
          </a:bodyPr>
          <a:lstStyle/>
          <a:p>
            <a:pPr marL="742950" indent="-742950">
              <a:lnSpc>
                <a:spcPts val="6436"/>
              </a:lnSpc>
              <a:buFont typeface="+mj-lt"/>
              <a:buAutoNum type="arabicPeriod" startAt="5"/>
            </a:pPr>
            <a:r>
              <a:rPr lang="en-US" sz="4099" dirty="0">
                <a:solidFill>
                  <a:srgbClr val="563A3A"/>
                </a:solidFill>
                <a:latin typeface="Glacial Indifference"/>
              </a:rPr>
              <a:t>What kind of trials did the early church face? What trials and temptations do we still encounter today as they did in the first century? Are there some trials that we have today which the first century Christians did not face?</a:t>
            </a:r>
          </a:p>
          <a:p>
            <a:pPr marL="742950" indent="-742950">
              <a:lnSpc>
                <a:spcPts val="6436"/>
              </a:lnSpc>
              <a:buFont typeface="+mj-lt"/>
              <a:buAutoNum type="arabicPeriod" startAt="5"/>
            </a:pPr>
            <a:r>
              <a:rPr lang="en-US" sz="4099" dirty="0">
                <a:solidFill>
                  <a:srgbClr val="563A3A"/>
                </a:solidFill>
                <a:latin typeface="Glacial Indifference"/>
              </a:rPr>
              <a:t>Why do you think there are so many thoughts/words/phrases that James wrote in his epistle that correlate with what Jesus said on the Sermon on the Mount?</a:t>
            </a:r>
          </a:p>
          <a:p>
            <a:pPr marL="742950" indent="-742950">
              <a:lnSpc>
                <a:spcPts val="6436"/>
              </a:lnSpc>
              <a:buFont typeface="+mj-lt"/>
              <a:buAutoNum type="arabicPeriod" startAt="5"/>
            </a:pPr>
            <a:r>
              <a:rPr lang="en-US" sz="4099" dirty="0">
                <a:solidFill>
                  <a:srgbClr val="563A3A"/>
                </a:solidFill>
                <a:latin typeface="Glacial Indifference"/>
              </a:rPr>
              <a:t>What does Faith in Action mean to you? What are some ways to put our faith into action this week?</a:t>
            </a:r>
          </a:p>
          <a:p>
            <a:pPr marL="742950" indent="-742950">
              <a:lnSpc>
                <a:spcPts val="6436"/>
              </a:lnSpc>
              <a:buFont typeface="+mj-lt"/>
              <a:buAutoNum type="arabicPeriod" startAt="5"/>
            </a:pPr>
            <a:r>
              <a:rPr lang="en-US" sz="4099" dirty="0">
                <a:solidFill>
                  <a:srgbClr val="563A3A"/>
                </a:solidFill>
                <a:latin typeface="Glacial Indifference"/>
              </a:rPr>
              <a:t>How can we plan to get the most out of this study?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4021217"/>
            <a:ext cx="15310604" cy="2787490"/>
          </a:xfrm>
          <a:prstGeom prst="rect">
            <a:avLst/>
          </a:prstGeom>
        </p:spPr>
        <p:txBody>
          <a:bodyPr lIns="0" tIns="0" rIns="0" bIns="0" rtlCol="0" anchor="t">
            <a:spAutoFit/>
          </a:bodyPr>
          <a:lstStyle/>
          <a:p>
            <a:pPr>
              <a:lnSpc>
                <a:spcPts val="7431"/>
              </a:lnSpc>
            </a:pPr>
            <a:r>
              <a:rPr lang="en-US" sz="4733">
                <a:solidFill>
                  <a:srgbClr val="563A3A"/>
                </a:solidFill>
                <a:latin typeface="Glacial Indifference"/>
              </a:rPr>
              <a:t>James, a bond servant of God and of the Lord Jesus Christ, to the twelve tribes who are dispersed abroad, greetings.</a:t>
            </a:r>
          </a:p>
          <a:p>
            <a:pPr marL="0" lvl="1" indent="0">
              <a:lnSpc>
                <a:spcPts val="7431"/>
              </a:lnSpc>
              <a:spcBef>
                <a:spcPct val="0"/>
              </a:spcBef>
            </a:pPr>
            <a:endParaRPr lang="en-US" sz="4733">
              <a:solidFill>
                <a:srgbClr val="563A3A"/>
              </a:solidFill>
              <a:latin typeface="Glacial Indifference"/>
            </a:endParaRPr>
          </a:p>
        </p:txBody>
      </p:sp>
      <p:sp>
        <p:nvSpPr>
          <p:cNvPr id="8" name="TextBox 8"/>
          <p:cNvSpPr txBox="1"/>
          <p:nvPr/>
        </p:nvSpPr>
        <p:spPr>
          <a:xfrm>
            <a:off x="649630" y="8952125"/>
            <a:ext cx="3544848"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1:1</a:t>
            </a:r>
          </a:p>
        </p:txBody>
      </p:sp>
      <p:pic>
        <p:nvPicPr>
          <p:cNvPr id="9" name="Picture 9"/>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7969309" y="1925948"/>
            <a:ext cx="9457534" cy="973455"/>
          </a:xfrm>
          <a:prstGeom prst="rect">
            <a:avLst/>
          </a:prstGeom>
        </p:spPr>
        <p:txBody>
          <a:bodyPr lIns="0" tIns="0" rIns="0" bIns="0" rtlCol="0" anchor="t">
            <a:spAutoFit/>
          </a:bodyPr>
          <a:lstStyle/>
          <a:p>
            <a:pPr algn="l">
              <a:lnSpc>
                <a:spcPts val="8400"/>
              </a:lnSpc>
            </a:pPr>
            <a:r>
              <a:rPr lang="en-US" sz="4200" dirty="0">
                <a:solidFill>
                  <a:srgbClr val="563A3A"/>
                </a:solidFill>
                <a:latin typeface="Glacial Indifference"/>
              </a:rPr>
              <a:t>James, the apostle and brother of John?</a:t>
            </a:r>
          </a:p>
        </p:txBody>
      </p:sp>
      <p:grpSp>
        <p:nvGrpSpPr>
          <p:cNvPr id="3" name="Group 3"/>
          <p:cNvGrpSpPr/>
          <p:nvPr/>
        </p:nvGrpSpPr>
        <p:grpSpPr>
          <a:xfrm>
            <a:off x="6721060" y="2197819"/>
            <a:ext cx="771999" cy="771999"/>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5" name="TextBox 5"/>
          <p:cNvSpPr txBox="1"/>
          <p:nvPr/>
        </p:nvSpPr>
        <p:spPr>
          <a:xfrm>
            <a:off x="6834454" y="2187388"/>
            <a:ext cx="545211" cy="669036"/>
          </a:xfrm>
          <a:prstGeom prst="rect">
            <a:avLst/>
          </a:prstGeom>
        </p:spPr>
        <p:txBody>
          <a:bodyPr lIns="0" tIns="0" rIns="0" bIns="0" rtlCol="0" anchor="t">
            <a:spAutoFit/>
          </a:bodyPr>
          <a:lstStyle/>
          <a:p>
            <a:pPr algn="ctr">
              <a:lnSpc>
                <a:spcPts val="5652"/>
              </a:lnSpc>
            </a:pPr>
            <a:r>
              <a:rPr lang="en-US" sz="3600" dirty="0">
                <a:solidFill>
                  <a:srgbClr val="FBF3E4"/>
                </a:solidFill>
                <a:latin typeface="Glacial Indifference Bold"/>
              </a:rPr>
              <a:t>1</a:t>
            </a:r>
          </a:p>
        </p:txBody>
      </p:sp>
      <p:sp>
        <p:nvSpPr>
          <p:cNvPr id="6" name="TextBox 6"/>
          <p:cNvSpPr txBox="1"/>
          <p:nvPr/>
        </p:nvSpPr>
        <p:spPr>
          <a:xfrm>
            <a:off x="7969309" y="3208017"/>
            <a:ext cx="7322748" cy="973455"/>
          </a:xfrm>
          <a:prstGeom prst="rect">
            <a:avLst/>
          </a:prstGeom>
        </p:spPr>
        <p:txBody>
          <a:bodyPr lIns="0" tIns="0" rIns="0" bIns="0" rtlCol="0" anchor="t">
            <a:spAutoFit/>
          </a:bodyPr>
          <a:lstStyle/>
          <a:p>
            <a:pPr marL="0" lvl="1" indent="0" algn="l">
              <a:lnSpc>
                <a:spcPts val="8400"/>
              </a:lnSpc>
              <a:spcBef>
                <a:spcPct val="0"/>
              </a:spcBef>
            </a:pPr>
            <a:r>
              <a:rPr lang="en-US" sz="4200" dirty="0">
                <a:solidFill>
                  <a:srgbClr val="563A3A"/>
                </a:solidFill>
                <a:latin typeface="Glacial Indifference"/>
              </a:rPr>
              <a:t>James, son of Alphaeus?</a:t>
            </a:r>
          </a:p>
        </p:txBody>
      </p:sp>
      <p:grpSp>
        <p:nvGrpSpPr>
          <p:cNvPr id="7" name="Group 7"/>
          <p:cNvGrpSpPr/>
          <p:nvPr/>
        </p:nvGrpSpPr>
        <p:grpSpPr>
          <a:xfrm>
            <a:off x="6721060" y="3477660"/>
            <a:ext cx="771999" cy="7719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9" name="TextBox 9"/>
          <p:cNvSpPr txBox="1"/>
          <p:nvPr/>
        </p:nvSpPr>
        <p:spPr>
          <a:xfrm>
            <a:off x="6834454" y="3467229"/>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BF3E4"/>
                </a:solidFill>
                <a:latin typeface="Glacial Indifference Bold"/>
              </a:rPr>
              <a:t>2</a:t>
            </a:r>
          </a:p>
        </p:txBody>
      </p:sp>
      <p:sp>
        <p:nvSpPr>
          <p:cNvPr id="10" name="TextBox 10"/>
          <p:cNvSpPr txBox="1"/>
          <p:nvPr/>
        </p:nvSpPr>
        <p:spPr>
          <a:xfrm>
            <a:off x="7969309" y="6219828"/>
            <a:ext cx="9289991" cy="998220"/>
          </a:xfrm>
          <a:prstGeom prst="rect">
            <a:avLst/>
          </a:prstGeom>
        </p:spPr>
        <p:txBody>
          <a:bodyPr lIns="0" tIns="0" rIns="0" bIns="0" rtlCol="0" anchor="t">
            <a:spAutoFit/>
          </a:bodyPr>
          <a:lstStyle/>
          <a:p>
            <a:pPr marL="0" lvl="1" indent="0" algn="l">
              <a:lnSpc>
                <a:spcPts val="3780"/>
              </a:lnSpc>
            </a:pPr>
            <a:r>
              <a:rPr lang="en-US" sz="4200">
                <a:solidFill>
                  <a:srgbClr val="563A3A"/>
                </a:solidFill>
                <a:latin typeface="Glacial Indifference"/>
              </a:rPr>
              <a:t>James, the brother of Jesus and second oldest son of Joseph and Mary?</a:t>
            </a:r>
          </a:p>
        </p:txBody>
      </p:sp>
      <p:grpSp>
        <p:nvGrpSpPr>
          <p:cNvPr id="11" name="Group 11"/>
          <p:cNvGrpSpPr/>
          <p:nvPr/>
        </p:nvGrpSpPr>
        <p:grpSpPr>
          <a:xfrm>
            <a:off x="6721060" y="6037341"/>
            <a:ext cx="771999" cy="77199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13" name="TextBox 13"/>
          <p:cNvSpPr txBox="1"/>
          <p:nvPr/>
        </p:nvSpPr>
        <p:spPr>
          <a:xfrm>
            <a:off x="6834454" y="602691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BF3E4"/>
                </a:solidFill>
                <a:latin typeface="Glacial Indifference Bold"/>
              </a:rPr>
              <a:t>4</a:t>
            </a:r>
          </a:p>
        </p:txBody>
      </p:sp>
      <p:sp>
        <p:nvSpPr>
          <p:cNvPr id="14" name="TextBox 14"/>
          <p:cNvSpPr txBox="1"/>
          <p:nvPr/>
        </p:nvSpPr>
        <p:spPr>
          <a:xfrm>
            <a:off x="7969309" y="4928235"/>
            <a:ext cx="10318691" cy="1016127"/>
          </a:xfrm>
          <a:prstGeom prst="rect">
            <a:avLst/>
          </a:prstGeom>
        </p:spPr>
        <p:txBody>
          <a:bodyPr lIns="0" tIns="0" rIns="0" bIns="0" rtlCol="0" anchor="t">
            <a:spAutoFit/>
          </a:bodyPr>
          <a:lstStyle/>
          <a:p>
            <a:pPr marL="0" lvl="1" indent="0" algn="l">
              <a:lnSpc>
                <a:spcPts val="3864"/>
              </a:lnSpc>
            </a:pPr>
            <a:r>
              <a:rPr lang="en-US" sz="4200" dirty="0">
                <a:solidFill>
                  <a:srgbClr val="563A3A"/>
                </a:solidFill>
                <a:latin typeface="Glacial Indifference"/>
              </a:rPr>
              <a:t>James, father of the apostle Judas (not Iscariot)?</a:t>
            </a:r>
          </a:p>
        </p:txBody>
      </p:sp>
      <p:grpSp>
        <p:nvGrpSpPr>
          <p:cNvPr id="15" name="Group 15"/>
          <p:cNvGrpSpPr/>
          <p:nvPr/>
        </p:nvGrpSpPr>
        <p:grpSpPr>
          <a:xfrm>
            <a:off x="6721060" y="4757501"/>
            <a:ext cx="771999" cy="771999"/>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17" name="TextBox 17"/>
          <p:cNvSpPr txBox="1"/>
          <p:nvPr/>
        </p:nvSpPr>
        <p:spPr>
          <a:xfrm>
            <a:off x="6834454" y="4747069"/>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BF3E4"/>
                </a:solidFill>
                <a:latin typeface="Glacial Indifference Bold"/>
              </a:rPr>
              <a:t>3</a:t>
            </a:r>
          </a:p>
        </p:txBody>
      </p:sp>
      <p:sp>
        <p:nvSpPr>
          <p:cNvPr id="18" name="TextBox 18"/>
          <p:cNvSpPr txBox="1"/>
          <p:nvPr/>
        </p:nvSpPr>
        <p:spPr>
          <a:xfrm>
            <a:off x="2103753" y="2156703"/>
            <a:ext cx="4257587" cy="2457450"/>
          </a:xfrm>
          <a:prstGeom prst="rect">
            <a:avLst/>
          </a:prstGeom>
        </p:spPr>
        <p:txBody>
          <a:bodyPr lIns="0" tIns="0" rIns="0" bIns="0" rtlCol="0" anchor="t">
            <a:spAutoFit/>
          </a:bodyPr>
          <a:lstStyle/>
          <a:p>
            <a:pPr marL="0" lvl="0" indent="0" algn="l">
              <a:lnSpc>
                <a:spcPts val="9600"/>
              </a:lnSpc>
              <a:spcBef>
                <a:spcPct val="0"/>
              </a:spcBef>
            </a:pPr>
            <a:r>
              <a:rPr lang="en-US" sz="8000">
                <a:solidFill>
                  <a:srgbClr val="563A3A"/>
                </a:solidFill>
                <a:latin typeface="Glacial Indifference Bold"/>
              </a:rPr>
              <a:t>Which James?</a:t>
            </a:r>
          </a:p>
        </p:txBody>
      </p:sp>
      <p:pic>
        <p:nvPicPr>
          <p:cNvPr id="19" name="Picture 19"/>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20" name="AutoShape 20"/>
          <p:cNvSpPr/>
          <p:nvPr/>
        </p:nvSpPr>
        <p:spPr>
          <a:xfrm>
            <a:off x="-143307" y="741580"/>
            <a:ext cx="6492240" cy="0"/>
          </a:xfrm>
          <a:prstGeom prst="line">
            <a:avLst/>
          </a:prstGeom>
          <a:ln w="38100" cap="flat">
            <a:solidFill>
              <a:srgbClr val="B2935B"/>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7969309" y="1925948"/>
            <a:ext cx="9457534" cy="973455"/>
          </a:xfrm>
          <a:prstGeom prst="rect">
            <a:avLst/>
          </a:prstGeom>
        </p:spPr>
        <p:txBody>
          <a:bodyPr lIns="0" tIns="0" rIns="0" bIns="0" rtlCol="0" anchor="t">
            <a:spAutoFit/>
          </a:bodyPr>
          <a:lstStyle/>
          <a:p>
            <a:pPr algn="l">
              <a:lnSpc>
                <a:spcPts val="8400"/>
              </a:lnSpc>
            </a:pPr>
            <a:r>
              <a:rPr lang="en-US" sz="4200">
                <a:solidFill>
                  <a:srgbClr val="563A3A"/>
                </a:solidFill>
                <a:latin typeface="Glacial Indifference"/>
              </a:rPr>
              <a:t>James, the apostle and brother of John?</a:t>
            </a:r>
          </a:p>
        </p:txBody>
      </p:sp>
      <p:grpSp>
        <p:nvGrpSpPr>
          <p:cNvPr id="3" name="Group 3"/>
          <p:cNvGrpSpPr/>
          <p:nvPr/>
        </p:nvGrpSpPr>
        <p:grpSpPr>
          <a:xfrm>
            <a:off x="6721060" y="2197819"/>
            <a:ext cx="771999" cy="771999"/>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5" name="TextBox 5"/>
          <p:cNvSpPr txBox="1"/>
          <p:nvPr/>
        </p:nvSpPr>
        <p:spPr>
          <a:xfrm>
            <a:off x="6834454" y="2187388"/>
            <a:ext cx="545211" cy="669036"/>
          </a:xfrm>
          <a:prstGeom prst="rect">
            <a:avLst/>
          </a:prstGeom>
        </p:spPr>
        <p:txBody>
          <a:bodyPr lIns="0" tIns="0" rIns="0" bIns="0" rtlCol="0" anchor="t">
            <a:spAutoFit/>
          </a:bodyPr>
          <a:lstStyle/>
          <a:p>
            <a:pPr algn="ctr">
              <a:lnSpc>
                <a:spcPts val="5652"/>
              </a:lnSpc>
            </a:pPr>
            <a:r>
              <a:rPr lang="en-US" sz="3600">
                <a:solidFill>
                  <a:srgbClr val="FBF3E4"/>
                </a:solidFill>
                <a:latin typeface="Glacial Indifference Bold"/>
              </a:rPr>
              <a:t>1</a:t>
            </a:r>
          </a:p>
        </p:txBody>
      </p:sp>
      <p:sp>
        <p:nvSpPr>
          <p:cNvPr id="6" name="TextBox 6"/>
          <p:cNvSpPr txBox="1"/>
          <p:nvPr/>
        </p:nvSpPr>
        <p:spPr>
          <a:xfrm>
            <a:off x="7969309" y="3208017"/>
            <a:ext cx="7322748" cy="973455"/>
          </a:xfrm>
          <a:prstGeom prst="rect">
            <a:avLst/>
          </a:prstGeom>
        </p:spPr>
        <p:txBody>
          <a:bodyPr lIns="0" tIns="0" rIns="0" bIns="0" rtlCol="0" anchor="t">
            <a:spAutoFit/>
          </a:bodyPr>
          <a:lstStyle/>
          <a:p>
            <a:pPr marL="0" lvl="1" indent="0" algn="l">
              <a:lnSpc>
                <a:spcPts val="8400"/>
              </a:lnSpc>
              <a:spcBef>
                <a:spcPct val="0"/>
              </a:spcBef>
            </a:pPr>
            <a:r>
              <a:rPr lang="en-US" sz="4200">
                <a:solidFill>
                  <a:srgbClr val="563A3A"/>
                </a:solidFill>
                <a:latin typeface="Glacial Indifference"/>
              </a:rPr>
              <a:t>James, son of Alphaeus?</a:t>
            </a:r>
          </a:p>
        </p:txBody>
      </p:sp>
      <p:grpSp>
        <p:nvGrpSpPr>
          <p:cNvPr id="7" name="Group 7"/>
          <p:cNvGrpSpPr/>
          <p:nvPr/>
        </p:nvGrpSpPr>
        <p:grpSpPr>
          <a:xfrm>
            <a:off x="6721060" y="3477660"/>
            <a:ext cx="771999" cy="7719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9" name="TextBox 9"/>
          <p:cNvSpPr txBox="1"/>
          <p:nvPr/>
        </p:nvSpPr>
        <p:spPr>
          <a:xfrm>
            <a:off x="6834454" y="3467229"/>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BF3E4"/>
                </a:solidFill>
                <a:latin typeface="Glacial Indifference Bold"/>
              </a:rPr>
              <a:t>2</a:t>
            </a:r>
          </a:p>
        </p:txBody>
      </p:sp>
      <p:sp>
        <p:nvSpPr>
          <p:cNvPr id="10" name="TextBox 10"/>
          <p:cNvSpPr txBox="1"/>
          <p:nvPr/>
        </p:nvSpPr>
        <p:spPr>
          <a:xfrm>
            <a:off x="7969309" y="6219828"/>
            <a:ext cx="9882987" cy="998220"/>
          </a:xfrm>
          <a:prstGeom prst="rect">
            <a:avLst/>
          </a:prstGeom>
        </p:spPr>
        <p:txBody>
          <a:bodyPr lIns="0" tIns="0" rIns="0" bIns="0" rtlCol="0" anchor="t">
            <a:spAutoFit/>
          </a:bodyPr>
          <a:lstStyle/>
          <a:p>
            <a:pPr marL="0" lvl="1" indent="0" algn="l">
              <a:lnSpc>
                <a:spcPts val="3780"/>
              </a:lnSpc>
            </a:pPr>
            <a:r>
              <a:rPr lang="en-US" sz="4200">
                <a:solidFill>
                  <a:srgbClr val="563A3A"/>
                </a:solidFill>
                <a:latin typeface="Glacial Indifference Bold"/>
              </a:rPr>
              <a:t>James, the brother of Jesus and second oldest son of Joseph and Mary?</a:t>
            </a:r>
          </a:p>
        </p:txBody>
      </p:sp>
      <p:grpSp>
        <p:nvGrpSpPr>
          <p:cNvPr id="11" name="Group 11"/>
          <p:cNvGrpSpPr/>
          <p:nvPr/>
        </p:nvGrpSpPr>
        <p:grpSpPr>
          <a:xfrm>
            <a:off x="6721060" y="6037341"/>
            <a:ext cx="771999" cy="77199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13" name="TextBox 13"/>
          <p:cNvSpPr txBox="1"/>
          <p:nvPr/>
        </p:nvSpPr>
        <p:spPr>
          <a:xfrm>
            <a:off x="6834454" y="602691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BF3E4"/>
                </a:solidFill>
                <a:latin typeface="Glacial Indifference Bold"/>
              </a:rPr>
              <a:t>4</a:t>
            </a:r>
          </a:p>
        </p:txBody>
      </p:sp>
      <p:sp>
        <p:nvSpPr>
          <p:cNvPr id="14" name="TextBox 14"/>
          <p:cNvSpPr txBox="1"/>
          <p:nvPr/>
        </p:nvSpPr>
        <p:spPr>
          <a:xfrm>
            <a:off x="7969309" y="4928235"/>
            <a:ext cx="10318691" cy="1016127"/>
          </a:xfrm>
          <a:prstGeom prst="rect">
            <a:avLst/>
          </a:prstGeom>
        </p:spPr>
        <p:txBody>
          <a:bodyPr lIns="0" tIns="0" rIns="0" bIns="0" rtlCol="0" anchor="t">
            <a:spAutoFit/>
          </a:bodyPr>
          <a:lstStyle/>
          <a:p>
            <a:pPr marL="0" lvl="1" indent="0" algn="l">
              <a:lnSpc>
                <a:spcPts val="3864"/>
              </a:lnSpc>
            </a:pPr>
            <a:r>
              <a:rPr lang="en-US" sz="4200">
                <a:solidFill>
                  <a:srgbClr val="563A3A"/>
                </a:solidFill>
                <a:latin typeface="Glacial Indifference"/>
              </a:rPr>
              <a:t>James, father of the apostle Judas (not Iscariot)?</a:t>
            </a:r>
          </a:p>
        </p:txBody>
      </p:sp>
      <p:grpSp>
        <p:nvGrpSpPr>
          <p:cNvPr id="15" name="Group 15"/>
          <p:cNvGrpSpPr/>
          <p:nvPr/>
        </p:nvGrpSpPr>
        <p:grpSpPr>
          <a:xfrm>
            <a:off x="6721060" y="4757501"/>
            <a:ext cx="771999" cy="771999"/>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17" name="TextBox 17"/>
          <p:cNvSpPr txBox="1"/>
          <p:nvPr/>
        </p:nvSpPr>
        <p:spPr>
          <a:xfrm>
            <a:off x="6834454" y="4747069"/>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BF3E4"/>
                </a:solidFill>
                <a:latin typeface="Glacial Indifference Bold"/>
              </a:rPr>
              <a:t>3</a:t>
            </a:r>
          </a:p>
        </p:txBody>
      </p:sp>
      <p:sp>
        <p:nvSpPr>
          <p:cNvPr id="18" name="TextBox 18"/>
          <p:cNvSpPr txBox="1"/>
          <p:nvPr/>
        </p:nvSpPr>
        <p:spPr>
          <a:xfrm>
            <a:off x="2103753" y="2156703"/>
            <a:ext cx="4257587" cy="2457450"/>
          </a:xfrm>
          <a:prstGeom prst="rect">
            <a:avLst/>
          </a:prstGeom>
        </p:spPr>
        <p:txBody>
          <a:bodyPr lIns="0" tIns="0" rIns="0" bIns="0" rtlCol="0" anchor="t">
            <a:spAutoFit/>
          </a:bodyPr>
          <a:lstStyle/>
          <a:p>
            <a:pPr marL="0" lvl="0" indent="0" algn="l">
              <a:lnSpc>
                <a:spcPts val="9600"/>
              </a:lnSpc>
              <a:spcBef>
                <a:spcPct val="0"/>
              </a:spcBef>
            </a:pPr>
            <a:r>
              <a:rPr lang="en-US" sz="8000">
                <a:solidFill>
                  <a:srgbClr val="563A3A"/>
                </a:solidFill>
                <a:latin typeface="Glacial Indifference Bold"/>
              </a:rPr>
              <a:t>Which James?</a:t>
            </a:r>
          </a:p>
        </p:txBody>
      </p:sp>
      <p:pic>
        <p:nvPicPr>
          <p:cNvPr id="19" name="Picture 19"/>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20" name="AutoShape 20"/>
          <p:cNvSpPr/>
          <p:nvPr/>
        </p:nvSpPr>
        <p:spPr>
          <a:xfrm>
            <a:off x="-143307" y="741580"/>
            <a:ext cx="6492240" cy="0"/>
          </a:xfrm>
          <a:prstGeom prst="line">
            <a:avLst/>
          </a:prstGeom>
          <a:ln w="38100" cap="flat">
            <a:solidFill>
              <a:srgbClr val="B2935B"/>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1648203"/>
            <a:ext cx="162306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The brother who lacked faith...</a:t>
            </a:r>
          </a:p>
        </p:txBody>
      </p:sp>
      <p:sp>
        <p:nvSpPr>
          <p:cNvPr id="3" name="TextBox 3"/>
          <p:cNvSpPr txBox="1"/>
          <p:nvPr/>
        </p:nvSpPr>
        <p:spPr>
          <a:xfrm>
            <a:off x="1028700" y="3343283"/>
            <a:ext cx="16230600" cy="4693441"/>
          </a:xfrm>
          <a:prstGeom prst="rect">
            <a:avLst/>
          </a:prstGeom>
        </p:spPr>
        <p:txBody>
          <a:bodyPr lIns="0" tIns="0" rIns="0" bIns="0" rtlCol="0" anchor="t">
            <a:spAutoFit/>
          </a:bodyPr>
          <a:lstStyle/>
          <a:p>
            <a:pPr marL="962544" lvl="1" indent="-481272">
              <a:lnSpc>
                <a:spcPts val="5349"/>
              </a:lnSpc>
              <a:buFont typeface="Arial"/>
              <a:buChar char="•"/>
            </a:pPr>
            <a:r>
              <a:rPr lang="en-US" sz="4458">
                <a:solidFill>
                  <a:srgbClr val="563A3A"/>
                </a:solidFill>
                <a:latin typeface="Glacial Indifference"/>
              </a:rPr>
              <a:t>He thought Jesus has lost His senses. Mark 3:21, 31-35</a:t>
            </a:r>
          </a:p>
          <a:p>
            <a:pPr>
              <a:lnSpc>
                <a:spcPts val="5349"/>
              </a:lnSpc>
            </a:pPr>
            <a:endParaRPr lang="en-US" sz="4458">
              <a:solidFill>
                <a:srgbClr val="563A3A"/>
              </a:solidFill>
              <a:latin typeface="Glacial Indifference"/>
            </a:endParaRPr>
          </a:p>
          <a:p>
            <a:pPr marL="962544" lvl="1" indent="-481272">
              <a:lnSpc>
                <a:spcPts val="5349"/>
              </a:lnSpc>
              <a:buFont typeface="Arial"/>
              <a:buChar char="•"/>
            </a:pPr>
            <a:r>
              <a:rPr lang="en-US" sz="4458">
                <a:solidFill>
                  <a:srgbClr val="563A3A"/>
                </a:solidFill>
                <a:latin typeface="Glacial Indifference"/>
              </a:rPr>
              <a:t>He pushed Jesus to do miraculous works. John 7:3-10</a:t>
            </a:r>
          </a:p>
          <a:p>
            <a:pPr>
              <a:lnSpc>
                <a:spcPts val="5349"/>
              </a:lnSpc>
            </a:pPr>
            <a:endParaRPr lang="en-US" sz="4458">
              <a:solidFill>
                <a:srgbClr val="563A3A"/>
              </a:solidFill>
              <a:latin typeface="Glacial Indifference"/>
            </a:endParaRPr>
          </a:p>
          <a:p>
            <a:pPr marL="962544" lvl="1" indent="-481272">
              <a:lnSpc>
                <a:spcPts val="5349"/>
              </a:lnSpc>
              <a:buFont typeface="Arial"/>
              <a:buChar char="•"/>
            </a:pPr>
            <a:r>
              <a:rPr lang="en-US" sz="4458">
                <a:solidFill>
                  <a:srgbClr val="563A3A"/>
                </a:solidFill>
                <a:latin typeface="Glacial Indifference"/>
              </a:rPr>
              <a:t>Thus, the apostle John, NOT his half-brother James, was asked to look after Jesus’s mother when Jesus died (Pre-eminence of spiritual family). John 19:26-27</a:t>
            </a:r>
          </a:p>
        </p:txBody>
      </p:sp>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5" name="AutoShape 5"/>
          <p:cNvSpPr/>
          <p:nvPr/>
        </p:nvSpPr>
        <p:spPr>
          <a:xfrm>
            <a:off x="-143307" y="741580"/>
            <a:ext cx="6492240" cy="0"/>
          </a:xfrm>
          <a:prstGeom prst="line">
            <a:avLst/>
          </a:prstGeom>
          <a:ln w="38100" cap="flat">
            <a:solidFill>
              <a:srgbClr val="B2935B"/>
            </a:solidFill>
            <a:prstDash val="solid"/>
            <a:headEnd type="none" w="sm" len="sm"/>
            <a:tailEnd type="none" w="sm"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1848228"/>
            <a:ext cx="16230600" cy="1988185"/>
          </a:xfrm>
          <a:prstGeom prst="rect">
            <a:avLst/>
          </a:prstGeom>
        </p:spPr>
        <p:txBody>
          <a:bodyPr lIns="0" tIns="0" rIns="0" bIns="0" rtlCol="0" anchor="t">
            <a:spAutoFit/>
          </a:bodyPr>
          <a:lstStyle/>
          <a:p>
            <a:pPr marL="0" lvl="0" indent="0" algn="ctr">
              <a:lnSpc>
                <a:spcPts val="7520"/>
              </a:lnSpc>
            </a:pPr>
            <a:r>
              <a:rPr lang="en-US" sz="8000">
                <a:solidFill>
                  <a:srgbClr val="B2935B"/>
                </a:solidFill>
                <a:latin typeface="Glacial Indifference Bold"/>
              </a:rPr>
              <a:t>...transforms into a man of faith, leadership, and prayer</a:t>
            </a:r>
          </a:p>
        </p:txBody>
      </p:sp>
      <p:sp>
        <p:nvSpPr>
          <p:cNvPr id="3" name="TextBox 3"/>
          <p:cNvSpPr txBox="1"/>
          <p:nvPr/>
        </p:nvSpPr>
        <p:spPr>
          <a:xfrm>
            <a:off x="1028700" y="4167310"/>
            <a:ext cx="16230600" cy="6034425"/>
          </a:xfrm>
          <a:prstGeom prst="rect">
            <a:avLst/>
          </a:prstGeom>
        </p:spPr>
        <p:txBody>
          <a:bodyPr lIns="0" tIns="0" rIns="0" bIns="0" rtlCol="0" anchor="t">
            <a:spAutoFit/>
          </a:bodyPr>
          <a:lstStyle/>
          <a:p>
            <a:pPr marL="962544" lvl="1" indent="-481272">
              <a:lnSpc>
                <a:spcPts val="5349"/>
              </a:lnSpc>
              <a:buFont typeface="Arial"/>
              <a:buChar char="•"/>
            </a:pPr>
            <a:r>
              <a:rPr lang="en-US" sz="4458">
                <a:solidFill>
                  <a:srgbClr val="563A3A"/>
                </a:solidFill>
                <a:latin typeface="Glacial Indifference"/>
              </a:rPr>
              <a:t>The resurrection of Christ radically changes the reality of James. (I Corinthians 15:7; Acts 1:14)</a:t>
            </a:r>
          </a:p>
          <a:p>
            <a:pPr>
              <a:lnSpc>
                <a:spcPts val="5349"/>
              </a:lnSpc>
            </a:pPr>
            <a:endParaRPr lang="en-US" sz="4458">
              <a:solidFill>
                <a:srgbClr val="563A3A"/>
              </a:solidFill>
              <a:latin typeface="Glacial Indifference"/>
            </a:endParaRPr>
          </a:p>
          <a:p>
            <a:pPr marL="962544" lvl="1" indent="-481272">
              <a:lnSpc>
                <a:spcPts val="5349"/>
              </a:lnSpc>
              <a:buFont typeface="Arial"/>
              <a:buChar char="•"/>
            </a:pPr>
            <a:r>
              <a:rPr lang="en-US" sz="4458">
                <a:solidFill>
                  <a:srgbClr val="563A3A"/>
                </a:solidFill>
                <a:latin typeface="Glacial Indifference"/>
              </a:rPr>
              <a:t>James matures as a pillar and leader in Jerusalem. (Galatians 2:9, Acts 12:17,15:13ff, 21:17-18)</a:t>
            </a:r>
          </a:p>
          <a:p>
            <a:pPr>
              <a:lnSpc>
                <a:spcPts val="5349"/>
              </a:lnSpc>
            </a:pPr>
            <a:endParaRPr lang="en-US" sz="4458">
              <a:solidFill>
                <a:srgbClr val="563A3A"/>
              </a:solidFill>
              <a:latin typeface="Glacial Indifference"/>
            </a:endParaRPr>
          </a:p>
          <a:p>
            <a:pPr marL="962544" lvl="1" indent="-481272">
              <a:lnSpc>
                <a:spcPts val="5349"/>
              </a:lnSpc>
              <a:buFont typeface="Arial"/>
              <a:buChar char="•"/>
            </a:pPr>
            <a:r>
              <a:rPr lang="en-US" sz="4458">
                <a:solidFill>
                  <a:srgbClr val="563A3A"/>
                </a:solidFill>
                <a:latin typeface="Glacial Indifference"/>
              </a:rPr>
              <a:t>James “the Just” was historically known as a man of prayer. (James 5:13-18.) </a:t>
            </a:r>
          </a:p>
          <a:p>
            <a:pPr>
              <a:lnSpc>
                <a:spcPts val="5349"/>
              </a:lnSpc>
            </a:pPr>
            <a:endParaRPr lang="en-US" sz="4458">
              <a:solidFill>
                <a:srgbClr val="563A3A"/>
              </a:solidFill>
              <a:latin typeface="Glacial Indifference"/>
            </a:endParaRPr>
          </a:p>
        </p:txBody>
      </p:sp>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5" name="AutoShape 5"/>
          <p:cNvSpPr/>
          <p:nvPr/>
        </p:nvSpPr>
        <p:spPr>
          <a:xfrm>
            <a:off x="-143307" y="741580"/>
            <a:ext cx="6492240" cy="0"/>
          </a:xfrm>
          <a:prstGeom prst="line">
            <a:avLst/>
          </a:prstGeom>
          <a:ln w="38100" cap="flat">
            <a:solidFill>
              <a:srgbClr val="B2935B"/>
            </a:solidFill>
            <a:prstDash val="solid"/>
            <a:headEnd type="none" w="sm" len="sm"/>
            <a:tailEnd type="none" w="sm" len="sm"/>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1848228"/>
            <a:ext cx="16230600" cy="1988185"/>
          </a:xfrm>
          <a:prstGeom prst="rect">
            <a:avLst/>
          </a:prstGeom>
        </p:spPr>
        <p:txBody>
          <a:bodyPr lIns="0" tIns="0" rIns="0" bIns="0" rtlCol="0" anchor="t">
            <a:spAutoFit/>
          </a:bodyPr>
          <a:lstStyle/>
          <a:p>
            <a:pPr marL="0" lvl="0" indent="0" algn="ctr">
              <a:lnSpc>
                <a:spcPts val="7520"/>
              </a:lnSpc>
            </a:pPr>
            <a:r>
              <a:rPr lang="en-US" sz="8000">
                <a:solidFill>
                  <a:srgbClr val="B2935B"/>
                </a:solidFill>
                <a:latin typeface="Glacial Indifference Bold"/>
              </a:rPr>
              <a:t>...transforms into a man of faith, leadership, and prayer</a:t>
            </a:r>
          </a:p>
        </p:txBody>
      </p:sp>
      <p:sp>
        <p:nvSpPr>
          <p:cNvPr id="3" name="TextBox 3"/>
          <p:cNvSpPr txBox="1"/>
          <p:nvPr/>
        </p:nvSpPr>
        <p:spPr>
          <a:xfrm>
            <a:off x="1028700" y="4533544"/>
            <a:ext cx="16230600" cy="3381375"/>
          </a:xfrm>
          <a:prstGeom prst="rect">
            <a:avLst/>
          </a:prstGeom>
        </p:spPr>
        <p:txBody>
          <a:bodyPr lIns="0" tIns="0" rIns="0" bIns="0" rtlCol="0" anchor="t">
            <a:spAutoFit/>
          </a:bodyPr>
          <a:lstStyle/>
          <a:p>
            <a:pPr>
              <a:lnSpc>
                <a:spcPts val="5349"/>
              </a:lnSpc>
            </a:pPr>
            <a:r>
              <a:rPr lang="en-US" sz="4458">
                <a:solidFill>
                  <a:srgbClr val="563A3A"/>
                </a:solidFill>
                <a:latin typeface="Glacial Indifference"/>
              </a:rPr>
              <a:t>“James was frequently found upon his knees begging forgiveness for the people…his knees became hard like those of a camel, in consequence of his constant bending them in his worship of God and asking forgiveness for the people.” (Eusebius in Ecclesiastical History, </a:t>
            </a:r>
            <a:r>
              <a:rPr lang="en-US" sz="4458">
                <a:solidFill>
                  <a:srgbClr val="563A3A"/>
                </a:solidFill>
                <a:latin typeface="Glacial Indifference Italics"/>
              </a:rPr>
              <a:t>Book II</a:t>
            </a:r>
            <a:r>
              <a:rPr lang="en-US" sz="4458">
                <a:solidFill>
                  <a:srgbClr val="563A3A"/>
                </a:solidFill>
                <a:latin typeface="Glacial Indifference"/>
              </a:rPr>
              <a:t>)</a:t>
            </a:r>
          </a:p>
        </p:txBody>
      </p:sp>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5" name="AutoShape 5"/>
          <p:cNvSpPr/>
          <p:nvPr/>
        </p:nvSpPr>
        <p:spPr>
          <a:xfrm>
            <a:off x="-143307" y="741580"/>
            <a:ext cx="6492240" cy="0"/>
          </a:xfrm>
          <a:prstGeom prst="line">
            <a:avLst/>
          </a:prstGeom>
          <a:ln w="38100" cap="flat">
            <a:solidFill>
              <a:srgbClr val="B2935B"/>
            </a:solidFill>
            <a:prstDash val="solid"/>
            <a:headEnd type="none" w="sm" len="sm"/>
            <a:tailEnd type="none" w="sm" len="sm"/>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3647521"/>
            <a:ext cx="16230600" cy="1146720"/>
          </a:xfrm>
          <a:prstGeom prst="rect">
            <a:avLst/>
          </a:prstGeom>
        </p:spPr>
        <p:txBody>
          <a:bodyPr lIns="0" tIns="0" rIns="0" bIns="0" rtlCol="0" anchor="t">
            <a:spAutoFit/>
          </a:bodyPr>
          <a:lstStyle/>
          <a:p>
            <a:pPr algn="l">
              <a:lnSpc>
                <a:spcPts val="10014"/>
              </a:lnSpc>
            </a:pPr>
            <a:r>
              <a:rPr lang="en-US" sz="5007" dirty="0">
                <a:solidFill>
                  <a:srgbClr val="563A3A"/>
                </a:solidFill>
                <a:latin typeface="Glacial Indifference"/>
              </a:rPr>
              <a:t>Why does James use bond servant language?</a:t>
            </a:r>
          </a:p>
        </p:txBody>
      </p:sp>
      <p:sp>
        <p:nvSpPr>
          <p:cNvPr id="3" name="TextBox 3"/>
          <p:cNvSpPr txBox="1"/>
          <p:nvPr/>
        </p:nvSpPr>
        <p:spPr>
          <a:xfrm>
            <a:off x="1948730" y="1171021"/>
            <a:ext cx="14878376" cy="2457450"/>
          </a:xfrm>
          <a:prstGeom prst="rect">
            <a:avLst/>
          </a:prstGeom>
        </p:spPr>
        <p:txBody>
          <a:bodyPr lIns="0" tIns="0" rIns="0" bIns="0" rtlCol="0" anchor="t">
            <a:spAutoFit/>
          </a:bodyPr>
          <a:lstStyle/>
          <a:p>
            <a:pPr marL="0" lvl="0" indent="0" algn="l">
              <a:lnSpc>
                <a:spcPts val="9600"/>
              </a:lnSpc>
              <a:spcBef>
                <a:spcPct val="0"/>
              </a:spcBef>
            </a:pPr>
            <a:r>
              <a:rPr lang="en-US" sz="8000">
                <a:solidFill>
                  <a:srgbClr val="B2935B"/>
                </a:solidFill>
                <a:latin typeface="Glacial Indifference Bold"/>
              </a:rPr>
              <a:t>"A bond servant of God and of the Lord Jesus Christ..."</a:t>
            </a:r>
          </a:p>
        </p:txBody>
      </p:sp>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5" name="AutoShape 5"/>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6" name="TextBox 6"/>
          <p:cNvSpPr txBox="1"/>
          <p:nvPr/>
        </p:nvSpPr>
        <p:spPr>
          <a:xfrm>
            <a:off x="366026" y="5070466"/>
            <a:ext cx="17595223" cy="3669331"/>
          </a:xfrm>
          <a:prstGeom prst="rect">
            <a:avLst/>
          </a:prstGeom>
        </p:spPr>
        <p:txBody>
          <a:bodyPr lIns="0" tIns="0" rIns="0" bIns="0" rtlCol="0" anchor="t">
            <a:spAutoFit/>
          </a:bodyPr>
          <a:lstStyle/>
          <a:p>
            <a:pPr marL="807681" lvl="1" indent="-403841">
              <a:lnSpc>
                <a:spcPts val="5873"/>
              </a:lnSpc>
              <a:buFont typeface="Arial"/>
              <a:buChar char="•"/>
            </a:pPr>
            <a:r>
              <a:rPr lang="en-US" sz="3740" dirty="0">
                <a:solidFill>
                  <a:srgbClr val="563A3A"/>
                </a:solidFill>
                <a:latin typeface="Glacial Indifference"/>
              </a:rPr>
              <a:t>Christians are born again. We were slaves to sin but now to Christ/righteousness.</a:t>
            </a:r>
          </a:p>
          <a:p>
            <a:pPr>
              <a:lnSpc>
                <a:spcPts val="5873"/>
              </a:lnSpc>
            </a:pPr>
            <a:endParaRPr lang="en-US" sz="3740" dirty="0">
              <a:solidFill>
                <a:srgbClr val="563A3A"/>
              </a:solidFill>
              <a:latin typeface="Glacial Indifference"/>
            </a:endParaRPr>
          </a:p>
          <a:p>
            <a:pPr marL="807681" lvl="1" indent="-403841">
              <a:lnSpc>
                <a:spcPts val="5873"/>
              </a:lnSpc>
              <a:buFont typeface="Arial"/>
              <a:buChar char="•"/>
            </a:pPr>
            <a:r>
              <a:rPr lang="en-US" sz="3740" dirty="0">
                <a:solidFill>
                  <a:srgbClr val="563A3A"/>
                </a:solidFill>
                <a:latin typeface="Glacial Indifference"/>
              </a:rPr>
              <a:t>“God’s servant” is not a new concept. James (Jacob) in the O.T. was one of the first to be identified as such (Deuteronomy 9:27) as well as the prophets of old: Isaiah, Jeremiah, Amos Zechariah, Malachi.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1296</Words>
  <Application>Microsoft Office PowerPoint</Application>
  <PresentationFormat>Custom</PresentationFormat>
  <Paragraphs>140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Bebas Neue</vt:lpstr>
      <vt:lpstr>Glacial Indifference Bold</vt:lpstr>
      <vt:lpstr>Glacial Indifference</vt:lpstr>
      <vt:lpstr>Arial</vt:lpstr>
      <vt:lpstr>Calibri</vt:lpstr>
      <vt:lpstr>Glacial Indifference Italics</vt:lpstr>
      <vt:lpstr>Playfair Display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1_James Faith in Action: PowerPoint</dc:title>
  <cp:lastModifiedBy>Administration Ministry</cp:lastModifiedBy>
  <cp:revision>4</cp:revision>
  <dcterms:created xsi:type="dcterms:W3CDTF">2006-08-16T00:00:00Z</dcterms:created>
  <dcterms:modified xsi:type="dcterms:W3CDTF">2023-03-08T17:21:00Z</dcterms:modified>
  <dc:identifier>DAFb0spLabk</dc:identifier>
</cp:coreProperties>
</file>